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5" r:id="rId11"/>
    <p:sldId id="264" r:id="rId12"/>
    <p:sldId id="266" r:id="rId13"/>
    <p:sldId id="267" r:id="rId14"/>
    <p:sldId id="269" r:id="rId15"/>
    <p:sldId id="268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3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5AE447DF-43ED-4DAA-A0D8-81C2AD327D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615343-4064-4711-B6D3-AFEDFC8226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F278-BB6F-4E17-9005-761E231B6D4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94232A4-5D99-45A1-B4D2-0731EA66D0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716139A-A1A6-444D-9F29-E1F89B112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92639-AC2D-4734-82A3-EB90069C36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2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0FEC-A744-42FA-BDB3-DCF6B4EF8F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E4D9-CE83-42C8-A57E-2D263B080B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13.jpeg"/><Relationship Id="rId10" Type="http://schemas.openxmlformats.org/officeDocument/2006/relationships/image" Target="../media/image5.png"/><Relationship Id="rId4" Type="http://schemas.openxmlformats.org/officeDocument/2006/relationships/image" Target="../media/image26.jpe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43DA0B9-D2C1-4159-A0E7-AEBD9F53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F71AA15D-54D8-4604-A25A-E22C610E80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78"/>
            <a:ext cx="12191999" cy="3129280"/>
          </a:xfrm>
          <a:prstGeom prst="rect">
            <a:avLst/>
          </a:prstGeom>
        </p:spPr>
      </p:pic>
      <p:pic>
        <p:nvPicPr>
          <p:cNvPr id="3" name="Imagem 2" descr="Uma imagem com texto, logótipo, Tipo de letra&#10;&#10;Descrição gerada automaticamente">
            <a:extLst>
              <a:ext uri="{FF2B5EF4-FFF2-40B4-BE49-F238E27FC236}">
                <a16:creationId xmlns:a16="http://schemas.microsoft.com/office/drawing/2014/main" id="{5F42BDAF-42A1-419D-B55C-160D9160F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1706880"/>
          </a:xfrm>
          <a:prstGeom prst="rect">
            <a:avLst/>
          </a:prstGeom>
        </p:spPr>
      </p:pic>
      <p:pic>
        <p:nvPicPr>
          <p:cNvPr id="8" name="Imagem 7" descr="Uma imagem com texto, captura de ecrã, Tipo de letra, logótipo&#10;&#10;Descrição gerada automaticamente">
            <a:extLst>
              <a:ext uri="{FF2B5EF4-FFF2-40B4-BE49-F238E27FC236}">
                <a16:creationId xmlns:a16="http://schemas.microsoft.com/office/drawing/2014/main" id="{4B0D6877-9A25-4725-B467-685E5B476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6160"/>
            <a:ext cx="12192000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547007" y="1299072"/>
            <a:ext cx="10957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CERTIFICAÇÃO DE SISTEMAS DE GESTÃO E DE PRODUTOS / SERVIÇOS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Resultado de imagem para imagens de mad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27" y="2820637"/>
            <a:ext cx="4314601" cy="35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Resultado de imagem para imagens de instalações eléctr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28" y="2820637"/>
            <a:ext cx="4696715" cy="35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a Data 8">
            <a:extLst>
              <a:ext uri="{FF2B5EF4-FFF2-40B4-BE49-F238E27FC236}">
                <a16:creationId xmlns:a16="http://schemas.microsoft.com/office/drawing/2014/main" id="{9C26F22C-9107-4C65-B9B5-A81391CC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6960" y="6411977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13" name="Imagem 12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5" name="Imagem 1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2514599"/>
            <a:ext cx="10666413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680" y="922753"/>
            <a:ext cx="1195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CERTIFICAÇÃO DE SISTEMAS DE GESTÃO E DE PRODUTOS / SERVIÇOS-</a:t>
            </a:r>
            <a:r>
              <a:rPr lang="pt-PT" sz="3200" b="1" spc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41" y="2679866"/>
            <a:ext cx="7386172" cy="382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7791" y="1999954"/>
            <a:ext cx="328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Partes Interessadas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Processo de </a:t>
            </a:r>
            <a:r>
              <a:rPr lang="pt-BR" altLang="en-US" sz="20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Certificação</a:t>
            </a:r>
            <a:endParaRPr lang="pt-PT" altLang="en-US" sz="200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Marcador de Posição da Data 12">
            <a:extLst>
              <a:ext uri="{FF2B5EF4-FFF2-40B4-BE49-F238E27FC236}">
                <a16:creationId xmlns:a16="http://schemas.microsoft.com/office/drawing/2014/main" id="{D092146B-8340-4272-9824-C8607E38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6313" y="6315635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12" name="Imagem 11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5" name="Imagem 1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2514599"/>
            <a:ext cx="10666413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75" y="1014555"/>
            <a:ext cx="11477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CERTIFICAÇÃO DE SISTEMAS DE GESTÃO E DE PRODUTOS / SERVIÇOS-</a:t>
            </a:r>
            <a:r>
              <a:rPr lang="pt-PT" sz="3200" b="1" spc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38313" y="2489996"/>
            <a:ext cx="8936885" cy="3751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/>
          <a:lstStyle/>
          <a:p>
            <a:pPr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pt-PT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</a:p>
          <a:p>
            <a:pPr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endParaRPr lang="pt-PT" sz="24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 Certificação é a garantia escrita, dada por um Organismo Certificador Independente e Imparcial, que comprova que o Produto, Processo ou Serviço está em conformidade com as exigências definidas através de Regulamentos, Normas ou Especificações Técnicas.</a:t>
            </a:r>
            <a:endParaRPr lang="pt-PT" sz="2000" b="1" i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endParaRPr lang="pt-PT" sz="2000" b="1" i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/>
            </a:endParaRPr>
          </a:p>
        </p:txBody>
      </p:sp>
      <p:sp>
        <p:nvSpPr>
          <p:cNvPr id="11" name="Marcador de Posição da Data 10">
            <a:extLst>
              <a:ext uri="{FF2B5EF4-FFF2-40B4-BE49-F238E27FC236}">
                <a16:creationId xmlns:a16="http://schemas.microsoft.com/office/drawing/2014/main" id="{F1ACE679-C769-406B-B013-BD4CA09D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2057" y="6241602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13" name="Imagem 12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5" name="Imagem 1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3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2514599"/>
            <a:ext cx="10666413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75" y="930028"/>
            <a:ext cx="11436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CERTIFICAÇÃO DE SISTEMAS DE GESTÃO E DE PRODUTOS / SERVIÇOS-</a:t>
            </a:r>
            <a:r>
              <a:rPr lang="pt-PT" sz="3200" b="1" spc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734259" y="2514599"/>
            <a:ext cx="9761394" cy="3600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pt-BR" sz="3000" b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TIPOS DE CERTIFICAÇÃO: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Voluntária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Compulsória / Obrigatória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pt-BR" sz="3000" i="1" dirty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pt-BR" sz="3000" i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Certificação Voluntária</a:t>
            </a:r>
            <a:r>
              <a:rPr lang="pt-BR" sz="3000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parte de uma decisão exclusiva do fabricante. 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Ela agrega valor ao produto, representando uma importante 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vantagem competitiva em relação aos concorrentes.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Posição da Data 11">
            <a:extLst>
              <a:ext uri="{FF2B5EF4-FFF2-40B4-BE49-F238E27FC236}">
                <a16:creationId xmlns:a16="http://schemas.microsoft.com/office/drawing/2014/main" id="{C81644FE-8ABF-4914-9CAB-A4D04C01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79970" y="6130436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13" name="Imagem 12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5" name="Imagem 1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2514599"/>
            <a:ext cx="10666413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440" y="785385"/>
            <a:ext cx="11267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CERTIFICAÇÃO DE SISTEMAS DE GESTÃO E DE PRODUTOS / SERVIÇOS-</a:t>
            </a:r>
            <a:r>
              <a:rPr lang="pt-PT" sz="3200" b="1" spc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31521" y="2095130"/>
            <a:ext cx="9828212" cy="45808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pt-BR" sz="3300" b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TIPOS DE CERTIFICAÇÃO: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pt-BR" sz="33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Voluntária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Compulsória/Obrigatória</a:t>
            </a:r>
          </a:p>
          <a:p>
            <a:pPr algn="just">
              <a:lnSpc>
                <a:spcPct val="110000"/>
              </a:lnSpc>
              <a:defRPr/>
            </a:pPr>
            <a:r>
              <a:rPr lang="pt-BR" alt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Certificação Compulsória</a:t>
            </a:r>
            <a:r>
              <a:rPr lang="pt-BR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protecção do consumidor, impactos sobre a saúde e / ou segurança do consumidor, necessidade de controlo e regulação pelo Governo, demandas da sociedade, protecção do mercado</a:t>
            </a:r>
            <a:endParaRPr lang="pt-BR" sz="2400" i="1" dirty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pt-BR" sz="3000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pt-BR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err="1">
                <a:solidFill>
                  <a:srgbClr val="002060"/>
                </a:solidFill>
              </a:rPr>
              <a:t>Regulamento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Produção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Comercialização</a:t>
            </a:r>
            <a:r>
              <a:rPr lang="en-US" dirty="0">
                <a:solidFill>
                  <a:srgbClr val="002060"/>
                </a:solidFill>
              </a:rPr>
              <a:t> / Venda de </a:t>
            </a:r>
            <a:r>
              <a:rPr lang="en-US" dirty="0" err="1">
                <a:solidFill>
                  <a:srgbClr val="002060"/>
                </a:solidFill>
              </a:rPr>
              <a:t>Cimentos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Correntes</a:t>
            </a:r>
            <a:r>
              <a:rPr lang="en-US" dirty="0">
                <a:solidFill>
                  <a:srgbClr val="002060"/>
                </a:solidFill>
              </a:rPr>
              <a:t> (Dec. nr 28/2016, 18 de </a:t>
            </a:r>
            <a:r>
              <a:rPr lang="en-US" dirty="0" err="1">
                <a:solidFill>
                  <a:srgbClr val="002060"/>
                </a:solidFill>
              </a:rPr>
              <a:t>Julho</a:t>
            </a:r>
            <a:r>
              <a:rPr lang="en-US" dirty="0">
                <a:solidFill>
                  <a:srgbClr val="002060"/>
                </a:solidFill>
              </a:rPr>
              <a:t>);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INNOQ, IP: Art. 12, </a:t>
            </a:r>
            <a:r>
              <a:rPr lang="en-US" dirty="0" err="1">
                <a:solidFill>
                  <a:srgbClr val="002060"/>
                </a:solidFill>
              </a:rPr>
              <a:t>ponto</a:t>
            </a:r>
            <a:r>
              <a:rPr lang="en-US" dirty="0">
                <a:solidFill>
                  <a:srgbClr val="002060"/>
                </a:solidFill>
              </a:rPr>
              <a:t> nr 2 (</a:t>
            </a:r>
            <a:r>
              <a:rPr lang="en-US" dirty="0" err="1">
                <a:solidFill>
                  <a:srgbClr val="002060"/>
                </a:solidFill>
              </a:rPr>
              <a:t>cimento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importado</a:t>
            </a:r>
            <a:r>
              <a:rPr lang="en-US" dirty="0">
                <a:solidFill>
                  <a:srgbClr val="002060"/>
                </a:solidFill>
              </a:rPr>
              <a:t>); </a:t>
            </a:r>
            <a:r>
              <a:rPr lang="en-US" dirty="0" err="1">
                <a:solidFill>
                  <a:srgbClr val="002060"/>
                </a:solidFill>
              </a:rPr>
              <a:t>Cimento</a:t>
            </a:r>
            <a:r>
              <a:rPr lang="en-US" dirty="0">
                <a:solidFill>
                  <a:srgbClr val="002060"/>
                </a:solidFill>
              </a:rPr>
              <a:t> Nacional (LEM) – Min. </a:t>
            </a:r>
            <a:r>
              <a:rPr lang="en-US" dirty="0" err="1">
                <a:solidFill>
                  <a:srgbClr val="002060"/>
                </a:solidFill>
              </a:rPr>
              <a:t>Obras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Públicas</a:t>
            </a:r>
            <a:r>
              <a:rPr lang="en-US" dirty="0">
                <a:solidFill>
                  <a:srgbClr val="002060"/>
                </a:solidFill>
              </a:rPr>
              <a:t> e </a:t>
            </a:r>
            <a:r>
              <a:rPr lang="en-US" dirty="0" err="1">
                <a:solidFill>
                  <a:srgbClr val="002060"/>
                </a:solidFill>
              </a:rPr>
              <a:t>Habitação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Dono</a:t>
            </a:r>
            <a:r>
              <a:rPr lang="en-US" dirty="0">
                <a:solidFill>
                  <a:srgbClr val="002060"/>
                </a:solidFill>
              </a:rPr>
              <a:t> do </a:t>
            </a:r>
            <a:r>
              <a:rPr lang="en-US" dirty="0" err="1">
                <a:solidFill>
                  <a:srgbClr val="002060"/>
                </a:solidFill>
              </a:rPr>
              <a:t>Esquema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Certificação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866" y="4575531"/>
            <a:ext cx="977773" cy="89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727" y="4575531"/>
            <a:ext cx="1046018" cy="86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69" y="4575531"/>
            <a:ext cx="977948" cy="9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arcador de Posição da Data 14">
            <a:extLst>
              <a:ext uri="{FF2B5EF4-FFF2-40B4-BE49-F238E27FC236}">
                <a16:creationId xmlns:a16="http://schemas.microsoft.com/office/drawing/2014/main" id="{B7D2AF00-D785-4128-9999-DDA9594A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1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3050559"/>
            <a:ext cx="10666413" cy="380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75" y="930400"/>
            <a:ext cx="1123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CERTIFICAÇÃO DE SISTEMAS DE GESTÃO E DE PRODUTOS / SERVIÇOS-</a:t>
            </a:r>
            <a:r>
              <a:rPr lang="pt-PT" sz="3200" b="1" spc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23" y="3096531"/>
            <a:ext cx="8644702" cy="3622505"/>
          </a:xfrm>
          <a:prstGeom prst="rect">
            <a:avLst/>
          </a:prstGeom>
        </p:spPr>
      </p:pic>
      <p:sp>
        <p:nvSpPr>
          <p:cNvPr id="12" name="Marcador de Posição da Data 11">
            <a:extLst>
              <a:ext uri="{FF2B5EF4-FFF2-40B4-BE49-F238E27FC236}">
                <a16:creationId xmlns:a16="http://schemas.microsoft.com/office/drawing/2014/main" id="{60A5FEB0-43B6-420A-8B44-8E07B33B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3887" y="6348640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11" name="Imagem 10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4" name="Imagem 1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842223" y="2096452"/>
            <a:ext cx="9163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28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-Exemplos de Certificações mais procuradas em Moçambique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5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647A8-4E92-4C27-AFA3-95AC16CC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926" y="890441"/>
            <a:ext cx="8911687" cy="645397"/>
          </a:xfrm>
        </p:spPr>
        <p:txBody>
          <a:bodyPr>
            <a:normAutofit fontScale="90000"/>
          </a:bodyPr>
          <a:lstStyle/>
          <a:p>
            <a:pPr algn="ctr"/>
            <a:r>
              <a:rPr lang="pt-PT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CERTIFICAÇÃO DE SISTEMAS DE GESTÃO</a:t>
            </a:r>
            <a:br>
              <a:rPr lang="pt-PT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7FE83B-61D1-4645-AA21-B4B1CDA109C6}"/>
              </a:ext>
            </a:extLst>
          </p:cNvPr>
          <p:cNvSpPr txBox="1">
            <a:spLocks/>
          </p:cNvSpPr>
          <p:nvPr/>
        </p:nvSpPr>
        <p:spPr bwMode="auto">
          <a:xfrm>
            <a:off x="1728926" y="1978594"/>
            <a:ext cx="9906000" cy="392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rgbClr val="000000"/>
                </a:solidFill>
              </a:rPr>
              <a:t>Um processo de certificação tem, normalmente, 2 fases distintas, a partir do momento em que a organização decide certificar-se: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000000"/>
                </a:solidFill>
              </a:rPr>
              <a:t>1ª fase </a:t>
            </a:r>
            <a:r>
              <a:rPr lang="pt-BR" altLang="en-US" sz="2400" dirty="0">
                <a:solidFill>
                  <a:srgbClr val="000000"/>
                </a:solidFill>
              </a:rPr>
              <a:t>&gt; </a:t>
            </a:r>
            <a:r>
              <a:rPr lang="pt-BR" altLang="en-US" sz="2400" dirty="0">
                <a:solidFill>
                  <a:srgbClr val="0070C0"/>
                </a:solidFill>
              </a:rPr>
              <a:t>IMPLEMENTAÇÃO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000000"/>
                </a:solidFill>
              </a:rPr>
              <a:t>2ª fase </a:t>
            </a:r>
            <a:r>
              <a:rPr lang="pt-BR" altLang="en-US" sz="2400" dirty="0">
                <a:solidFill>
                  <a:srgbClr val="000000"/>
                </a:solidFill>
              </a:rPr>
              <a:t>&gt; </a:t>
            </a:r>
            <a:r>
              <a:rPr lang="pt-BR" altLang="en-US" sz="2400" dirty="0">
                <a:solidFill>
                  <a:srgbClr val="0070C0"/>
                </a:solidFill>
              </a:rPr>
              <a:t>CERTIFICAÇÃO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rgbClr val="000000"/>
                </a:solidFill>
              </a:rPr>
              <a:t>Esta é a situação em que existe disponibilidade de competências.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65D097E-33B0-4DA0-B74D-3F33F037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7471" y="6160337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6" name="Imagem 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8" name="Imagem 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4090EC-4A7E-4083-833B-97A39CD1965E}"/>
              </a:ext>
            </a:extLst>
          </p:cNvPr>
          <p:cNvSpPr txBox="1">
            <a:spLocks/>
          </p:cNvSpPr>
          <p:nvPr/>
        </p:nvSpPr>
        <p:spPr bwMode="auto">
          <a:xfrm>
            <a:off x="1440753" y="1981897"/>
            <a:ext cx="990758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rgbClr val="000000"/>
                </a:solidFill>
              </a:rPr>
              <a:t>Quando há carência de competências, deverão considerar-se 3 fases:</a:t>
            </a:r>
          </a:p>
          <a:p>
            <a:pPr algn="just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000000"/>
                </a:solidFill>
              </a:rPr>
              <a:t>1ª fase </a:t>
            </a:r>
            <a:r>
              <a:rPr lang="pt-BR" altLang="en-US" sz="2400" dirty="0">
                <a:solidFill>
                  <a:srgbClr val="000000"/>
                </a:solidFill>
              </a:rPr>
              <a:t>&gt; </a:t>
            </a:r>
            <a:r>
              <a:rPr lang="pt-BR" altLang="en-US" sz="2400" dirty="0">
                <a:solidFill>
                  <a:srgbClr val="0070C0"/>
                </a:solidFill>
              </a:rPr>
              <a:t>FORMAÇÃO</a:t>
            </a:r>
          </a:p>
          <a:p>
            <a:pPr algn="just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000000"/>
                </a:solidFill>
              </a:rPr>
              <a:t>2ª fase </a:t>
            </a:r>
            <a:r>
              <a:rPr lang="pt-BR" altLang="en-US" sz="2400" dirty="0">
                <a:solidFill>
                  <a:srgbClr val="000000"/>
                </a:solidFill>
              </a:rPr>
              <a:t>&gt; </a:t>
            </a:r>
            <a:r>
              <a:rPr lang="pt-BR" altLang="en-US" sz="2400" dirty="0">
                <a:solidFill>
                  <a:srgbClr val="0070C0"/>
                </a:solidFill>
              </a:rPr>
              <a:t>IMPLEMENTAÇÃO</a:t>
            </a:r>
          </a:p>
          <a:p>
            <a:pPr algn="just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000000"/>
                </a:solidFill>
              </a:rPr>
              <a:t>3ª fase </a:t>
            </a:r>
            <a:r>
              <a:rPr lang="pt-BR" altLang="en-US" sz="2400" dirty="0">
                <a:solidFill>
                  <a:srgbClr val="000000"/>
                </a:solidFill>
              </a:rPr>
              <a:t>&gt; </a:t>
            </a:r>
            <a:r>
              <a:rPr lang="pt-BR" altLang="en-US" sz="2400" dirty="0">
                <a:solidFill>
                  <a:srgbClr val="0070C0"/>
                </a:solidFill>
              </a:rPr>
              <a:t>CERTIFICAÇÃO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rgbClr val="000000"/>
                </a:solidFill>
              </a:rPr>
              <a:t>Esta é a situação na maioria dos casos no nosso país.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F7D54DC7-7010-4E6A-B940-AD975216F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753" y="1092450"/>
            <a:ext cx="10180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3200" b="1" dirty="0"/>
              <a:t>CERTIFICAÇÃO DE SISTEMAS DE GESTÃO (</a:t>
            </a:r>
            <a:r>
              <a:rPr lang="pt-PT" altLang="en-US" sz="3200" b="1" dirty="0" err="1"/>
              <a:t>Cont</a:t>
            </a:r>
            <a:r>
              <a:rPr lang="pt-PT" altLang="en-US" sz="3200" b="1" dirty="0"/>
              <a:t>.)</a:t>
            </a:r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22779829-1C99-46E4-8988-75215795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5" name="Imagem 4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8" name="Imagem 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0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F57E20A-B5C6-4947-A3C6-B11803877881}"/>
              </a:ext>
            </a:extLst>
          </p:cNvPr>
          <p:cNvSpPr txBox="1">
            <a:spLocks noChangeArrowheads="1"/>
          </p:cNvSpPr>
          <p:nvPr/>
        </p:nvSpPr>
        <p:spPr>
          <a:xfrm>
            <a:off x="963720" y="787780"/>
            <a:ext cx="10544175" cy="6061981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2400" b="1" dirty="0"/>
              <a:t>                       CERTIFICAÇÃO DE SISTEMAS DE GESTÃO (</a:t>
            </a:r>
            <a:r>
              <a:rPr lang="pt-PT" altLang="en-US" sz="2400" b="1" dirty="0" err="1"/>
              <a:t>Cont</a:t>
            </a:r>
            <a:r>
              <a:rPr lang="pt-PT" altLang="en-US" sz="2400" b="1" dirty="0"/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solidFill>
                <a:prstClr val="black"/>
              </a:solidFill>
            </a:endParaRP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               </a:t>
            </a:r>
            <a:r>
              <a:rPr lang="pt-PT" sz="3200" b="1" dirty="0">
                <a:solidFill>
                  <a:prstClr val="black"/>
                </a:solidFill>
              </a:rPr>
              <a:t>1ª fase </a:t>
            </a:r>
            <a:r>
              <a:rPr lang="pt-PT" sz="3200" dirty="0">
                <a:solidFill>
                  <a:prstClr val="black"/>
                </a:solidFill>
              </a:rPr>
              <a:t>&gt; </a:t>
            </a:r>
            <a:r>
              <a:rPr lang="pt-PT" sz="3200" dirty="0">
                <a:solidFill>
                  <a:srgbClr val="0033CC"/>
                </a:solidFill>
              </a:rPr>
              <a:t>FORMAÇÃO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dirty="0">
                <a:solidFill>
                  <a:prstClr val="black"/>
                </a:solidFill>
              </a:rPr>
              <a:t>	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prstClr val="black"/>
              </a:solidFill>
            </a:endParaRPr>
          </a:p>
          <a:p>
            <a:pPr marL="11430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As organizações necessitam de nomear 1 ou mais pessoas como responsáveis pelo(s) Sistema(s) de Gestão. Quer sejam: </a:t>
            </a:r>
          </a:p>
          <a:p>
            <a:pPr marL="11430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Gestão da Qualidade;</a:t>
            </a:r>
          </a:p>
          <a:p>
            <a:pPr marL="11430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Gestão Ambiental;</a:t>
            </a:r>
          </a:p>
          <a:p>
            <a:pPr marL="11430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Gestão da Saúde e Segurança;</a:t>
            </a:r>
          </a:p>
          <a:p>
            <a:pPr marL="11430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Combinação destes sistemas integrados, ou outros. 	</a:t>
            </a:r>
          </a:p>
          <a:p>
            <a:pPr marL="11430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	</a:t>
            </a:r>
          </a:p>
          <a:p>
            <a:pPr marL="11430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Estes colaboradores irão dar continuidade ao trabalho que será feito na fase de Implementação. 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10AD2D5-7B54-454A-B2E1-13234739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4" name="Imagem 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21B04DE6-40E3-4A11-8A49-DAB6E1C9B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6" name="Imagem 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F6178C40-7BFA-48EF-B119-C4001186A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E98888A-4C09-44EE-8144-C27C191A6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2B825C1-7D91-454A-BD07-E7FDDD3346C9}"/>
              </a:ext>
            </a:extLst>
          </p:cNvPr>
          <p:cNvSpPr txBox="1">
            <a:spLocks noChangeArrowheads="1"/>
          </p:cNvSpPr>
          <p:nvPr/>
        </p:nvSpPr>
        <p:spPr>
          <a:xfrm>
            <a:off x="1024923" y="1281589"/>
            <a:ext cx="10385561" cy="584775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2400" b="1" dirty="0"/>
              <a:t>                    CERTIFICAÇÃO DE SISTEMAS DE GESTÃO (</a:t>
            </a:r>
            <a:r>
              <a:rPr lang="pt-PT" altLang="en-US" sz="2400" b="1" dirty="0" err="1"/>
              <a:t>Cont</a:t>
            </a:r>
            <a:r>
              <a:rPr lang="pt-PT" altLang="en-US" sz="2400" b="1" dirty="0"/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prstClr val="black"/>
                </a:solidFill>
              </a:rPr>
              <a:t>1ª fase </a:t>
            </a:r>
            <a:r>
              <a:rPr lang="pt-PT" sz="3200" dirty="0">
                <a:solidFill>
                  <a:prstClr val="black"/>
                </a:solidFill>
              </a:rPr>
              <a:t>&gt; </a:t>
            </a:r>
            <a:r>
              <a:rPr lang="pt-PT" sz="3200" dirty="0">
                <a:solidFill>
                  <a:srgbClr val="0033CC"/>
                </a:solidFill>
              </a:rPr>
              <a:t>FORMAÇÃO </a:t>
            </a:r>
            <a:r>
              <a:rPr lang="pt-PT" sz="3200" dirty="0">
                <a:solidFill>
                  <a:prstClr val="black"/>
                </a:solidFill>
              </a:rPr>
              <a:t>(</a:t>
            </a:r>
            <a:r>
              <a:rPr lang="pt-PT" sz="3200" dirty="0" err="1">
                <a:solidFill>
                  <a:prstClr val="black"/>
                </a:solidFill>
              </a:rPr>
              <a:t>Cont</a:t>
            </a:r>
            <a:r>
              <a:rPr lang="pt-PT" sz="3200" dirty="0">
                <a:solidFill>
                  <a:prstClr val="black"/>
                </a:solidFill>
              </a:rPr>
              <a:t>.)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3200" dirty="0">
              <a:solidFill>
                <a:prstClr val="black"/>
              </a:solidFill>
            </a:endParaRP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É vantajoso que os colaboradores que venham a assumir essas funções, recebam formação de base que lhes confira as competências adequadas. 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Por exemplo, um Responsável da Qualidade numa organização deverá ter formação em: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22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Interpretação da norma objecto da certificação;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Metodologias de Auditoria;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solidFill>
                  <a:prstClr val="black"/>
                </a:solidFill>
                <a:ea typeface="Tahoma" panose="020B0604030504040204" pitchFamily="34" charset="0"/>
              </a:rPr>
              <a:t>Formação em Auditorias, de acordo com a ISO 19011.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23F56CD-6AAA-47C3-A3D4-625CAD1A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4" name="Imagem 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9D1D823A-23D1-4C10-B615-08D5738A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6" name="Imagem 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B032428B-57EC-4B5B-8ACA-994628C0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D357AD8-0FE1-413C-9527-F05F5A429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873" y="1624614"/>
            <a:ext cx="9817855" cy="1532197"/>
          </a:xfrm>
        </p:spPr>
        <p:txBody>
          <a:bodyPr>
            <a:noAutofit/>
          </a:bodyPr>
          <a:lstStyle/>
          <a:p>
            <a:pPr algn="ctr"/>
            <a:r>
              <a:rPr lang="pt-PT" sz="3000" b="1" dirty="0">
                <a:latin typeface="Arial" panose="020B0604020202020204" pitchFamily="34" charset="0"/>
                <a:cs typeface="Arial" panose="020B0604020202020204" pitchFamily="34" charset="0"/>
              </a:rPr>
              <a:t>REFLEXÃO SOBRE O CONCEITO DA QUALIDADE E A IMPORTÂNCIA DA CERTIFICAÇÃO DE SISTEMAS DE GESTÃO E DE PRODUTOS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838" y="3935900"/>
            <a:ext cx="9658057" cy="2846639"/>
          </a:xfrm>
        </p:spPr>
        <p:txBody>
          <a:bodyPr>
            <a:noAutofit/>
          </a:bodyPr>
          <a:lstStyle/>
          <a:p>
            <a:pPr algn="r"/>
            <a:r>
              <a:rPr lang="pt-PT" sz="2400" dirty="0">
                <a:solidFill>
                  <a:srgbClr val="002060"/>
                </a:solidFill>
              </a:rPr>
              <a:t>Haider Pestamgy – Perito Nacional em </a:t>
            </a:r>
            <a:r>
              <a:rPr lang="pt-PT" sz="2400" dirty="0" err="1">
                <a:solidFill>
                  <a:srgbClr val="002060"/>
                </a:solidFill>
              </a:rPr>
              <a:t>Infra-Estrutura</a:t>
            </a:r>
            <a:r>
              <a:rPr lang="pt-PT" sz="2400" dirty="0">
                <a:solidFill>
                  <a:srgbClr val="002060"/>
                </a:solidFill>
              </a:rPr>
              <a:t> de Qualidade e Certificação –UNIDO</a:t>
            </a:r>
          </a:p>
          <a:p>
            <a:pPr algn="r"/>
            <a:r>
              <a:rPr lang="pt-PT" sz="2400" dirty="0">
                <a:solidFill>
                  <a:srgbClr val="002060"/>
                </a:solidFill>
              </a:rPr>
              <a:t>Académico, Consultor, Auditor Coordenador Internacional</a:t>
            </a:r>
          </a:p>
          <a:p>
            <a:pPr algn="r"/>
            <a:r>
              <a:rPr lang="pt-PT" dirty="0">
                <a:solidFill>
                  <a:srgbClr val="002060"/>
                </a:solidFill>
              </a:rPr>
              <a:t>(Qualidade, Ambiente, Saúde e Segurança Ocupacional, Segurança Alimentar)</a:t>
            </a:r>
          </a:p>
          <a:p>
            <a:pPr algn="ctr"/>
            <a:endParaRPr lang="pt-PT" sz="2400" dirty="0">
              <a:solidFill>
                <a:srgbClr val="002060"/>
              </a:solidFill>
            </a:endParaRPr>
          </a:p>
          <a:p>
            <a:pPr algn="ctr"/>
            <a:r>
              <a:rPr lang="pt-PT" b="1" dirty="0">
                <a:solidFill>
                  <a:srgbClr val="002060"/>
                </a:solidFill>
              </a:rPr>
              <a:t>Maputo, 14 de Novembro de 2023</a:t>
            </a:r>
          </a:p>
        </p:txBody>
      </p:sp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12BCA9D-47C5-4773-A394-792893D4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62E2243-DABC-498D-97AE-3EDAFD51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8EC8204-4E5D-4ED6-BFAA-956CB3B7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2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ADC75BB-22A4-45B2-BCF3-E0F3078B53AE}"/>
              </a:ext>
            </a:extLst>
          </p:cNvPr>
          <p:cNvSpPr txBox="1">
            <a:spLocks noChangeArrowheads="1"/>
          </p:cNvSpPr>
          <p:nvPr/>
        </p:nvSpPr>
        <p:spPr>
          <a:xfrm>
            <a:off x="1014398" y="900330"/>
            <a:ext cx="10642600" cy="5384872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2400" b="1" dirty="0"/>
              <a:t>                   CERTIFICAÇÃO DE SISTEMAS DE GESTÃO (</a:t>
            </a:r>
            <a:r>
              <a:rPr lang="pt-PT" altLang="en-US" sz="2400" b="1" dirty="0" err="1"/>
              <a:t>Cont</a:t>
            </a:r>
            <a:r>
              <a:rPr lang="pt-PT" altLang="en-US" sz="2400" b="1" dirty="0"/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prstClr val="black"/>
                </a:solidFill>
              </a:rPr>
              <a:t>2ª fase &gt; </a:t>
            </a:r>
            <a:r>
              <a:rPr lang="pt-PT" sz="3200" dirty="0">
                <a:solidFill>
                  <a:srgbClr val="0033CC"/>
                </a:solidFill>
              </a:rPr>
              <a:t>IMPLEMENTAÇÃO </a:t>
            </a:r>
            <a:endParaRPr lang="pt-PT" sz="3200" dirty="0">
              <a:solidFill>
                <a:prstClr val="black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solidFill>
                  <a:prstClr val="black"/>
                </a:solidFill>
              </a:rPr>
              <a:t>	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dirty="0">
                <a:ea typeface="Tahoma" panose="020B0604030504040204" pitchFamily="34" charset="0"/>
              </a:rPr>
              <a:t>Esta fase corresponde a um cronograma de trabalhos que pode ter uma duração de vários meses, durante os quais são feitos: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2200" dirty="0">
              <a:ea typeface="Tahoma" panose="020B0604030504040204" pitchFamily="34" charset="0"/>
            </a:endParaRP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ea typeface="Tahoma" panose="020B0604030504040204" pitchFamily="34" charset="0"/>
              </a:rPr>
              <a:t>Diagnósticos; 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ea typeface="Tahoma" panose="020B0604030504040204" pitchFamily="34" charset="0"/>
              </a:rPr>
              <a:t>Identificação e ordenamento dos processos;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ea typeface="Tahoma" panose="020B0604030504040204" pitchFamily="34" charset="0"/>
              </a:rPr>
              <a:t>Concepção da documentação de suporte; 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ea typeface="Tahoma" panose="020B0604030504040204" pitchFamily="34" charset="0"/>
              </a:rPr>
              <a:t>Auditorias internas;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200" dirty="0">
                <a:ea typeface="Tahoma" panose="020B0604030504040204" pitchFamily="34" charset="0"/>
              </a:rPr>
              <a:t>etc… 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468923E-43FD-4566-AA7A-4C82AECB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4" name="Imagem 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F48940A0-3142-4B11-8870-37DD2D91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6" name="Imagem 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CFC37101-8071-445E-AC45-88C592EC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D2965DF-7888-4D43-A1B6-895F75DCD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5B536E7-0B7C-40AB-A172-0A856006F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262" y="1357790"/>
            <a:ext cx="10031614" cy="51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en-US" sz="2400" b="1" dirty="0"/>
              <a:t>                CERTIFICAÇÃO DE SISTEMAS DE GESTÃO (</a:t>
            </a:r>
            <a:r>
              <a:rPr lang="pt-PT" altLang="en-US" sz="2400" b="1" dirty="0" err="1"/>
              <a:t>Cont</a:t>
            </a:r>
            <a:r>
              <a:rPr lang="pt-PT" altLang="en-US" sz="2400" b="1" dirty="0"/>
              <a:t>.)</a:t>
            </a:r>
          </a:p>
          <a:p>
            <a:pPr algn="just" eaLnBrk="1" hangingPunct="1"/>
            <a:endParaRPr lang="pt-PT" alt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2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3200" b="1" dirty="0"/>
              <a:t>3ª fase &gt; </a:t>
            </a:r>
            <a:r>
              <a:rPr lang="pt-PT" altLang="en-US" sz="3200" b="1" dirty="0">
                <a:solidFill>
                  <a:srgbClr val="0033CC"/>
                </a:solidFill>
              </a:rPr>
              <a:t>CERTIFICAÇÃO</a:t>
            </a:r>
            <a:r>
              <a:rPr lang="pt-PT" altLang="en-US" sz="3200" b="1" dirty="0">
                <a:solidFill>
                  <a:srgbClr val="000000"/>
                </a:solidFill>
              </a:rPr>
              <a:t>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en-US" dirty="0">
              <a:solidFill>
                <a:srgbClr val="000000"/>
              </a:solidFill>
            </a:endParaRP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en-US" sz="2200" dirty="0"/>
              <a:t>Esta é a fase em que as organizações decidem ver reconhecidos os seus esforços recorrendo à intervenção dos Organismos de Certificação, tais como  o </a:t>
            </a:r>
            <a:r>
              <a:rPr lang="pt-PT" altLang="en-US" sz="2200" b="1" dirty="0">
                <a:solidFill>
                  <a:srgbClr val="0070C0"/>
                </a:solidFill>
              </a:rPr>
              <a:t>INNOQ, IP </a:t>
            </a:r>
            <a:r>
              <a:rPr lang="pt-PT" altLang="en-US" sz="2200" dirty="0"/>
              <a:t>e outros.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PT" altLang="en-US" sz="2200" dirty="0">
              <a:solidFill>
                <a:srgbClr val="000000"/>
              </a:solidFill>
            </a:endParaRP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en-US" sz="2200" dirty="0"/>
              <a:t>Os Organismos de Certificação </a:t>
            </a:r>
            <a:r>
              <a:rPr lang="pt-PT" altLang="en-US" sz="2200" dirty="0" err="1"/>
              <a:t>actuam</a:t>
            </a:r>
            <a:r>
              <a:rPr lang="pt-PT" altLang="en-US" sz="2200" dirty="0"/>
              <a:t> utilizando uma modalidade de auditoria designada por:</a:t>
            </a:r>
          </a:p>
          <a:p>
            <a:pPr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en-US" sz="2800" b="1" dirty="0"/>
              <a:t>Auditorias de 3ª parte 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F95626B-922C-444D-B08A-2D6B39B9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4" name="Imagem 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C2097542-1DA6-4B89-BFE5-B3EF2506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6" name="Imagem 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CABACADC-699E-4ED2-9495-99662606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A328301-1764-4E1E-A21E-D1A87E853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DB316-2C15-47A7-B7E6-07258796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28" y="1947482"/>
            <a:ext cx="3665538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F4B18F-59B6-463D-A256-4389C45A0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66" y="1947482"/>
            <a:ext cx="3469234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 descr="Buy Online Farinha De Milho Bomilho 10Kg Mozambique | Free Home Delivery">
            <a:extLst>
              <a:ext uri="{FF2B5EF4-FFF2-40B4-BE49-F238E27FC236}">
                <a16:creationId xmlns:a16="http://schemas.microsoft.com/office/drawing/2014/main" id="{62AEEDEB-6159-437F-958A-0FEFCB76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947482"/>
            <a:ext cx="3469234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4CB4514B-2C60-4C23-93D0-838BE3C7D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05" y="78778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sz="3200" b="1" dirty="0">
                <a:latin typeface="Arial" panose="020B0604020202020204" pitchFamily="34" charset="0"/>
              </a:rPr>
              <a:t>CERTIFICAÇÃO DE PRODUTOS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5C067A8C-F58E-4EC6-B001-466FF925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7989" y="6275326"/>
            <a:ext cx="1146283" cy="370396"/>
          </a:xfrm>
        </p:spPr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7" name="Imagem 6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E0C02352-DCE6-45E4-A09C-A89778A68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9" name="Imagem 8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8F981CEB-0096-462B-9E6B-5549CA7B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E1C0D920-54B9-40A6-9054-F71927E8B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C9BEB119-571B-44FF-AD0B-0C074950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065052"/>
            <a:ext cx="3914774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542B0348-BED6-40CE-94D7-9A55D4C1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11" y="2065052"/>
            <a:ext cx="391477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0DA1CABE-021E-4B09-B331-A547AD24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237D8064-151E-41E7-8F8E-BFDDE6B31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A7766EE5-B6FE-49AB-BDC6-1013D0F81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73687-B252-49D6-86C1-75287F230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sp>
        <p:nvSpPr>
          <p:cNvPr id="9" name="CaixaDeTexto 4">
            <a:extLst>
              <a:ext uri="{FF2B5EF4-FFF2-40B4-BE49-F238E27FC236}">
                <a16:creationId xmlns:a16="http://schemas.microsoft.com/office/drawing/2014/main" id="{064E7FEB-4420-4E0F-87B0-BADCB9ED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253" y="787780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PT" altLang="en-US" sz="3200" b="1" dirty="0">
                <a:latin typeface="Arial" panose="020B0604020202020204" pitchFamily="34" charset="0"/>
              </a:rPr>
              <a:t>CERTIFICAÇÃO DE PRODUTOS – </a:t>
            </a:r>
            <a:r>
              <a:rPr lang="pt-PT" altLang="en-US" sz="3200" b="1" dirty="0" err="1">
                <a:latin typeface="Arial" panose="020B0604020202020204" pitchFamily="34" charset="0"/>
              </a:rPr>
              <a:t>Cont</a:t>
            </a:r>
            <a:r>
              <a:rPr lang="pt-PT" altLang="en-US" sz="3200" b="1" dirty="0">
                <a:latin typeface="Arial" panose="020B0604020202020204" pitchFamily="34" charset="0"/>
              </a:rPr>
              <a:t>.</a:t>
            </a:r>
            <a:endParaRPr lang="en-US" altLang="en-US" sz="32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endParaRPr lang="pt-BR" alt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32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esultado de imagem para imagens de madeira">
            <a:extLst>
              <a:ext uri="{FF2B5EF4-FFF2-40B4-BE49-F238E27FC236}">
                <a16:creationId xmlns:a16="http://schemas.microsoft.com/office/drawing/2014/main" id="{0E961F96-2504-4749-8C5B-5D98ABAF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617663"/>
            <a:ext cx="38750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Resultado de imagem para Imagens de blocos de construção">
            <a:extLst>
              <a:ext uri="{FF2B5EF4-FFF2-40B4-BE49-F238E27FC236}">
                <a16:creationId xmlns:a16="http://schemas.microsoft.com/office/drawing/2014/main" id="{907627DA-DA70-4A93-8377-6ECF4D429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24" y="1308903"/>
            <a:ext cx="4976176" cy="220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381C26CD-E260-4140-88FE-3F34D04B6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4683918"/>
            <a:ext cx="3852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PT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de um </a:t>
            </a:r>
            <a:r>
              <a:rPr lang="en-US" altLang="pt-PT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pt-P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569:2014 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Madeiras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humidade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ensaios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físicos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mecânicos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pt-PT" altLang="pt-PT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Resultado de imagem para imagens de instalações eléctricas">
            <a:extLst>
              <a:ext uri="{FF2B5EF4-FFF2-40B4-BE49-F238E27FC236}">
                <a16:creationId xmlns:a16="http://schemas.microsoft.com/office/drawing/2014/main" id="{01A85C52-EC12-46E0-9B06-DE58BEC8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087327"/>
            <a:ext cx="36226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Resultado de imagem para imagens de instalações eléctricas">
            <a:extLst>
              <a:ext uri="{FF2B5EF4-FFF2-40B4-BE49-F238E27FC236}">
                <a16:creationId xmlns:a16="http://schemas.microsoft.com/office/drawing/2014/main" id="{4C208A56-B99D-47FD-93FB-29F7E39B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98" y="4147233"/>
            <a:ext cx="217011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Resultado de imagem para imagens de instalações eléctricas">
            <a:extLst>
              <a:ext uri="{FF2B5EF4-FFF2-40B4-BE49-F238E27FC236}">
                <a16:creationId xmlns:a16="http://schemas.microsoft.com/office/drawing/2014/main" id="{0B37BC88-E61E-4A40-8A4C-CF412A0C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06" y="4010025"/>
            <a:ext cx="16954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Resultado de imagem para imagens de instalações eléctricas">
            <a:extLst>
              <a:ext uri="{FF2B5EF4-FFF2-40B4-BE49-F238E27FC236}">
                <a16:creationId xmlns:a16="http://schemas.microsoft.com/office/drawing/2014/main" id="{CEA25E1C-8A17-4FA7-AA3B-A6A2CCAC2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87327"/>
            <a:ext cx="16906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E38770-83AA-498B-B6A0-92B065F68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7" y="5592762"/>
            <a:ext cx="3849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PT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  <a:r>
              <a:rPr lang="en-US" altLang="pt-PT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um </a:t>
            </a:r>
            <a:r>
              <a:rPr lang="en-US" altLang="pt-PT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Procedimento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pt-P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383-4:2014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eléctricas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baixa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tensão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proteção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</a:t>
            </a:r>
            <a:r>
              <a:rPr lang="en-US" altLang="pt-P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pt-P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segurança</a:t>
            </a:r>
            <a:endParaRPr lang="pt-PT" altLang="pt-PT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5453AC4-C9F4-4339-9BE3-CC62B8878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040" y="3486942"/>
            <a:ext cx="4797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pt-PT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de </a:t>
            </a:r>
            <a:r>
              <a:rPr lang="pt-BR" altLang="pt-PT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produto</a:t>
            </a:r>
            <a:r>
              <a:rPr lang="pt-BR" altLang="pt-P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altLang="pt-P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354:2011</a:t>
            </a:r>
            <a:r>
              <a:rPr lang="pt-BR" altLang="pt-P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Blocos vazados de betão simples para alvenaria</a:t>
            </a:r>
            <a:r>
              <a:rPr lang="en-US" altLang="pt-P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CaixaDeTexto 4">
            <a:extLst>
              <a:ext uri="{FF2B5EF4-FFF2-40B4-BE49-F238E27FC236}">
                <a16:creationId xmlns:a16="http://schemas.microsoft.com/office/drawing/2014/main" id="{5F84F124-4EA2-439E-83C4-28C28AC9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25" y="238825"/>
            <a:ext cx="6703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PT" altLang="en-US" sz="3200" b="1" dirty="0">
                <a:latin typeface="Arial" panose="020B0604020202020204" pitchFamily="34" charset="0"/>
              </a:rPr>
              <a:t>CERTIFICAÇÃO DE PRODUTOS –</a:t>
            </a:r>
            <a:endParaRPr lang="en-US" altLang="en-US" sz="3200" b="1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– Cont.</a:t>
            </a:r>
            <a:endParaRPr lang="pt-BR" alt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Posição da Data 16">
            <a:extLst>
              <a:ext uri="{FF2B5EF4-FFF2-40B4-BE49-F238E27FC236}">
                <a16:creationId xmlns:a16="http://schemas.microsoft.com/office/drawing/2014/main" id="{D0AF8E8E-E104-4D85-B0C4-AC58C96A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6" name="Imagem 15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236D8184-363E-4A52-99BA-A98197737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18" name="Imagem 17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24041409-861A-4C04-9EF6-13CA742946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9C30A4E-3FA7-4CDA-81B4-D6BE7BB28D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2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A0670-5FAA-4C99-8C05-4C36ED02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1596377"/>
            <a:ext cx="8147998" cy="526162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EECE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441C5CC-199B-4633-A496-E4B503D3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4" name="Imagem 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672A9253-8301-47A1-A2E6-800FFA77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6" name="Imagem 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A3F7D64-3771-4892-9245-9AA937A94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5870EB5-18CC-4C2B-A952-43DA6F7D7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0F8D0FA-2942-4838-8C18-88F82C8C0D14}"/>
              </a:ext>
            </a:extLst>
          </p:cNvPr>
          <p:cNvSpPr/>
          <p:nvPr/>
        </p:nvSpPr>
        <p:spPr>
          <a:xfrm>
            <a:off x="1747842" y="596315"/>
            <a:ext cx="8739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PT" altLang="en-US" sz="3200" b="1" dirty="0">
                <a:latin typeface="Arial" panose="020B0604020202020204" pitchFamily="34" charset="0"/>
              </a:rPr>
              <a:t>CERTIFICAÇÃO DE PRODUTOS –</a:t>
            </a:r>
            <a:endParaRPr lang="en-US" altLang="en-US" sz="32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n-US" alt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Consultar</a:t>
            </a: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Norma?</a:t>
            </a:r>
            <a:endParaRPr lang="pt-BR" alt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14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E0A6134-35BF-4215-B416-6F73E25A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31" y="1761879"/>
            <a:ext cx="9368901" cy="4800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EECE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5CE51A89-4A47-47B9-95CD-D9D71728F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346" y="608410"/>
            <a:ext cx="84433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PT" altLang="en-US" sz="3200" b="1" dirty="0">
                <a:latin typeface="Arial" panose="020B0604020202020204" pitchFamily="34" charset="0"/>
              </a:rPr>
              <a:t>CERTIFICAÇÃO DE PRODUTOS – </a:t>
            </a:r>
            <a:r>
              <a:rPr lang="pt-PT" altLang="en-US" sz="3200" b="1" dirty="0" err="1">
                <a:latin typeface="Arial" panose="020B0604020202020204" pitchFamily="34" charset="0"/>
              </a:rPr>
              <a:t>Cont</a:t>
            </a:r>
            <a:r>
              <a:rPr lang="pt-PT" altLang="en-US" sz="3200" b="1" dirty="0">
                <a:latin typeface="Arial" panose="020B0604020202020204" pitchFamily="34" charset="0"/>
              </a:rPr>
              <a:t>.</a:t>
            </a:r>
            <a:endParaRPr lang="en-US" altLang="en-US" sz="32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n-US" alt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Consultar</a:t>
            </a: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Norma? – Cont.</a:t>
            </a:r>
            <a:endParaRPr lang="pt-BR" alt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8AB43BA2-C78A-4E90-8A89-8150DC4B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3887" y="6377281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7" name="Imagem 6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570EE72B-9684-43EB-BE0F-20A15D47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8" name="Imagem 7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C826E356-404C-4717-86E6-20E78320E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3418575-EC1E-4B76-B1FD-D2C756AC0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016B8DC-E2A8-4587-8674-F53D1545A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03" y="1276905"/>
            <a:ext cx="3962400" cy="50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AE5C423-E482-444C-A3B7-5EAAE733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7" y="2112369"/>
            <a:ext cx="3273425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77FB8F2F-5315-45D8-897D-308F1FDE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7" name="Imagem 6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4AA531A-9527-4835-8BFA-0C88849F4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9" name="Imagem 8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5B640B10-5CA0-4D20-9C45-043E91BBF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991B5C42-BF72-498D-ACEC-A22329B89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8F4E15D-3B4F-4B14-9C6C-36F6A6B1CDD7}"/>
              </a:ext>
            </a:extLst>
          </p:cNvPr>
          <p:cNvSpPr/>
          <p:nvPr/>
        </p:nvSpPr>
        <p:spPr>
          <a:xfrm>
            <a:off x="1778000" y="310726"/>
            <a:ext cx="7391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PT" altLang="en-US" sz="2800" b="1" dirty="0">
                <a:latin typeface="Arial" panose="020B0604020202020204" pitchFamily="34" charset="0"/>
              </a:rPr>
              <a:t>CERTIFICAÇÃO DE PRODUTOS – </a:t>
            </a:r>
            <a:r>
              <a:rPr lang="pt-PT" altLang="en-US" sz="2800" b="1" dirty="0" err="1">
                <a:latin typeface="Arial" panose="020B0604020202020204" pitchFamily="34" charset="0"/>
              </a:rPr>
              <a:t>Cont</a:t>
            </a:r>
            <a:r>
              <a:rPr lang="pt-PT" altLang="en-US" sz="2800" b="1" dirty="0">
                <a:latin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alt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endParaRPr lang="pt-BR" alt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30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3963CB83-5384-4D00-9406-3D9318C48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96605"/>
              </p:ext>
            </p:extLst>
          </p:nvPr>
        </p:nvGraphicFramePr>
        <p:xfrm>
          <a:off x="1630024" y="1002515"/>
          <a:ext cx="10075863" cy="5691190"/>
        </p:xfrm>
        <a:graphic>
          <a:graphicData uri="http://schemas.openxmlformats.org/drawingml/2006/table">
            <a:tbl>
              <a:tblPr firstRow="1" firstCol="1" bandRow="1"/>
              <a:tblGrid>
                <a:gridCol w="240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9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99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2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81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ETAPAS DO PROCESSO DE CERTIFICAÇÃO DE PRODUTO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Esquema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1a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1b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Avaliação Inicial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Solicitação de Certificação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Análise da solicitação e da conformidade da documentação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Auditoria inicial do SGQ e avaliação do processo produtivo  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Plano de ensaios iniciais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Emissão do certificado de conformidade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62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Avaliação de Manutenção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Auditoria de manutenção do SGQ e avaliação do processo produtivo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Ensaios em amostras colectadas no mercado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Ensaios em amostras colectadas na fábrica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9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Ensaios em amostras colectadas na fábrica e/ou mercado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Confirmação da Manutenção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Recertificação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Avaliação de recertificação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en-US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88" marR="60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4700802-B6D7-4061-938A-1B494C94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4" name="Imagem 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F1AD3A5D-5AC9-488B-AAE1-3F6CDF1B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6" name="Imagem 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03534250-0D9D-44A3-BF88-699030AC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8053206-1539-4F49-B41E-71F2674BE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2DC3777-4EC6-4D7F-BD6B-010871B4FF91}"/>
              </a:ext>
            </a:extLst>
          </p:cNvPr>
          <p:cNvSpPr/>
          <p:nvPr/>
        </p:nvSpPr>
        <p:spPr>
          <a:xfrm>
            <a:off x="1705075" y="-1"/>
            <a:ext cx="746397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PT" altLang="en-US" sz="3200" b="1" dirty="0">
                <a:latin typeface="Arial" panose="020B0604020202020204" pitchFamily="34" charset="0"/>
              </a:rPr>
              <a:t>CERTIFICAÇÃO DE PRODUTOS – </a:t>
            </a:r>
            <a:r>
              <a:rPr lang="pt-PT" altLang="en-US" sz="3200" b="1" dirty="0" err="1">
                <a:latin typeface="Arial" panose="020B0604020202020204" pitchFamily="34" charset="0"/>
              </a:rPr>
              <a:t>Cont</a:t>
            </a:r>
            <a:r>
              <a:rPr lang="pt-PT" altLang="en-US" sz="3200" b="1" dirty="0">
                <a:latin typeface="Arial" panose="020B0604020202020204" pitchFamily="34" charset="0"/>
              </a:rPr>
              <a:t>.</a:t>
            </a:r>
            <a:endParaRPr lang="en-US" altLang="en-US" sz="32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pt-BR" alt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48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107DD124-D9E3-4884-8217-0CB70D79E667}"/>
              </a:ext>
            </a:extLst>
          </p:cNvPr>
          <p:cNvSpPr txBox="1">
            <a:spLocks/>
          </p:cNvSpPr>
          <p:nvPr/>
        </p:nvSpPr>
        <p:spPr>
          <a:xfrm>
            <a:off x="1791809" y="2506662"/>
            <a:ext cx="9900082" cy="39917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/>
              <a:defRPr/>
            </a:pP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Alvará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 contendo as principais etapas do processo produtivo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Rótulo aprovado pelo INNOQ, IP (Decreto no 141/2013- Regulamento de Produtos </a:t>
            </a:r>
            <a:r>
              <a:rPr lang="pt-P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Pré-medidos</a:t>
            </a: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de controlo de qualidade dos últimos 3 meses (relatórios de ensaios laboratoriais ) 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de Candidatura Preenchido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F691E42-7355-4DC7-B3AE-E847DED0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53599" y="6006149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4" name="Imagem 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0F10D83-9909-484F-9496-01E7FC5E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6" name="Imagem 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F47DF8B5-0DD0-46E4-92C2-2C7AA6D2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40BDE8A-BCBD-45C4-B86B-C6A42725A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CF4EA8A-933F-4EE3-A65D-012F9ADC59DF}"/>
              </a:ext>
            </a:extLst>
          </p:cNvPr>
          <p:cNvSpPr/>
          <p:nvPr/>
        </p:nvSpPr>
        <p:spPr>
          <a:xfrm>
            <a:off x="1676400" y="787780"/>
            <a:ext cx="9723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Documentos a apresentar ao INNOQ, IP no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Acto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da Solicitação para a Certificação de Produtos:</a:t>
            </a:r>
          </a:p>
        </p:txBody>
      </p:sp>
    </p:spTree>
    <p:extLst>
      <p:ext uri="{BB962C8B-B14F-4D97-AF65-F5344CB8AC3E}">
        <p14:creationId xmlns:p14="http://schemas.microsoft.com/office/powerpoint/2010/main" val="239419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0" y="598428"/>
            <a:ext cx="6048761" cy="649818"/>
          </a:xfrm>
        </p:spPr>
        <p:txBody>
          <a:bodyPr>
            <a:normAutofit/>
          </a:bodyPr>
          <a:lstStyle/>
          <a:p>
            <a:r>
              <a:rPr lang="pt-PT" sz="3300" dirty="0">
                <a:latin typeface="Arial" panose="020B0604020202020204" pitchFamily="34" charset="0"/>
                <a:cs typeface="Arial" panose="020B0604020202020204" pitchFamily="34" charset="0"/>
              </a:rPr>
              <a:t>Conteúdo da Apresentação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600" y="1361440"/>
            <a:ext cx="10048240" cy="5344160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Evolução do Conceito da Qualidade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Cultura da Qualidade em Moçambique – Conceitos e Importância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Princípios de Gestão da Qualidade</a:t>
            </a:r>
            <a:endParaRPr lang="pt-PT" sz="8000" b="1" spc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Relação com outras Normas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Certificação de Sistemas de Gestão e de Produtos / Serviços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Etapas dos Processos de Certificação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Exemplos de Normas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Como Consultar uma Norma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Documentos a apresentar ao INNOQ, IP no </a:t>
            </a:r>
            <a:r>
              <a:rPr lang="pt-PT" sz="8000" dirty="0" err="1">
                <a:latin typeface="Arial" panose="020B0604020202020204" pitchFamily="34" charset="0"/>
                <a:cs typeface="Arial" panose="020B0604020202020204" pitchFamily="34" charset="0"/>
              </a:rPr>
              <a:t>Acto</a:t>
            </a: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 da Solicitação para a Certificação de Produtos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Vantagens da Certificação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Porquê Certificar com o INNOQ, IP?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Para Reflexão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Desafios / </a:t>
            </a:r>
            <a:r>
              <a:rPr lang="pt-PT" sz="8000" dirty="0" err="1"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 Futuras para Moçambique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  <a:p>
            <a:endParaRPr lang="pt-PT" dirty="0"/>
          </a:p>
        </p:txBody>
      </p:sp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Marcador de Posição da Data 9">
            <a:extLst>
              <a:ext uri="{FF2B5EF4-FFF2-40B4-BE49-F238E27FC236}">
                <a16:creationId xmlns:a16="http://schemas.microsoft.com/office/drawing/2014/main" id="{1BEA62CD-0551-492B-BB64-38E7D18F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CE06254B-FC20-4DA2-95DC-39BCA6ED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4B8B8E93-EAE6-433A-B560-FD8834E8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69120FD9-7EEA-4BC5-927F-7214F3106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9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71FF32C-5418-4009-AD54-4E329051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7" y="2056621"/>
            <a:ext cx="7261225" cy="401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pt-B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Protecção do consumidor;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Atender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às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normas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técnicas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endParaRPr lang="pt-B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pt-B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Agregação de valor a marcas e produtos;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pt-B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Incremento das exportações;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pt-B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Protecção do mercado interno.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7B4DC5-F632-43F1-A0AF-D18D80BC4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064" y="787780"/>
            <a:ext cx="6881989" cy="9559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3200" dirty="0">
                <a:ea typeface="Tahoma" pitchFamily="34" charset="0"/>
              </a:rPr>
              <a:t>VANTAGENS DA CERTIFICAÇÃO</a:t>
            </a:r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CC8D30C3-E9E9-4153-8115-DE1206FC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0642" y="6070220"/>
            <a:ext cx="1146283" cy="370396"/>
          </a:xfrm>
        </p:spPr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C4C523B0-EE89-4F2A-A9BD-2B8539E2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939D6E86-A0B9-49F0-ABAB-DA1AC2E16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7BB844-30FC-43E0-8E92-1F125D9EC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0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5BA6DD2">
            <a:extLst>
              <a:ext uri="{FF2B5EF4-FFF2-40B4-BE49-F238E27FC236}">
                <a16:creationId xmlns:a16="http://schemas.microsoft.com/office/drawing/2014/main" id="{F6AAE41F-02B7-46B4-A3E5-24CE5BD3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79" y="1338022"/>
            <a:ext cx="3786188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4AEE019B-60B7-4A94-A8B3-F7F2DB30F494}"/>
              </a:ext>
            </a:extLst>
          </p:cNvPr>
          <p:cNvSpPr/>
          <p:nvPr/>
        </p:nvSpPr>
        <p:spPr>
          <a:xfrm>
            <a:off x="415068" y="707220"/>
            <a:ext cx="9641150" cy="4854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Etapas do Processo de Certificação CP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054">
            <a:extLst>
              <a:ext uri="{FF2B5EF4-FFF2-40B4-BE49-F238E27FC236}">
                <a16:creationId xmlns:a16="http://schemas.microsoft.com/office/drawing/2014/main" id="{AC06902F-98F3-4ABC-AB9B-E2B3BDA1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855" y="1561862"/>
            <a:ext cx="3357562" cy="40005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Solicitação da certificação </a:t>
            </a:r>
            <a:endParaRPr lang="pt-BR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54">
            <a:extLst>
              <a:ext uri="{FF2B5EF4-FFF2-40B4-BE49-F238E27FC236}">
                <a16:creationId xmlns:a16="http://schemas.microsoft.com/office/drawing/2014/main" id="{5552B049-40E2-49F4-9AEC-B06FCD19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855" y="2092049"/>
            <a:ext cx="3357562" cy="39687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Emissão de Proposta</a:t>
            </a:r>
          </a:p>
        </p:txBody>
      </p:sp>
      <p:sp>
        <p:nvSpPr>
          <p:cNvPr id="7" name="Text Box 2055">
            <a:extLst>
              <a:ext uri="{FF2B5EF4-FFF2-40B4-BE49-F238E27FC236}">
                <a16:creationId xmlns:a16="http://schemas.microsoft.com/office/drawing/2014/main" id="{80FE18E1-2A38-492F-9F91-03C889970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855" y="2641746"/>
            <a:ext cx="3643312" cy="40005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da documentação</a:t>
            </a:r>
          </a:p>
        </p:txBody>
      </p:sp>
      <p:sp>
        <p:nvSpPr>
          <p:cNvPr id="8" name="Text Box 2056">
            <a:extLst>
              <a:ext uri="{FF2B5EF4-FFF2-40B4-BE49-F238E27FC236}">
                <a16:creationId xmlns:a16="http://schemas.microsoft.com/office/drawing/2014/main" id="{C1C5A931-DA5F-4367-B621-B7BCFF2BF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855" y="3244123"/>
            <a:ext cx="4286250" cy="40005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Auditoria</a:t>
            </a:r>
          </a:p>
        </p:txBody>
      </p:sp>
      <p:sp>
        <p:nvSpPr>
          <p:cNvPr id="9" name="Text Box 2057">
            <a:extLst>
              <a:ext uri="{FF2B5EF4-FFF2-40B4-BE49-F238E27FC236}">
                <a16:creationId xmlns:a16="http://schemas.microsoft.com/office/drawing/2014/main" id="{06947A72-9E1C-4D6A-925F-ABA7E0FA8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855" y="3846500"/>
            <a:ext cx="4758724" cy="40005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técnica pela Comissão de Decisão</a:t>
            </a:r>
          </a:p>
        </p:txBody>
      </p:sp>
      <p:sp>
        <p:nvSpPr>
          <p:cNvPr id="10" name="Text Box 2065">
            <a:extLst>
              <a:ext uri="{FF2B5EF4-FFF2-40B4-BE49-F238E27FC236}">
                <a16:creationId xmlns:a16="http://schemas.microsoft.com/office/drawing/2014/main" id="{EC464010-C3B4-4A22-A4B6-1A98AC5C6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855" y="4701234"/>
            <a:ext cx="3143250" cy="39687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Emissão de Certificado</a:t>
            </a:r>
          </a:p>
        </p:txBody>
      </p:sp>
      <p:sp>
        <p:nvSpPr>
          <p:cNvPr id="11" name="Text Box 2052">
            <a:extLst>
              <a:ext uri="{FF2B5EF4-FFF2-40B4-BE49-F238E27FC236}">
                <a16:creationId xmlns:a16="http://schemas.microsoft.com/office/drawing/2014/main" id="{2A8524B2-AC28-4A82-9BBE-D859BAF92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890" y="5413290"/>
            <a:ext cx="3929063" cy="40005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de Manutenção</a:t>
            </a:r>
          </a:p>
        </p:txBody>
      </p:sp>
      <p:sp>
        <p:nvSpPr>
          <p:cNvPr id="12" name="Text Box 2068">
            <a:extLst>
              <a:ext uri="{FF2B5EF4-FFF2-40B4-BE49-F238E27FC236}">
                <a16:creationId xmlns:a16="http://schemas.microsoft.com/office/drawing/2014/main" id="{FF4673F8-61FC-47B9-89E4-65CCE2D9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855" y="6100702"/>
            <a:ext cx="3187700" cy="40005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Auditorias Periódicas</a:t>
            </a:r>
          </a:p>
        </p:txBody>
      </p:sp>
      <p:grpSp>
        <p:nvGrpSpPr>
          <p:cNvPr id="13" name="Group 2058">
            <a:extLst>
              <a:ext uri="{FF2B5EF4-FFF2-40B4-BE49-F238E27FC236}">
                <a16:creationId xmlns:a16="http://schemas.microsoft.com/office/drawing/2014/main" id="{A79E70BB-11CE-4991-8292-61834C3936D0}"/>
              </a:ext>
            </a:extLst>
          </p:cNvPr>
          <p:cNvGrpSpPr>
            <a:grpSpLocks/>
          </p:cNvGrpSpPr>
          <p:nvPr/>
        </p:nvGrpSpPr>
        <p:grpSpPr bwMode="auto">
          <a:xfrm>
            <a:off x="2631218" y="1732204"/>
            <a:ext cx="614277" cy="3209513"/>
            <a:chOff x="1286" y="968"/>
            <a:chExt cx="394" cy="1240"/>
          </a:xfrm>
        </p:grpSpPr>
        <p:sp>
          <p:nvSpPr>
            <p:cNvPr id="14" name="Line 2059">
              <a:extLst>
                <a:ext uri="{FF2B5EF4-FFF2-40B4-BE49-F238E27FC236}">
                  <a16:creationId xmlns:a16="http://schemas.microsoft.com/office/drawing/2014/main" id="{94A1A709-800B-41FB-BCC2-1FF41AB60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968"/>
              <a:ext cx="9" cy="124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Line 2060">
              <a:extLst>
                <a:ext uri="{FF2B5EF4-FFF2-40B4-BE49-F238E27FC236}">
                  <a16:creationId xmlns:a16="http://schemas.microsoft.com/office/drawing/2014/main" id="{7566EB02-F261-4A95-94D6-A50B6124F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" y="1179"/>
              <a:ext cx="376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2061">
              <a:extLst>
                <a:ext uri="{FF2B5EF4-FFF2-40B4-BE49-F238E27FC236}">
                  <a16:creationId xmlns:a16="http://schemas.microsoft.com/office/drawing/2014/main" id="{CC605099-4CD4-429E-B4CD-CBFBA057E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611"/>
              <a:ext cx="376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Line 2062">
              <a:extLst>
                <a:ext uri="{FF2B5EF4-FFF2-40B4-BE49-F238E27FC236}">
                  <a16:creationId xmlns:a16="http://schemas.microsoft.com/office/drawing/2014/main" id="{9420E478-EA49-48EE-B6B9-1789D2851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855"/>
              <a:ext cx="376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2063">
              <a:extLst>
                <a:ext uri="{FF2B5EF4-FFF2-40B4-BE49-F238E27FC236}">
                  <a16:creationId xmlns:a16="http://schemas.microsoft.com/office/drawing/2014/main" id="{73F78C88-0888-45F1-AED6-CF5EF088F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6" y="2208"/>
              <a:ext cx="39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" name="Picture 1">
            <a:extLst>
              <a:ext uri="{FF2B5EF4-FFF2-40B4-BE49-F238E27FC236}">
                <a16:creationId xmlns:a16="http://schemas.microsoft.com/office/drawing/2014/main" id="{F65852D2-01A0-4A0A-A937-C227B394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9" y="2729058"/>
            <a:ext cx="6953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2444530B-E044-4D3E-A2FF-A444501A3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20" y="1649174"/>
            <a:ext cx="737781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072">
            <a:extLst>
              <a:ext uri="{FF2B5EF4-FFF2-40B4-BE49-F238E27FC236}">
                <a16:creationId xmlns:a16="http://schemas.microsoft.com/office/drawing/2014/main" id="{B8BADA9A-38E4-4BC6-A0A2-0A0F0D6B9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9282" y="6277203"/>
            <a:ext cx="586214" cy="770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2069">
            <a:extLst>
              <a:ext uri="{FF2B5EF4-FFF2-40B4-BE49-F238E27FC236}">
                <a16:creationId xmlns:a16="http://schemas.microsoft.com/office/drawing/2014/main" id="{A580FDB4-E797-4A2A-AE61-E1A494B518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9279" y="5857887"/>
            <a:ext cx="2" cy="43738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Marcador de Posição da Data 24">
            <a:extLst>
              <a:ext uri="{FF2B5EF4-FFF2-40B4-BE49-F238E27FC236}">
                <a16:creationId xmlns:a16="http://schemas.microsoft.com/office/drawing/2014/main" id="{42AC2190-B11F-4703-B179-52DC3845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24" name="Imagem 2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DC738A00-74EB-4506-8830-150C8AC95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26" name="Imagem 2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6B9217A2-3C08-4AF2-94B3-6D87C268B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0895966B-0071-4488-BD87-707263879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00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">
            <a:extLst>
              <a:ext uri="{FF2B5EF4-FFF2-40B4-BE49-F238E27FC236}">
                <a16:creationId xmlns:a16="http://schemas.microsoft.com/office/drawing/2014/main" id="{4C45293A-A5F0-4A7C-B454-7E2739D2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776" y="2276815"/>
            <a:ext cx="9085865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 Oficial da ISO em Moçambique;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Organismo acreditado;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no processo de Certificação;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Preços competitivos;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Bolsa de Auditores Qualificados;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 Nacional e com prestígio;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conhecimento do mercado.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3C422D-C603-4A08-BD09-D06EA6EDE0C0}"/>
              </a:ext>
            </a:extLst>
          </p:cNvPr>
          <p:cNvSpPr/>
          <p:nvPr/>
        </p:nvSpPr>
        <p:spPr>
          <a:xfrm>
            <a:off x="1795904" y="703200"/>
            <a:ext cx="7570381" cy="10895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Porquê Certificar com o INNOQ, IP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CF6F7D57-2AD1-46CA-8DED-2E216971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8358" y="6154800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7" name="Imagem 6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509C91AB-A61C-49BC-9AF8-88896E77B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8" name="Imagem 7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3DDED2D-0997-4234-AC56-17E7007E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EA835F2-512F-4B11-957D-D4A7CF010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76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852DFD-B27B-4798-A321-58EC2644497D}"/>
              </a:ext>
            </a:extLst>
          </p:cNvPr>
          <p:cNvSpPr txBox="1">
            <a:spLocks/>
          </p:cNvSpPr>
          <p:nvPr/>
        </p:nvSpPr>
        <p:spPr>
          <a:xfrm>
            <a:off x="1676400" y="1731147"/>
            <a:ext cx="9642629" cy="29828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endParaRPr lang="en-US" alt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bons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torne-os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(Steve Jobs)</a:t>
            </a:r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4807E5C-3DC7-42CF-AC26-69910B62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F7F1F2A7-DA36-4EA5-A667-86B62AE1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sp>
        <p:nvSpPr>
          <p:cNvPr id="9" name="Marcador de Posição da Data 8">
            <a:extLst>
              <a:ext uri="{FF2B5EF4-FFF2-40B4-BE49-F238E27FC236}">
                <a16:creationId xmlns:a16="http://schemas.microsoft.com/office/drawing/2014/main" id="{60204CC3-0B63-4B84-BD4E-941E6789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33AC179F-C43A-4E5E-A82E-6C8C1C6B2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852DFD-B27B-4798-A321-58EC2644497D}"/>
              </a:ext>
            </a:extLst>
          </p:cNvPr>
          <p:cNvSpPr txBox="1">
            <a:spLocks/>
          </p:cNvSpPr>
          <p:nvPr/>
        </p:nvSpPr>
        <p:spPr>
          <a:xfrm>
            <a:off x="1676400" y="878890"/>
            <a:ext cx="10059880" cy="50748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Moçambique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exigência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intervenientes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Persistência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Contínua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KAISEN);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Confiança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>
              <a:buFontTx/>
              <a:buChar char="-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Global ( Local, Regional 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4807E5C-3DC7-42CF-AC26-69910B62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F7F1F2A7-DA36-4EA5-A667-86B62AE1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sp>
        <p:nvSpPr>
          <p:cNvPr id="9" name="Marcador de Posição da Data 8">
            <a:extLst>
              <a:ext uri="{FF2B5EF4-FFF2-40B4-BE49-F238E27FC236}">
                <a16:creationId xmlns:a16="http://schemas.microsoft.com/office/drawing/2014/main" id="{60204CC3-0B63-4B84-BD4E-941E6789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33AC179F-C43A-4E5E-A82E-6C8C1C6B2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56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852DFD-B27B-4798-A321-58EC2644497D}"/>
              </a:ext>
            </a:extLst>
          </p:cNvPr>
          <p:cNvSpPr txBox="1">
            <a:spLocks/>
          </p:cNvSpPr>
          <p:nvPr/>
        </p:nvSpPr>
        <p:spPr>
          <a:xfrm>
            <a:off x="790112" y="1240765"/>
            <a:ext cx="11401887" cy="50748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Moçambique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Cont.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Intercâmbio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Além-Fronteiras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Legais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Nacionais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PAC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Bem-Estar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Economia Nacional!!!</a:t>
            </a:r>
          </a:p>
          <a:p>
            <a:pPr>
              <a:buFontTx/>
              <a:buChar char="-"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4807E5C-3DC7-42CF-AC26-69910B62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F7F1F2A7-DA36-4EA5-A667-86B62AE1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sp>
        <p:nvSpPr>
          <p:cNvPr id="9" name="Marcador de Posição da Data 8">
            <a:extLst>
              <a:ext uri="{FF2B5EF4-FFF2-40B4-BE49-F238E27FC236}">
                <a16:creationId xmlns:a16="http://schemas.microsoft.com/office/drawing/2014/main" id="{60204CC3-0B63-4B84-BD4E-941E6789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33AC179F-C43A-4E5E-A82E-6C8C1C6B2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4FE5FFE-12A4-443B-ADA1-4D84BA02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3D35E0F8-76DC-4E11-AAC3-0253194BDD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60" y="0"/>
            <a:ext cx="1060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55" y="1599330"/>
            <a:ext cx="9678040" cy="49015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05075" y="787780"/>
            <a:ext cx="7463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Evolução do Conceito da Qualidade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Posição da Data 11">
            <a:extLst>
              <a:ext uri="{FF2B5EF4-FFF2-40B4-BE49-F238E27FC236}">
                <a16:creationId xmlns:a16="http://schemas.microsoft.com/office/drawing/2014/main" id="{81A8B0F4-DC70-43DD-B5B4-A98E78AB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120CDDB1-E569-4A35-80A4-E069BA34F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651DE64-08D0-4DCB-B982-9F07FB98A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69945CB-C34D-4391-880C-0FD8A921A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580225" y="916121"/>
            <a:ext cx="806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Evolução do Conceito da Qualidade - </a:t>
            </a:r>
            <a:r>
              <a:rPr lang="pt-PT" sz="3200" dirty="0" err="1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802167" y="2259099"/>
            <a:ext cx="6845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A ISO 9001:2015 define qualidade dos produtos/serviços de uma organização é determinada pela capacidade de satisfazer os clientes pelo impacto pretendido e não pretendido nas partes interessadas pertinentes.</a:t>
            </a:r>
            <a:endParaRPr lang="pt-PT" sz="2800" spc="600" dirty="0"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91" y="2259099"/>
            <a:ext cx="2879544" cy="24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arcador de Posição da Data 12">
            <a:extLst>
              <a:ext uri="{FF2B5EF4-FFF2-40B4-BE49-F238E27FC236}">
                <a16:creationId xmlns:a16="http://schemas.microsoft.com/office/drawing/2014/main" id="{28DB00B1-487E-489A-8175-FD0586D2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7" name="Imagem 1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9" name="Imagem 18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770413" y="988662"/>
            <a:ext cx="11054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Cultura da Qualidade em Moçambique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413" y="2746266"/>
            <a:ext cx="10035145" cy="3728012"/>
          </a:xfrm>
          <a:prstGeom prst="rect">
            <a:avLst/>
          </a:prstGeom>
        </p:spPr>
      </p:pic>
      <p:sp>
        <p:nvSpPr>
          <p:cNvPr id="10" name="Marcador de Posição da Data 9">
            <a:extLst>
              <a:ext uri="{FF2B5EF4-FFF2-40B4-BE49-F238E27FC236}">
                <a16:creationId xmlns:a16="http://schemas.microsoft.com/office/drawing/2014/main" id="{0BFDB01E-D89E-4C1E-9798-442F1A26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7119" y="6557498"/>
            <a:ext cx="1146283" cy="300502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19271" y="1929019"/>
            <a:ext cx="5275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pt-PT" sz="24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Conceitos e Importância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3" name="Imagem 12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797566" y="787780"/>
            <a:ext cx="10272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Cultura da Qualidade em Moçambique </a:t>
            </a:r>
            <a:endParaRPr lang="pt-PT" sz="3200" spc="600" dirty="0">
              <a:solidFill>
                <a:prstClr val="black"/>
              </a:solidFill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66" y="2220686"/>
            <a:ext cx="9988034" cy="4212771"/>
          </a:xfrm>
          <a:prstGeom prst="rect">
            <a:avLst/>
          </a:prstGeom>
        </p:spPr>
      </p:pic>
      <p:sp>
        <p:nvSpPr>
          <p:cNvPr id="12" name="Marcador de Posição da Data 11">
            <a:extLst>
              <a:ext uri="{FF2B5EF4-FFF2-40B4-BE49-F238E27FC236}">
                <a16:creationId xmlns:a16="http://schemas.microsoft.com/office/drawing/2014/main" id="{61277B8A-4FD8-44D6-9B36-7C4E6AE8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2057" y="6433457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11" name="Imagem 10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4" name="Imagem 1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820431" y="1565788"/>
            <a:ext cx="6968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pt-PT" sz="24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Conceitos e Importância – </a:t>
            </a:r>
            <a:r>
              <a:rPr lang="pt-PT" sz="2400" spc="600" dirty="0" err="1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24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5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679020" y="787780"/>
            <a:ext cx="7507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Princípios de Gestão da Qualidade</a:t>
            </a:r>
            <a:endParaRPr lang="pt-PT" sz="3200" b="1" spc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28" y="1673678"/>
            <a:ext cx="9086850" cy="4549569"/>
          </a:xfrm>
          <a:prstGeom prst="rect">
            <a:avLst/>
          </a:prstGeom>
        </p:spPr>
      </p:pic>
      <p:sp>
        <p:nvSpPr>
          <p:cNvPr id="10" name="Marcador de Posição da Data 9">
            <a:extLst>
              <a:ext uri="{FF2B5EF4-FFF2-40B4-BE49-F238E27FC236}">
                <a16:creationId xmlns:a16="http://schemas.microsoft.com/office/drawing/2014/main" id="{CDF3C4DF-49D9-49C4-91ED-0590D1D9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2057" y="6339172"/>
            <a:ext cx="1146283" cy="370396"/>
          </a:xfrm>
        </p:spPr>
        <p:txBody>
          <a:bodyPr/>
          <a:lstStyle/>
          <a:p>
            <a:r>
              <a:rPr lang="en-US" dirty="0"/>
              <a:t>11/14/2023</a:t>
            </a:r>
          </a:p>
        </p:txBody>
      </p:sp>
      <p:pic>
        <p:nvPicPr>
          <p:cNvPr id="11" name="Imagem 10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3" name="Imagem 12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8638" y="1972234"/>
            <a:ext cx="9859141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t-PT" sz="3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ISO 9000 - </a:t>
            </a:r>
            <a:r>
              <a:rPr lang="pt-PT" sz="3000" b="1" i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Sistemas de Gestão da Qualidade – Fundamentos e Vocabulário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70000"/>
              </a:lnSpc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t-PT" sz="3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ISO 9004 - </a:t>
            </a:r>
            <a:r>
              <a:rPr lang="pt-PT" sz="3000" b="1" i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Gestão do sucesso sustentado de uma organização –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Proporciona orientações para as organizações que optam por progredir para além dos requisitos desta Norma.</a:t>
            </a: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1314" y="787780"/>
            <a:ext cx="7885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Relação com outras Normas</a:t>
            </a:r>
            <a:r>
              <a:rPr lang="pt-PT" sz="3200" spc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3200" spc="6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Posição da Data 10">
            <a:extLst>
              <a:ext uri="{FF2B5EF4-FFF2-40B4-BE49-F238E27FC236}">
                <a16:creationId xmlns:a16="http://schemas.microsoft.com/office/drawing/2014/main" id="{886F2C4C-3FDA-4D68-BE1C-2F1EF57E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2" name="Imagem 11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4" name="Imagem 1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016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1516</Words>
  <Application>Microsoft Office PowerPoint</Application>
  <PresentationFormat>Ecrã Panorâmico</PresentationFormat>
  <Paragraphs>321</Paragraphs>
  <Slides>36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5" baseType="lpstr">
      <vt:lpstr>Arial</vt:lpstr>
      <vt:lpstr>Arial Narrow</vt:lpstr>
      <vt:lpstr>Calibri</vt:lpstr>
      <vt:lpstr>Century Gothic</vt:lpstr>
      <vt:lpstr>Tahoma</vt:lpstr>
      <vt:lpstr>Times New Roman</vt:lpstr>
      <vt:lpstr>Wingdings</vt:lpstr>
      <vt:lpstr>Wingdings 3</vt:lpstr>
      <vt:lpstr>Wisp</vt:lpstr>
      <vt:lpstr>Apresentação do PowerPoint</vt:lpstr>
      <vt:lpstr>REFLEXÃO SOBRE O CONCEITO DA QUALIDADE E A IMPORTÂNCIA DA CERTIFICAÇÃO DE SISTEMAS DE GESTÃO E DE PRODUTOS</vt:lpstr>
      <vt:lpstr>Conteúdo da 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CERTIFICAÇÃO DE SISTEMAS DE GESTÃO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REFLEXÃO SOBRE A QUALIDADE E A IMPOTÂ</dc:title>
  <dc:creator>Microsoft account</dc:creator>
  <cp:lastModifiedBy>Haider Pestamgy</cp:lastModifiedBy>
  <cp:revision>23</cp:revision>
  <dcterms:created xsi:type="dcterms:W3CDTF">2023-11-09T10:44:33Z</dcterms:created>
  <dcterms:modified xsi:type="dcterms:W3CDTF">2023-11-14T04:38:58Z</dcterms:modified>
</cp:coreProperties>
</file>