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32"/>
  </p:notesMasterIdLst>
  <p:handoutMasterIdLst>
    <p:handoutMasterId r:id="rId33"/>
  </p:handoutMasterIdLst>
  <p:sldIdLst>
    <p:sldId id="296" r:id="rId2"/>
    <p:sldId id="257" r:id="rId3"/>
    <p:sldId id="258" r:id="rId4"/>
    <p:sldId id="259" r:id="rId5"/>
    <p:sldId id="302" r:id="rId6"/>
    <p:sldId id="303" r:id="rId7"/>
    <p:sldId id="304" r:id="rId8"/>
    <p:sldId id="260" r:id="rId9"/>
    <p:sldId id="262" r:id="rId10"/>
    <p:sldId id="263" r:id="rId11"/>
    <p:sldId id="261" r:id="rId12"/>
    <p:sldId id="349" r:id="rId13"/>
    <p:sldId id="350" r:id="rId14"/>
    <p:sldId id="351" r:id="rId15"/>
    <p:sldId id="298" r:id="rId16"/>
    <p:sldId id="305" r:id="rId17"/>
    <p:sldId id="299" r:id="rId18"/>
    <p:sldId id="300" r:id="rId19"/>
    <p:sldId id="301" r:id="rId20"/>
    <p:sldId id="409" r:id="rId21"/>
    <p:sldId id="411" r:id="rId22"/>
    <p:sldId id="413" r:id="rId23"/>
    <p:sldId id="423" r:id="rId24"/>
    <p:sldId id="416" r:id="rId25"/>
    <p:sldId id="425" r:id="rId26"/>
    <p:sldId id="426" r:id="rId27"/>
    <p:sldId id="289" r:id="rId28"/>
    <p:sldId id="292" r:id="rId29"/>
    <p:sldId id="293" r:id="rId30"/>
    <p:sldId id="29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5AE447DF-43ED-4DAA-A0D8-81C2AD327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615343-4064-4711-B6D3-AFEDFC8226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F278-BB6F-4E17-9005-761E231B6D4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4232A4-5D99-45A1-B4D2-0731EA66D0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716139A-A1A6-444D-9F29-E1F89B112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92639-AC2D-4734-82A3-EB90069C36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2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0FEC-A744-42FA-BDB3-DCF6B4EF8F5B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AE4D9-CE83-42C8-A57E-2D263B080B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001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47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6988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234109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0433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93653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297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0154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0313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460" y="2348880"/>
            <a:ext cx="7692244" cy="2160240"/>
          </a:xfrm>
        </p:spPr>
        <p:txBody>
          <a:bodyPr anchor="t"/>
          <a:lstStyle>
            <a:lvl1pPr algn="l">
              <a:defRPr sz="4368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EEA4E4A-316C-9EBD-6AB6-59C1137B8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67" y="27149"/>
            <a:ext cx="3306439" cy="887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8A2760-CDEC-4F66-6F8A-FD9DA0B3F2EE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61573" y="120907"/>
            <a:ext cx="3347114" cy="726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61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9649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8315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0867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5452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6642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135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612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5355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11/14/2023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unido.org/qi4sd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485" y="2237173"/>
            <a:ext cx="9817855" cy="1532197"/>
          </a:xfrm>
        </p:spPr>
        <p:txBody>
          <a:bodyPr>
            <a:noAutofit/>
          </a:bodyPr>
          <a:lstStyle/>
          <a:p>
            <a:pPr algn="ctr"/>
            <a:r>
              <a:rPr lang="pt-PT" sz="3000" b="1" dirty="0">
                <a:latin typeface="Arial" panose="020B0604020202020204" pitchFamily="34" charset="0"/>
                <a:cs typeface="Arial" panose="020B0604020202020204" pitchFamily="34" charset="0"/>
              </a:rPr>
              <a:t>A IMPORTÂNCIA DA INFRA-ESTRUTURA DE QUALIDADE PARA O DESENVOLVIMENTO SUSTENTÁVEL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9838" y="3935900"/>
            <a:ext cx="9658057" cy="2846639"/>
          </a:xfrm>
        </p:spPr>
        <p:txBody>
          <a:bodyPr>
            <a:noAutofit/>
          </a:bodyPr>
          <a:lstStyle/>
          <a:p>
            <a:pPr algn="r"/>
            <a:r>
              <a:rPr lang="pt-PT" sz="2400" dirty="0">
                <a:solidFill>
                  <a:srgbClr val="002060"/>
                </a:solidFill>
              </a:rPr>
              <a:t>Haider Pestamgy – Perito Nacional em </a:t>
            </a:r>
            <a:r>
              <a:rPr lang="pt-PT" sz="2400" dirty="0" err="1">
                <a:solidFill>
                  <a:srgbClr val="002060"/>
                </a:solidFill>
              </a:rPr>
              <a:t>Infra-Estrutura</a:t>
            </a:r>
            <a:r>
              <a:rPr lang="pt-PT" sz="2400" dirty="0">
                <a:solidFill>
                  <a:srgbClr val="002060"/>
                </a:solidFill>
              </a:rPr>
              <a:t> de Qualidade e Certificação –UNIDO</a:t>
            </a:r>
          </a:p>
          <a:p>
            <a:pPr algn="r"/>
            <a:r>
              <a:rPr lang="pt-PT" sz="2400" dirty="0">
                <a:solidFill>
                  <a:srgbClr val="002060"/>
                </a:solidFill>
              </a:rPr>
              <a:t>Académico, Consultor, Auditor Coordenador Internacional</a:t>
            </a:r>
          </a:p>
          <a:p>
            <a:pPr algn="r"/>
            <a:r>
              <a:rPr lang="pt-PT" dirty="0">
                <a:solidFill>
                  <a:srgbClr val="002060"/>
                </a:solidFill>
              </a:rPr>
              <a:t>(Qualidade, Educação, Ambiente, Saúde e Segurança Ocupacional, Segurança Alimentar)</a:t>
            </a:r>
          </a:p>
          <a:p>
            <a:pPr algn="ctr"/>
            <a:endParaRPr lang="pt-PT" sz="2400" dirty="0">
              <a:solidFill>
                <a:srgbClr val="002060"/>
              </a:solidFill>
            </a:endParaRPr>
          </a:p>
          <a:p>
            <a:pPr algn="ctr"/>
            <a:r>
              <a:rPr lang="pt-PT" b="1" dirty="0">
                <a:solidFill>
                  <a:srgbClr val="002060"/>
                </a:solidFill>
              </a:rPr>
              <a:t>Marracuene, 19 e 20 de Fevereiro de 2024</a:t>
            </a:r>
          </a:p>
        </p:txBody>
      </p:sp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7DED30-5F21-4F94-83D7-3431E3171DC9}"/>
              </a:ext>
            </a:extLst>
          </p:cNvPr>
          <p:cNvSpPr txBox="1"/>
          <p:nvPr/>
        </p:nvSpPr>
        <p:spPr>
          <a:xfrm>
            <a:off x="266330" y="1369078"/>
            <a:ext cx="119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– PLANO ESTRATÉGICO DO INNOQ, IP(2024-2028)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9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679020" y="787780"/>
            <a:ext cx="7507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Princípios de Gestão da Qualidade</a:t>
            </a:r>
            <a:endParaRPr lang="pt-PT" sz="3200" b="1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28" y="1673678"/>
            <a:ext cx="9086850" cy="4549569"/>
          </a:xfrm>
          <a:prstGeom prst="rect">
            <a:avLst/>
          </a:prstGeom>
        </p:spPr>
      </p:pic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3" name="Imagem 12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4" name="Picture 2" descr="Home | Instituto Nacional de Normalização e Qualidade">
            <a:extLst>
              <a:ext uri="{FF2B5EF4-FFF2-40B4-BE49-F238E27FC236}">
                <a16:creationId xmlns:a16="http://schemas.microsoft.com/office/drawing/2014/main" id="{DC75ADED-457E-4E55-AAAA-30DA42F14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4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58638" y="1972234"/>
            <a:ext cx="9859141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PT" sz="3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 9000 - </a:t>
            </a:r>
            <a:r>
              <a:rPr lang="pt-PT" sz="30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Sistemas de Gestão da Qualidade – Fundamentos e Vocabulário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70000"/>
              </a:lnSpc>
            </a:pP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pt-PT" sz="3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ISO 9004 - </a:t>
            </a:r>
            <a:r>
              <a:rPr lang="pt-PT" sz="3000" b="1" i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Gestão do sucesso sustentado de uma organização –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Proporciona orientações para as organizações que optam por progredir para além dos requisitos desta Norma.</a:t>
            </a: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pt-P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1314" y="787780"/>
            <a:ext cx="7885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Relação com outras Normas</a:t>
            </a: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3200" spc="600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4" name="Imagem 1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5" name="Picture 2" descr="Home | Instituto Nacional de Normalização e Qualidade">
            <a:extLst>
              <a:ext uri="{FF2B5EF4-FFF2-40B4-BE49-F238E27FC236}">
                <a16:creationId xmlns:a16="http://schemas.microsoft.com/office/drawing/2014/main" id="{3972213D-51C2-44B5-BA75-9CE4450B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01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7DED30-5F21-4F94-83D7-3431E3171DC9}"/>
              </a:ext>
            </a:extLst>
          </p:cNvPr>
          <p:cNvSpPr txBox="1"/>
          <p:nvPr/>
        </p:nvSpPr>
        <p:spPr>
          <a:xfrm>
            <a:off x="39175" y="1202855"/>
            <a:ext cx="119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 INNOQ, IP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53655F4-7687-4D46-84D0-B1CEB74794B4}"/>
              </a:ext>
            </a:extLst>
          </p:cNvPr>
          <p:cNvSpPr txBox="1">
            <a:spLocks/>
          </p:cNvSpPr>
          <p:nvPr/>
        </p:nvSpPr>
        <p:spPr>
          <a:xfrm>
            <a:off x="966115" y="2310544"/>
            <a:ext cx="10896600" cy="4803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BR: I Série nº. 12 – 24/03/1993;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kumimoji="1" lang="pt-PT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pública, tutelada  pelo MIC ;</a:t>
            </a:r>
          </a:p>
          <a:p>
            <a:pPr algn="just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Responsável  pela implementação da Política Nacional da Qualidade, através de : </a:t>
            </a:r>
          </a:p>
          <a:p>
            <a:pPr lvl="3">
              <a:spcBef>
                <a:spcPct val="20000"/>
              </a:spcBef>
              <a:buSzPct val="150000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Normalização;</a:t>
            </a:r>
          </a:p>
          <a:p>
            <a:pPr lvl="3">
              <a:spcBef>
                <a:spcPct val="20000"/>
              </a:spcBef>
              <a:buSzPct val="150000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-Metrologia;</a:t>
            </a:r>
          </a:p>
          <a:p>
            <a:pPr lvl="3">
              <a:spcBef>
                <a:spcPct val="20000"/>
              </a:spcBef>
              <a:buSzPct val="150000"/>
            </a:pPr>
            <a:r>
              <a:rPr kumimoji="1" lang="pt-PT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/>
              </a:rPr>
              <a:t>   -Certificação.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visa o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7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FE67038C-EB25-43DE-B259-813709895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28662"/>
          </a:xfrm>
        </p:spPr>
        <p:txBody>
          <a:bodyPr anchor="t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pt-PT" altLang="pt-PT" sz="14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</a:t>
            </a:r>
            <a:br>
              <a:rPr lang="pt-PT" altLang="pt-PT" sz="14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PT" altLang="pt-PT" sz="1400" b="1" dirty="0">
                <a:solidFill>
                  <a:srgbClr val="33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br>
              <a:rPr lang="en-US" altLang="pt-PT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altLang="pt-PT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8675" name="Group 34">
            <a:extLst>
              <a:ext uri="{FF2B5EF4-FFF2-40B4-BE49-F238E27FC236}">
                <a16:creationId xmlns:a16="http://schemas.microsoft.com/office/drawing/2014/main" id="{48E26C99-AFDE-4C9D-A1AF-19E5B0831ED8}"/>
              </a:ext>
            </a:extLst>
          </p:cNvPr>
          <p:cNvGrpSpPr>
            <a:grpSpLocks/>
          </p:cNvGrpSpPr>
          <p:nvPr/>
        </p:nvGrpSpPr>
        <p:grpSpPr bwMode="auto">
          <a:xfrm>
            <a:off x="812800" y="1981200"/>
            <a:ext cx="10972800" cy="4513263"/>
            <a:chOff x="457200" y="1600200"/>
            <a:chExt cx="8229600" cy="4514042"/>
          </a:xfrm>
        </p:grpSpPr>
        <p:sp>
          <p:nvSpPr>
            <p:cNvPr id="11" name="AutoShape 4" descr="Wave">
              <a:extLst>
                <a:ext uri="{FF2B5EF4-FFF2-40B4-BE49-F238E27FC236}">
                  <a16:creationId xmlns:a16="http://schemas.microsoft.com/office/drawing/2014/main" id="{CA756122-F6DF-4BEC-8FDE-70CC87A6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85" y="1600200"/>
              <a:ext cx="7531894" cy="1181304"/>
            </a:xfrm>
            <a:prstGeom prst="triangle">
              <a:avLst>
                <a:gd name="adj" fmla="val 49792"/>
              </a:avLst>
            </a:prstGeom>
            <a:pattFill prst="wave">
              <a:fgClr>
                <a:srgbClr val="FFCC66"/>
              </a:fgClr>
              <a:bgClr>
                <a:schemeClr val="bg1"/>
              </a:bgClr>
            </a:pattFill>
            <a:ln w="101600" cmpd="thickThin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002060"/>
              </a:outerShdw>
            </a:effec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8684" name="AutoShape 5" descr="Dotted diamond">
              <a:extLst>
                <a:ext uri="{FF2B5EF4-FFF2-40B4-BE49-F238E27FC236}">
                  <a16:creationId xmlns:a16="http://schemas.microsoft.com/office/drawing/2014/main" id="{72948FBE-72BD-4525-BCFA-7BE497FA6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1452" y="1848321"/>
              <a:ext cx="4503102" cy="708490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76200" cmpd="tri">
              <a:solidFill>
                <a:srgbClr val="B058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pt-PT" sz="240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745C0247-AF2C-4D03-94FA-CC27EC7E9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3891" y="1976503"/>
              <a:ext cx="3980259" cy="27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pt-PT" sz="120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28686" name="Text Box 7" descr="Horizontal brick">
              <a:extLst>
                <a:ext uri="{FF2B5EF4-FFF2-40B4-BE49-F238E27FC236}">
                  <a16:creationId xmlns:a16="http://schemas.microsoft.com/office/drawing/2014/main" id="{FDECB7BF-D094-4833-9528-8DFBEF601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405" y="5553691"/>
              <a:ext cx="7513197" cy="31837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PT" altLang="pt-PT" sz="1400">
                <a:solidFill>
                  <a:srgbClr val="0000FF"/>
                </a:solidFill>
                <a:latin typeface="VW Headline Black" pitchFamily="34" charset="0"/>
              </a:endParaRPr>
            </a:p>
          </p:txBody>
        </p:sp>
        <p:sp>
          <p:nvSpPr>
            <p:cNvPr id="28687" name="Text Box 8" descr="Large confetti">
              <a:extLst>
                <a:ext uri="{FF2B5EF4-FFF2-40B4-BE49-F238E27FC236}">
                  <a16:creationId xmlns:a16="http://schemas.microsoft.com/office/drawing/2014/main" id="{BC0FB960-6051-465D-A747-CACB605F1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481" y="5849643"/>
              <a:ext cx="2697045" cy="2616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PT" altLang="pt-PT" sz="1100">
                <a:solidFill>
                  <a:srgbClr val="0000FF"/>
                </a:solidFill>
                <a:latin typeface="VW Headline Black" pitchFamily="34" charset="0"/>
              </a:endParaRPr>
            </a:p>
          </p:txBody>
        </p:sp>
        <p:sp>
          <p:nvSpPr>
            <p:cNvPr id="28688" name="Text Box 9" descr="Large confetti">
              <a:extLst>
                <a:ext uri="{FF2B5EF4-FFF2-40B4-BE49-F238E27FC236}">
                  <a16:creationId xmlns:a16="http://schemas.microsoft.com/office/drawing/2014/main" id="{04EB4586-D840-4942-BF6A-47E234D36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1526" y="5852632"/>
              <a:ext cx="2765274" cy="2616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PT" altLang="pt-PT" sz="1100">
                <a:solidFill>
                  <a:srgbClr val="0000FF"/>
                </a:solidFill>
                <a:latin typeface="VW Headline Black" pitchFamily="34" charset="0"/>
              </a:endParaRPr>
            </a:p>
          </p:txBody>
        </p:sp>
        <p:sp>
          <p:nvSpPr>
            <p:cNvPr id="28689" name="Text Box 10" descr="Large confetti">
              <a:extLst>
                <a:ext uri="{FF2B5EF4-FFF2-40B4-BE49-F238E27FC236}">
                  <a16:creationId xmlns:a16="http://schemas.microsoft.com/office/drawing/2014/main" id="{32D2CE33-3B20-4020-870C-6ACA42A3E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5848148"/>
              <a:ext cx="2767281" cy="26161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CC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pt-PT" altLang="pt-PT" sz="1100">
                <a:solidFill>
                  <a:srgbClr val="0000FF"/>
                </a:solidFill>
                <a:latin typeface="VW Headline Black" pitchFamily="34" charset="0"/>
              </a:endParaRPr>
            </a:p>
          </p:txBody>
        </p:sp>
        <p:grpSp>
          <p:nvGrpSpPr>
            <p:cNvPr id="28690" name="Group 11">
              <a:extLst>
                <a:ext uri="{FF2B5EF4-FFF2-40B4-BE49-F238E27FC236}">
                  <a16:creationId xmlns:a16="http://schemas.microsoft.com/office/drawing/2014/main" id="{8C271502-CC98-4D8B-9536-81D83CFB1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0437" y="2816889"/>
              <a:ext cx="951190" cy="2726340"/>
              <a:chOff x="2560" y="1584"/>
              <a:chExt cx="330" cy="1824"/>
            </a:xfrm>
          </p:grpSpPr>
          <p:grpSp>
            <p:nvGrpSpPr>
              <p:cNvPr id="28703" name="Group 12">
                <a:extLst>
                  <a:ext uri="{FF2B5EF4-FFF2-40B4-BE49-F238E27FC236}">
                    <a16:creationId xmlns:a16="http://schemas.microsoft.com/office/drawing/2014/main" id="{4CF19FCD-3483-48DF-9229-5527D0575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60" y="1584"/>
                <a:ext cx="330" cy="1824"/>
                <a:chOff x="3070" y="1584"/>
                <a:chExt cx="330" cy="1824"/>
              </a:xfrm>
            </p:grpSpPr>
            <p:sp>
              <p:nvSpPr>
                <p:cNvPr id="28705" name="Rectangle 13">
                  <a:extLst>
                    <a:ext uri="{FF2B5EF4-FFF2-40B4-BE49-F238E27FC236}">
                      <a16:creationId xmlns:a16="http://schemas.microsoft.com/office/drawing/2014/main" id="{5FBE988A-FA51-4037-80DD-C6688DF2B3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0" y="1584"/>
                  <a:ext cx="32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06" name="Rectangle 14">
                  <a:extLst>
                    <a:ext uri="{FF2B5EF4-FFF2-40B4-BE49-F238E27FC236}">
                      <a16:creationId xmlns:a16="http://schemas.microsoft.com/office/drawing/2014/main" id="{15D45EBD-7CA3-436F-86F4-9C867D6C78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1" y="1680"/>
                  <a:ext cx="241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07" name="Rectangle 15">
                  <a:extLst>
                    <a:ext uri="{FF2B5EF4-FFF2-40B4-BE49-F238E27FC236}">
                      <a16:creationId xmlns:a16="http://schemas.microsoft.com/office/drawing/2014/main" id="{FB75635E-9FD5-4CFB-933A-7EE0AD4D5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4" y="3312"/>
                  <a:ext cx="326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704" name="Text Box 16">
                <a:extLst>
                  <a:ext uri="{FF2B5EF4-FFF2-40B4-BE49-F238E27FC236}">
                    <a16:creationId xmlns:a16="http://schemas.microsoft.com/office/drawing/2014/main" id="{CA30434D-EA57-4293-9E21-AA4364736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1990" y="2520"/>
                <a:ext cx="1479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pt-PT" sz="2400" dirty="0" err="1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Certificação</a:t>
                </a:r>
                <a:endParaRPr lang="en-GB" altLang="pt-PT" sz="2400" dirty="0">
                  <a:solidFill>
                    <a:srgbClr val="7030A0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28691" name="Group 17">
              <a:extLst>
                <a:ext uri="{FF2B5EF4-FFF2-40B4-BE49-F238E27FC236}">
                  <a16:creationId xmlns:a16="http://schemas.microsoft.com/office/drawing/2014/main" id="{3C34D177-4E94-4591-95B7-6D096F171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7179" y="2819878"/>
              <a:ext cx="947177" cy="2732318"/>
              <a:chOff x="1109" y="1580"/>
              <a:chExt cx="324" cy="1828"/>
            </a:xfrm>
          </p:grpSpPr>
          <p:grpSp>
            <p:nvGrpSpPr>
              <p:cNvPr id="28698" name="Group 18">
                <a:extLst>
                  <a:ext uri="{FF2B5EF4-FFF2-40B4-BE49-F238E27FC236}">
                    <a16:creationId xmlns:a16="http://schemas.microsoft.com/office/drawing/2014/main" id="{87409A81-76BE-4E57-91E4-89093D5D37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9" y="1580"/>
                <a:ext cx="324" cy="1828"/>
                <a:chOff x="2627" y="1580"/>
                <a:chExt cx="324" cy="1828"/>
              </a:xfrm>
            </p:grpSpPr>
            <p:sp>
              <p:nvSpPr>
                <p:cNvPr id="28700" name="Rectangle 19">
                  <a:extLst>
                    <a:ext uri="{FF2B5EF4-FFF2-40B4-BE49-F238E27FC236}">
                      <a16:creationId xmlns:a16="http://schemas.microsoft.com/office/drawing/2014/main" id="{5213E94B-3806-4E48-9617-73A190D9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7" y="1580"/>
                  <a:ext cx="324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01" name="Rectangle 20">
                  <a:extLst>
                    <a:ext uri="{FF2B5EF4-FFF2-40B4-BE49-F238E27FC236}">
                      <a16:creationId xmlns:a16="http://schemas.microsoft.com/office/drawing/2014/main" id="{9D1B25AB-F0FC-487B-99D5-5EED19A75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4" y="1682"/>
                  <a:ext cx="240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02" name="Rectangle 21">
                  <a:extLst>
                    <a:ext uri="{FF2B5EF4-FFF2-40B4-BE49-F238E27FC236}">
                      <a16:creationId xmlns:a16="http://schemas.microsoft.com/office/drawing/2014/main" id="{E0DA6592-1FB0-411E-A7DE-A462897BB3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27" y="3312"/>
                  <a:ext cx="323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699" name="Text Box 22">
                <a:extLst>
                  <a:ext uri="{FF2B5EF4-FFF2-40B4-BE49-F238E27FC236}">
                    <a16:creationId xmlns:a16="http://schemas.microsoft.com/office/drawing/2014/main" id="{2B3FF9FE-9312-4F37-A442-1202549501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73" y="2461"/>
                <a:ext cx="157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pt-PT" altLang="pt-PT" sz="2400">
                    <a:solidFill>
                      <a:srgbClr val="7030A0"/>
                    </a:solidFill>
                    <a:latin typeface="Arial Rounded MT Bold" panose="020F0704030504030204" pitchFamily="34" charset="0"/>
                  </a:rPr>
                  <a:t>Normalização</a:t>
                </a:r>
                <a:endParaRPr lang="en-GB" altLang="pt-PT" sz="2400">
                  <a:solidFill>
                    <a:srgbClr val="7030A0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28692" name="Group 23">
              <a:extLst>
                <a:ext uri="{FF2B5EF4-FFF2-40B4-BE49-F238E27FC236}">
                  <a16:creationId xmlns:a16="http://schemas.microsoft.com/office/drawing/2014/main" id="{2399856A-10D2-4C4E-BC2A-B431A57851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5328" y="2825857"/>
              <a:ext cx="941156" cy="2726340"/>
              <a:chOff x="4376" y="1584"/>
              <a:chExt cx="331" cy="1824"/>
            </a:xfrm>
          </p:grpSpPr>
          <p:grpSp>
            <p:nvGrpSpPr>
              <p:cNvPr id="28693" name="Group 24">
                <a:extLst>
                  <a:ext uri="{FF2B5EF4-FFF2-40B4-BE49-F238E27FC236}">
                    <a16:creationId xmlns:a16="http://schemas.microsoft.com/office/drawing/2014/main" id="{9982DEA1-3C8D-4FE9-9E54-39CDC9006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6" y="1584"/>
                <a:ext cx="331" cy="1824"/>
                <a:chOff x="2870" y="1584"/>
                <a:chExt cx="331" cy="1824"/>
              </a:xfrm>
            </p:grpSpPr>
            <p:sp>
              <p:nvSpPr>
                <p:cNvPr id="28695" name="Rectangle 25">
                  <a:extLst>
                    <a:ext uri="{FF2B5EF4-FFF2-40B4-BE49-F238E27FC236}">
                      <a16:creationId xmlns:a16="http://schemas.microsoft.com/office/drawing/2014/main" id="{09460426-C5F7-4E3C-AAEF-5FDABC4FC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0" y="1584"/>
                  <a:ext cx="325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96" name="Rectangle 26">
                  <a:extLst>
                    <a:ext uri="{FF2B5EF4-FFF2-40B4-BE49-F238E27FC236}">
                      <a16:creationId xmlns:a16="http://schemas.microsoft.com/office/drawing/2014/main" id="{4925B84D-F51B-4D76-B571-91842B5950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4" y="1680"/>
                  <a:ext cx="240" cy="16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99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697" name="Rectangle 27">
                  <a:extLst>
                    <a:ext uri="{FF2B5EF4-FFF2-40B4-BE49-F238E27FC236}">
                      <a16:creationId xmlns:a16="http://schemas.microsoft.com/office/drawing/2014/main" id="{EFB4A19F-7A79-4200-929E-8407B3DE0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77" y="3312"/>
                  <a:ext cx="324" cy="9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C66"/>
                    </a:gs>
                    <a:gs pos="50000">
                      <a:srgbClr val="FFFF66"/>
                    </a:gs>
                    <a:gs pos="100000">
                      <a:srgbClr val="FFCC6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pt-PT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694" name="Text Box 28">
                <a:extLst>
                  <a:ext uri="{FF2B5EF4-FFF2-40B4-BE49-F238E27FC236}">
                    <a16:creationId xmlns:a16="http://schemas.microsoft.com/office/drawing/2014/main" id="{471559CC-3ED2-46DB-BA86-F9DA269E5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3736" y="2385"/>
                <a:ext cx="1577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pt-PT" sz="240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Inspecção e Ensaios</a:t>
                </a:r>
              </a:p>
            </p:txBody>
          </p:sp>
        </p:grpSp>
      </p:grpSp>
      <p:sp>
        <p:nvSpPr>
          <p:cNvPr id="28677" name="Rectangle 14">
            <a:extLst>
              <a:ext uri="{FF2B5EF4-FFF2-40B4-BE49-F238E27FC236}">
                <a16:creationId xmlns:a16="http://schemas.microsoft.com/office/drawing/2014/main" id="{8DEC960C-603F-4890-B32F-BE7BB78CC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3352800"/>
            <a:ext cx="927100" cy="243998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99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pt-PT" sz="2400">
              <a:latin typeface="Times New Roman" panose="02020603050405020304" pitchFamily="18" charset="0"/>
            </a:endParaRPr>
          </a:p>
        </p:txBody>
      </p:sp>
      <p:sp>
        <p:nvSpPr>
          <p:cNvPr id="28678" name="Rectangle 13">
            <a:extLst>
              <a:ext uri="{FF2B5EF4-FFF2-40B4-BE49-F238E27FC236}">
                <a16:creationId xmlns:a16="http://schemas.microsoft.com/office/drawing/2014/main" id="{1109DF1C-5405-4558-97BE-0DA17E4A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3209925"/>
            <a:ext cx="1252538" cy="1428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pt-PT" sz="2400">
              <a:latin typeface="Times New Roman" panose="02020603050405020304" pitchFamily="18" charset="0"/>
            </a:endParaRPr>
          </a:p>
        </p:txBody>
      </p:sp>
      <p:sp>
        <p:nvSpPr>
          <p:cNvPr id="28679" name="Rectangle 15">
            <a:extLst>
              <a:ext uri="{FF2B5EF4-FFF2-40B4-BE49-F238E27FC236}">
                <a16:creationId xmlns:a16="http://schemas.microsoft.com/office/drawing/2014/main" id="{C9C31E17-4B05-4EA6-83EC-62EC908FA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5800725"/>
            <a:ext cx="1252538" cy="1428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50000">
                <a:srgbClr val="FFFF66"/>
              </a:gs>
              <a:gs pos="100000">
                <a:srgbClr val="FFCC6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pt-PT" sz="2400">
              <a:latin typeface="Times New Roman" panose="02020603050405020304" pitchFamily="18" charset="0"/>
            </a:endParaRPr>
          </a:p>
        </p:txBody>
      </p:sp>
      <p:sp>
        <p:nvSpPr>
          <p:cNvPr id="28680" name="Rectangle 33">
            <a:extLst>
              <a:ext uri="{FF2B5EF4-FFF2-40B4-BE49-F238E27FC236}">
                <a16:creationId xmlns:a16="http://schemas.microsoft.com/office/drawing/2014/main" id="{98982185-C6DA-4AC6-8D1C-AC5FA3D5B37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37744" y="4150519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400">
                <a:solidFill>
                  <a:srgbClr val="7030A0"/>
                </a:solidFill>
                <a:latin typeface="Arial Rounded MT Bold" panose="020F0704030504030204" pitchFamily="34" charset="0"/>
              </a:rPr>
              <a:t>Metrologia</a:t>
            </a:r>
            <a:endParaRPr lang="en-US" altLang="pt-PT"/>
          </a:p>
        </p:txBody>
      </p:sp>
      <p:sp>
        <p:nvSpPr>
          <p:cNvPr id="28681" name="Rectangle 35">
            <a:extLst>
              <a:ext uri="{FF2B5EF4-FFF2-40B4-BE49-F238E27FC236}">
                <a16:creationId xmlns:a16="http://schemas.microsoft.com/office/drawing/2014/main" id="{1974CDA7-4388-4C28-93C0-7511F8A78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24000"/>
            <a:ext cx="1097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>
                <a:latin typeface="Calibri" panose="020F0502020204030204" pitchFamily="34" charset="0"/>
              </a:rPr>
              <a:t> </a:t>
            </a:r>
            <a:endParaRPr lang="en-US" altLang="pt-PT"/>
          </a:p>
        </p:txBody>
      </p:sp>
      <p:sp>
        <p:nvSpPr>
          <p:cNvPr id="28682" name="Rectangle 36">
            <a:extLst>
              <a:ext uri="{FF2B5EF4-FFF2-40B4-BE49-F238E27FC236}">
                <a16:creationId xmlns:a16="http://schemas.microsoft.com/office/drawing/2014/main" id="{1358B9C8-3985-4F2D-8D1E-E3292D1AF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85800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Garantia da QUALIDADE</a:t>
            </a:r>
            <a:endParaRPr lang="en-US" altLang="pt-PT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Home | Instituto Nacional de Normalização e Qualidade">
            <a:extLst>
              <a:ext uri="{FF2B5EF4-FFF2-40B4-BE49-F238E27FC236}">
                <a16:creationId xmlns:a16="http://schemas.microsoft.com/office/drawing/2014/main" id="{B8E1CC40-1F87-4E2D-BF71-D32C595A1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C9AFBF4-5924-4D49-B79F-D0EDB49B2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2A3A09C2-FB75-4308-8AF9-C752F6AA7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39" name="Imagem 38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0AEAEA1-BB61-43CC-A626-6BFF6BEB8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71CBE-2BB5-4454-AE25-3DC6C028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208" y="943705"/>
            <a:ext cx="8911687" cy="1509489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A INFRA-ESTRUTURA DE QUALIDADE</a:t>
            </a:r>
            <a:br>
              <a:rPr lang="en-US" sz="3200" b="1" dirty="0">
                <a:solidFill>
                  <a:srgbClr val="FFC000"/>
                </a:solidFill>
              </a:rPr>
            </a:b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 err="1">
                <a:solidFill>
                  <a:srgbClr val="FFC000"/>
                </a:solidFill>
              </a:rPr>
              <a:t>Definição</a:t>
            </a:r>
            <a:r>
              <a:rPr lang="en-US" sz="3200" b="1" dirty="0">
                <a:solidFill>
                  <a:srgbClr val="FFC000"/>
                </a:solidFill>
              </a:rPr>
              <a:t>:</a:t>
            </a: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241CFCB0-96F8-47EF-A782-94CC1DA3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9721FA4E-5A5C-4C1C-BFCF-08E0F9926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D2EC9F8-C407-4123-8E48-3D889150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8" name="Picture 2" descr="Home | Instituto Nacional de Normalização e Qualidade">
            <a:extLst>
              <a:ext uri="{FF2B5EF4-FFF2-40B4-BE49-F238E27FC236}">
                <a16:creationId xmlns:a16="http://schemas.microsoft.com/office/drawing/2014/main" id="{2AC3283E-50E9-4D1B-9EB9-26511B14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7AA38633-49D6-43C0-95E1-4EF93B58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787297"/>
            <a:ext cx="8915400" cy="26902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pt-PT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sistema que compreende as organizações (públicas e privadas) juntamente com as políticas, a estrutura legal e reguladora relevante e as práticas necessárias para apoiar e melhorar a qualidade, a segurança e a integridade ambiental de bens, serviços e processos.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029" y="1811029"/>
            <a:ext cx="9033942" cy="1116609"/>
          </a:xfrm>
        </p:spPr>
        <p:txBody>
          <a:bodyPr>
            <a:noAutofit/>
          </a:bodyPr>
          <a:lstStyle/>
          <a:p>
            <a:pPr algn="ctr"/>
            <a:endParaRPr lang="pt-PT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7DED30-5F21-4F94-83D7-3431E3171DC9}"/>
              </a:ext>
            </a:extLst>
          </p:cNvPr>
          <p:cNvSpPr txBox="1"/>
          <p:nvPr/>
        </p:nvSpPr>
        <p:spPr>
          <a:xfrm>
            <a:off x="227155" y="1193422"/>
            <a:ext cx="119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DA INFRA-ESTRUTURA DE QUALIDADE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CE4431-5438-475B-9844-D973B1210565}"/>
              </a:ext>
            </a:extLst>
          </p:cNvPr>
          <p:cNvSpPr/>
          <p:nvPr/>
        </p:nvSpPr>
        <p:spPr>
          <a:xfrm>
            <a:off x="1075941" y="3161851"/>
            <a:ext cx="3171513" cy="123399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Normalização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1F72B8-029D-4D89-9278-C983782BE43C}"/>
              </a:ext>
            </a:extLst>
          </p:cNvPr>
          <p:cNvSpPr/>
          <p:nvPr/>
        </p:nvSpPr>
        <p:spPr>
          <a:xfrm>
            <a:off x="43992" y="4240450"/>
            <a:ext cx="2663301" cy="1116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F8F17C-9E6F-4A38-8637-4B6B6DAA1C46}"/>
              </a:ext>
            </a:extLst>
          </p:cNvPr>
          <p:cNvSpPr/>
          <p:nvPr/>
        </p:nvSpPr>
        <p:spPr>
          <a:xfrm>
            <a:off x="2735409" y="4236343"/>
            <a:ext cx="2842728" cy="12339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C3EE87-2D83-4AF9-A6F8-9534FBDDDED5}"/>
              </a:ext>
            </a:extLst>
          </p:cNvPr>
          <p:cNvSpPr/>
          <p:nvPr/>
        </p:nvSpPr>
        <p:spPr>
          <a:xfrm>
            <a:off x="974360" y="5275229"/>
            <a:ext cx="3171512" cy="1303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Acreditação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eta: Para a Esquerda e Para Cima 18">
            <a:extLst>
              <a:ext uri="{FF2B5EF4-FFF2-40B4-BE49-F238E27FC236}">
                <a16:creationId xmlns:a16="http://schemas.microsoft.com/office/drawing/2014/main" id="{AE73C064-4402-4EFB-B6AE-DAF2EBF13A77}"/>
              </a:ext>
            </a:extLst>
          </p:cNvPr>
          <p:cNvSpPr/>
          <p:nvPr/>
        </p:nvSpPr>
        <p:spPr>
          <a:xfrm>
            <a:off x="4433345" y="3034486"/>
            <a:ext cx="1831331" cy="111660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2C9214-966F-4CAE-8E98-061D70F1429E}"/>
              </a:ext>
            </a:extLst>
          </p:cNvPr>
          <p:cNvSpPr/>
          <p:nvPr/>
        </p:nvSpPr>
        <p:spPr>
          <a:xfrm>
            <a:off x="1606224" y="1820864"/>
            <a:ext cx="8894863" cy="1128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PREOCUPAÇÕES SOCIAIS</a:t>
            </a:r>
            <a:b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(Saúde, Segurança, Meio-Ambiente, Bem-Estar, Comércio Justo, </a:t>
            </a:r>
            <a:r>
              <a:rPr lang="pt-PT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pt-PT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Consumidor, Leis e Regulamentos Governamentais)</a:t>
            </a:r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100FEA-8830-434A-B947-27649F1EB002}"/>
              </a:ext>
            </a:extLst>
          </p:cNvPr>
          <p:cNvSpPr/>
          <p:nvPr/>
        </p:nvSpPr>
        <p:spPr>
          <a:xfrm>
            <a:off x="6613864" y="4305670"/>
            <a:ext cx="5459767" cy="14293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PREOCUPAÇÕES COMERCIAIS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Comercialização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Lucratividade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Especificações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ta: Curvada Para Cima 2">
            <a:extLst>
              <a:ext uri="{FF2B5EF4-FFF2-40B4-BE49-F238E27FC236}">
                <a16:creationId xmlns:a16="http://schemas.microsoft.com/office/drawing/2014/main" id="{D638B6A1-C623-4654-BF93-8C15A6729821}"/>
              </a:ext>
            </a:extLst>
          </p:cNvPr>
          <p:cNvSpPr/>
          <p:nvPr/>
        </p:nvSpPr>
        <p:spPr>
          <a:xfrm>
            <a:off x="4767309" y="5734976"/>
            <a:ext cx="2166151" cy="10579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8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47DED30-5F21-4F94-83D7-3431E3171DC9}"/>
              </a:ext>
            </a:extLst>
          </p:cNvPr>
          <p:cNvSpPr txBox="1"/>
          <p:nvPr/>
        </p:nvSpPr>
        <p:spPr>
          <a:xfrm>
            <a:off x="227155" y="1193422"/>
            <a:ext cx="1192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PORQUÊ A INFRA-ESTRUTURA DE QUALIDADE?!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52C9214-966F-4CAE-8E98-061D70F1429E}"/>
              </a:ext>
            </a:extLst>
          </p:cNvPr>
          <p:cNvSpPr/>
          <p:nvPr/>
        </p:nvSpPr>
        <p:spPr>
          <a:xfrm>
            <a:off x="1811045" y="1880107"/>
            <a:ext cx="5459767" cy="11283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COMPETITIVIDADE COMERCIAL</a:t>
            </a:r>
            <a:b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100FEA-8830-434A-B947-27649F1EB002}"/>
              </a:ext>
            </a:extLst>
          </p:cNvPr>
          <p:cNvSpPr/>
          <p:nvPr/>
        </p:nvSpPr>
        <p:spPr>
          <a:xfrm>
            <a:off x="1811045" y="3452714"/>
            <a:ext cx="5459767" cy="14293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ECONÓMICO E SOCIAL (PROTECÇÃO DO CONSUMIDOR)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F14DB2C-85DD-4B2B-9D7D-4D9543C8EE1B}"/>
              </a:ext>
            </a:extLst>
          </p:cNvPr>
          <p:cNvSpPr/>
          <p:nvPr/>
        </p:nvSpPr>
        <p:spPr>
          <a:xfrm>
            <a:off x="1811045" y="5428695"/>
            <a:ext cx="5459767" cy="14293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INTEGRAÇÃO NO COMÉRCIO REGIONAL E INTERNACIONAL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1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CE4431-5438-475B-9844-D973B1210565}"/>
              </a:ext>
            </a:extLst>
          </p:cNvPr>
          <p:cNvSpPr/>
          <p:nvPr/>
        </p:nvSpPr>
        <p:spPr>
          <a:xfrm>
            <a:off x="1084819" y="2171807"/>
            <a:ext cx="3171513" cy="167112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STANDARDS (Normalização)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1F72B8-029D-4D89-9278-C983782BE43C}"/>
              </a:ext>
            </a:extLst>
          </p:cNvPr>
          <p:cNvSpPr/>
          <p:nvPr/>
        </p:nvSpPr>
        <p:spPr>
          <a:xfrm>
            <a:off x="43992" y="3897297"/>
            <a:ext cx="3171513" cy="18026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M= METROLOGY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Metrologia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–INNOQ, IP: Industrial, Legal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F8F17C-9E6F-4A38-8637-4B6B6DAA1C46}"/>
              </a:ext>
            </a:extLst>
          </p:cNvPr>
          <p:cNvSpPr/>
          <p:nvPr/>
        </p:nvSpPr>
        <p:spPr>
          <a:xfrm>
            <a:off x="3215505" y="3807702"/>
            <a:ext cx="3296777" cy="2051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 = QUALITY ASSURANCE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PAC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C3EE87-2D83-4AF9-A6F8-9534FBDDDED5}"/>
              </a:ext>
            </a:extLst>
          </p:cNvPr>
          <p:cNvSpPr/>
          <p:nvPr/>
        </p:nvSpPr>
        <p:spPr>
          <a:xfrm>
            <a:off x="1312344" y="5596373"/>
            <a:ext cx="3677539" cy="13031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ACCREDITATION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Acreditação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IPAC, outros</a:t>
            </a:r>
          </a:p>
        </p:txBody>
      </p:sp>
      <p:sp>
        <p:nvSpPr>
          <p:cNvPr id="19" name="Seta: Para a Esquerda e Para Cima 18">
            <a:extLst>
              <a:ext uri="{FF2B5EF4-FFF2-40B4-BE49-F238E27FC236}">
                <a16:creationId xmlns:a16="http://schemas.microsoft.com/office/drawing/2014/main" id="{AE73C064-4402-4EFB-B6AE-DAF2EBF13A77}"/>
              </a:ext>
            </a:extLst>
          </p:cNvPr>
          <p:cNvSpPr/>
          <p:nvPr/>
        </p:nvSpPr>
        <p:spPr>
          <a:xfrm>
            <a:off x="4440259" y="2077122"/>
            <a:ext cx="1461428" cy="123399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52C9214-966F-4CAE-8E98-061D70F1429E}"/>
              </a:ext>
            </a:extLst>
          </p:cNvPr>
          <p:cNvSpPr/>
          <p:nvPr/>
        </p:nvSpPr>
        <p:spPr>
          <a:xfrm>
            <a:off x="1839157" y="926410"/>
            <a:ext cx="7856738" cy="112837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 DA INFRA-ESTRUTURA DA QUALIDADE (S.Q.A.M.)</a:t>
            </a:r>
            <a:b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100FEA-8830-434A-B947-27649F1EB002}"/>
              </a:ext>
            </a:extLst>
          </p:cNvPr>
          <p:cNvSpPr/>
          <p:nvPr/>
        </p:nvSpPr>
        <p:spPr>
          <a:xfrm>
            <a:off x="6587231" y="3007367"/>
            <a:ext cx="5459767" cy="18909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Sucesso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Relações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Comerciais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Interesses dos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Lucro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eta: Curvada Para Cima 2">
            <a:extLst>
              <a:ext uri="{FF2B5EF4-FFF2-40B4-BE49-F238E27FC236}">
                <a16:creationId xmlns:a16="http://schemas.microsoft.com/office/drawing/2014/main" id="{D017D7A7-328D-49B9-81BC-0B177ED1E366}"/>
              </a:ext>
            </a:extLst>
          </p:cNvPr>
          <p:cNvSpPr/>
          <p:nvPr/>
        </p:nvSpPr>
        <p:spPr>
          <a:xfrm>
            <a:off x="6544832" y="5048428"/>
            <a:ext cx="1314573" cy="1303123"/>
          </a:xfrm>
          <a:prstGeom prst="curvedUpArrow">
            <a:avLst>
              <a:gd name="adj1" fmla="val 25000"/>
              <a:gd name="adj2" fmla="val 4762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EDC5684-EEE3-4398-99C4-04728A728705}"/>
              </a:ext>
            </a:extLst>
          </p:cNvPr>
          <p:cNvSpPr/>
          <p:nvPr/>
        </p:nvSpPr>
        <p:spPr>
          <a:xfrm>
            <a:off x="8000764" y="5931590"/>
            <a:ext cx="4046234" cy="6112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!!!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0D50CE98-418C-4A38-93E9-1E832DB19433}"/>
              </a:ext>
            </a:extLst>
          </p:cNvPr>
          <p:cNvSpPr/>
          <p:nvPr/>
        </p:nvSpPr>
        <p:spPr>
          <a:xfrm>
            <a:off x="9535026" y="5048428"/>
            <a:ext cx="585926" cy="730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5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52C9214-966F-4CAE-8E98-061D70F1429E}"/>
              </a:ext>
            </a:extLst>
          </p:cNvPr>
          <p:cNvSpPr/>
          <p:nvPr/>
        </p:nvSpPr>
        <p:spPr>
          <a:xfrm>
            <a:off x="1971251" y="787780"/>
            <a:ext cx="7856738" cy="969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AVALIAÇÃO DE CONFORMIDADE – EXEMPLO:</a:t>
            </a:r>
            <a:b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D7AE82-15EC-42DE-835A-69ACB9272268}"/>
              </a:ext>
            </a:extLst>
          </p:cNvPr>
          <p:cNvSpPr txBox="1"/>
          <p:nvPr/>
        </p:nvSpPr>
        <p:spPr>
          <a:xfrm>
            <a:off x="1078636" y="4728029"/>
            <a:ext cx="175777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FORNECEDOR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87AC15-0A00-4534-8EEE-56FCD1E2788D}"/>
              </a:ext>
            </a:extLst>
          </p:cNvPr>
          <p:cNvSpPr txBox="1"/>
          <p:nvPr/>
        </p:nvSpPr>
        <p:spPr>
          <a:xfrm>
            <a:off x="1132311" y="2662638"/>
            <a:ext cx="1677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REQUISITOS DO CLIENTE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045D57A-AB54-4DBF-B9F2-C4558B501142}"/>
              </a:ext>
            </a:extLst>
          </p:cNvPr>
          <p:cNvSpPr txBox="1"/>
          <p:nvPr/>
        </p:nvSpPr>
        <p:spPr>
          <a:xfrm>
            <a:off x="1158535" y="1785475"/>
            <a:ext cx="1677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SECTOR VOLUNTÁRIO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BEBF97-10B0-471F-ACD0-2168CAD927C9}"/>
              </a:ext>
            </a:extLst>
          </p:cNvPr>
          <p:cNvSpPr txBox="1"/>
          <p:nvPr/>
        </p:nvSpPr>
        <p:spPr>
          <a:xfrm>
            <a:off x="903970" y="5332525"/>
            <a:ext cx="2744751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MEDIÇÕES</a:t>
            </a:r>
          </a:p>
          <a:p>
            <a:r>
              <a:rPr lang="en-US" dirty="0"/>
              <a:t> </a:t>
            </a:r>
            <a:r>
              <a:rPr lang="en-US" dirty="0" err="1"/>
              <a:t>Suporta</a:t>
            </a:r>
            <a:r>
              <a:rPr lang="en-US" dirty="0"/>
              <a:t> o </a:t>
            </a:r>
            <a:r>
              <a:rPr lang="en-US" dirty="0" err="1"/>
              <a:t>Ensaio</a:t>
            </a:r>
            <a:r>
              <a:rPr lang="en-US" dirty="0"/>
              <a:t> e </a:t>
            </a:r>
            <a:r>
              <a:rPr lang="en-US" dirty="0" err="1"/>
              <a:t>Calibração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de </a:t>
            </a:r>
            <a:r>
              <a:rPr lang="en-US" dirty="0" err="1"/>
              <a:t>normas</a:t>
            </a:r>
            <a:r>
              <a:rPr lang="en-US" dirty="0"/>
              <a:t> </a:t>
            </a:r>
            <a:r>
              <a:rPr lang="en-US" dirty="0" err="1"/>
              <a:t>nacionais</a:t>
            </a:r>
            <a:r>
              <a:rPr lang="en-US" dirty="0"/>
              <a:t> de </a:t>
            </a:r>
            <a:r>
              <a:rPr lang="en-US" dirty="0" err="1"/>
              <a:t>medição</a:t>
            </a:r>
            <a:endParaRPr lang="en-US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05B388-6E01-4C49-993B-56EBAB163F15}"/>
              </a:ext>
            </a:extLst>
          </p:cNvPr>
          <p:cNvSpPr txBox="1"/>
          <p:nvPr/>
        </p:nvSpPr>
        <p:spPr>
          <a:xfrm>
            <a:off x="4791871" y="2273776"/>
            <a:ext cx="283703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NORMAS</a:t>
            </a:r>
          </a:p>
          <a:p>
            <a:r>
              <a:rPr lang="en-US" dirty="0"/>
              <a:t> </a:t>
            </a:r>
            <a:r>
              <a:rPr lang="en-US" dirty="0" err="1"/>
              <a:t>Requisito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sistemas</a:t>
            </a:r>
            <a:endParaRPr lang="en-US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B84A602-5FCA-4FAF-9206-298E29FC6D46}"/>
              </a:ext>
            </a:extLst>
          </p:cNvPr>
          <p:cNvSpPr txBox="1"/>
          <p:nvPr/>
        </p:nvSpPr>
        <p:spPr>
          <a:xfrm>
            <a:off x="9579005" y="1812669"/>
            <a:ext cx="1677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SECTOR REGULADO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F8FEAD0-D660-4282-8DA3-7B30A3F2C70E}"/>
              </a:ext>
            </a:extLst>
          </p:cNvPr>
          <p:cNvSpPr txBox="1"/>
          <p:nvPr/>
        </p:nvSpPr>
        <p:spPr>
          <a:xfrm>
            <a:off x="9408146" y="2659278"/>
            <a:ext cx="1864311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GOVERNO</a:t>
            </a:r>
          </a:p>
          <a:p>
            <a:r>
              <a:rPr lang="en-US" dirty="0" err="1"/>
              <a:t>Estabelece</a:t>
            </a:r>
            <a:r>
              <a:rPr lang="en-US" dirty="0"/>
              <a:t> </a:t>
            </a:r>
            <a:r>
              <a:rPr lang="en-US" dirty="0" err="1"/>
              <a:t>políticas</a:t>
            </a:r>
            <a:r>
              <a:rPr lang="en-US" dirty="0"/>
              <a:t>, leis e </a:t>
            </a:r>
            <a:r>
              <a:rPr lang="en-US" dirty="0" err="1"/>
              <a:t>regulamentos</a:t>
            </a:r>
            <a:r>
              <a:rPr lang="en-US" dirty="0"/>
              <a:t> </a:t>
            </a:r>
            <a:r>
              <a:rPr lang="en-US" dirty="0" err="1"/>
              <a:t>técnicos</a:t>
            </a:r>
            <a:endParaRPr lang="en-US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F53F5AE-6057-4827-9EC0-7FE8153FE349}"/>
              </a:ext>
            </a:extLst>
          </p:cNvPr>
          <p:cNvSpPr txBox="1"/>
          <p:nvPr/>
        </p:nvSpPr>
        <p:spPr>
          <a:xfrm>
            <a:off x="9392574" y="4437940"/>
            <a:ext cx="189545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AGÊNCIAS REGULADORAS</a:t>
            </a:r>
          </a:p>
          <a:p>
            <a:r>
              <a:rPr lang="en-US" dirty="0" err="1"/>
              <a:t>Administra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regulamentos</a:t>
            </a:r>
            <a:endParaRPr lang="en-US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6DDFFA6-F4C1-4444-A5B1-EED1FDBB9F91}"/>
              </a:ext>
            </a:extLst>
          </p:cNvPr>
          <p:cNvSpPr txBox="1"/>
          <p:nvPr/>
        </p:nvSpPr>
        <p:spPr>
          <a:xfrm>
            <a:off x="8216280" y="4853438"/>
            <a:ext cx="104756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CLIENTE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A651D78-029A-49CF-BA7D-8201D492FB9B}"/>
              </a:ext>
            </a:extLst>
          </p:cNvPr>
          <p:cNvSpPr txBox="1"/>
          <p:nvPr/>
        </p:nvSpPr>
        <p:spPr>
          <a:xfrm>
            <a:off x="9408145" y="5918925"/>
            <a:ext cx="1864311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ACREDITAÇÃO</a:t>
            </a:r>
          </a:p>
          <a:p>
            <a:r>
              <a:rPr lang="en-US" dirty="0" err="1"/>
              <a:t>Assegura</a:t>
            </a:r>
            <a:r>
              <a:rPr lang="en-US" dirty="0"/>
              <a:t> </a:t>
            </a:r>
            <a:r>
              <a:rPr lang="en-US" dirty="0" err="1"/>
              <a:t>competência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123948-267F-43AF-937C-C6215F684FD6}"/>
              </a:ext>
            </a:extLst>
          </p:cNvPr>
          <p:cNvSpPr/>
          <p:nvPr/>
        </p:nvSpPr>
        <p:spPr>
          <a:xfrm>
            <a:off x="3842139" y="4021584"/>
            <a:ext cx="3835153" cy="283641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AVALIAÇÃO DA CONFORMIDADE</a:t>
            </a:r>
          </a:p>
          <a:p>
            <a:pPr algn="ctr"/>
            <a:r>
              <a:rPr lang="en-US" dirty="0" err="1"/>
              <a:t>Comprova</a:t>
            </a:r>
            <a:r>
              <a:rPr lang="en-US" dirty="0"/>
              <a:t>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requisitos</a:t>
            </a:r>
            <a:r>
              <a:rPr lang="en-US" dirty="0"/>
              <a:t> </a:t>
            </a:r>
            <a:r>
              <a:rPr lang="en-US" dirty="0" err="1"/>
              <a:t>técnicos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atendidos</a:t>
            </a:r>
            <a:r>
              <a:rPr lang="en-US" dirty="0"/>
              <a:t>. </a:t>
            </a:r>
            <a:r>
              <a:rPr lang="en-US" dirty="0" err="1"/>
              <a:t>Ensaios</a:t>
            </a:r>
            <a:r>
              <a:rPr lang="en-US" dirty="0"/>
              <a:t> e </a:t>
            </a:r>
            <a:r>
              <a:rPr lang="en-US" dirty="0" err="1"/>
              <a:t>Certificação</a:t>
            </a:r>
            <a:r>
              <a:rPr lang="en-US" dirty="0"/>
              <a:t> de </a:t>
            </a:r>
            <a:r>
              <a:rPr lang="en-US" dirty="0" err="1"/>
              <a:t>inspecção</a:t>
            </a:r>
            <a:r>
              <a:rPr lang="en-US" dirty="0"/>
              <a:t> e </a:t>
            </a:r>
            <a:r>
              <a:rPr lang="en-US" dirty="0" err="1"/>
              <a:t>calibração</a:t>
            </a:r>
            <a:r>
              <a:rPr lang="en-US" dirty="0"/>
              <a:t> </a:t>
            </a:r>
          </a:p>
        </p:txBody>
      </p:sp>
      <p:sp>
        <p:nvSpPr>
          <p:cNvPr id="30" name="Seta: Curvada Para a Direita 29">
            <a:extLst>
              <a:ext uri="{FF2B5EF4-FFF2-40B4-BE49-F238E27FC236}">
                <a16:creationId xmlns:a16="http://schemas.microsoft.com/office/drawing/2014/main" id="{0C2A4DC3-C06F-435C-B2EC-A4E9D480D151}"/>
              </a:ext>
            </a:extLst>
          </p:cNvPr>
          <p:cNvSpPr/>
          <p:nvPr/>
        </p:nvSpPr>
        <p:spPr>
          <a:xfrm>
            <a:off x="337350" y="1997476"/>
            <a:ext cx="726087" cy="8836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Seta: Para a Direita 34">
            <a:extLst>
              <a:ext uri="{FF2B5EF4-FFF2-40B4-BE49-F238E27FC236}">
                <a16:creationId xmlns:a16="http://schemas.microsoft.com/office/drawing/2014/main" id="{D90CDD1A-35CB-44D6-AAD1-357CB42205B6}"/>
              </a:ext>
            </a:extLst>
          </p:cNvPr>
          <p:cNvSpPr/>
          <p:nvPr/>
        </p:nvSpPr>
        <p:spPr>
          <a:xfrm rot="1380420">
            <a:off x="2102019" y="3657489"/>
            <a:ext cx="2303516" cy="54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eta: Para a Direita 35">
            <a:extLst>
              <a:ext uri="{FF2B5EF4-FFF2-40B4-BE49-F238E27FC236}">
                <a16:creationId xmlns:a16="http://schemas.microsoft.com/office/drawing/2014/main" id="{F8BC95C5-34BB-4715-8D6E-8302A94AB55F}"/>
              </a:ext>
            </a:extLst>
          </p:cNvPr>
          <p:cNvSpPr/>
          <p:nvPr/>
        </p:nvSpPr>
        <p:spPr>
          <a:xfrm>
            <a:off x="2879063" y="4728029"/>
            <a:ext cx="991599" cy="48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09D4EF8C-278C-4D3D-A93A-8749833C0DFF}"/>
              </a:ext>
            </a:extLst>
          </p:cNvPr>
          <p:cNvSpPr/>
          <p:nvPr/>
        </p:nvSpPr>
        <p:spPr>
          <a:xfrm rot="20684132">
            <a:off x="3702945" y="6302867"/>
            <a:ext cx="649635" cy="498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8985067E-3D33-46F0-86AD-C910D8E02CCE}"/>
              </a:ext>
            </a:extLst>
          </p:cNvPr>
          <p:cNvSpPr/>
          <p:nvPr/>
        </p:nvSpPr>
        <p:spPr>
          <a:xfrm>
            <a:off x="2879064" y="2712072"/>
            <a:ext cx="1836924" cy="54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AD75A4EA-7D74-4AF9-9A5A-3018F96728F7}"/>
              </a:ext>
            </a:extLst>
          </p:cNvPr>
          <p:cNvSpPr/>
          <p:nvPr/>
        </p:nvSpPr>
        <p:spPr>
          <a:xfrm rot="5400000">
            <a:off x="5659921" y="3546222"/>
            <a:ext cx="479396" cy="430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eta: Curvada Para a Direita 39">
            <a:extLst>
              <a:ext uri="{FF2B5EF4-FFF2-40B4-BE49-F238E27FC236}">
                <a16:creationId xmlns:a16="http://schemas.microsoft.com/office/drawing/2014/main" id="{8EC9AE65-6686-43EC-B676-9FE1D597DDA8}"/>
              </a:ext>
            </a:extLst>
          </p:cNvPr>
          <p:cNvSpPr/>
          <p:nvPr/>
        </p:nvSpPr>
        <p:spPr>
          <a:xfrm flipH="1">
            <a:off x="11288030" y="2093317"/>
            <a:ext cx="758968" cy="7877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Seta: Curvada Para a Direita 41">
            <a:extLst>
              <a:ext uri="{FF2B5EF4-FFF2-40B4-BE49-F238E27FC236}">
                <a16:creationId xmlns:a16="http://schemas.microsoft.com/office/drawing/2014/main" id="{EA7E7D7E-FF22-42B4-97C3-8DF457AD6424}"/>
              </a:ext>
            </a:extLst>
          </p:cNvPr>
          <p:cNvSpPr/>
          <p:nvPr/>
        </p:nvSpPr>
        <p:spPr>
          <a:xfrm flipH="1">
            <a:off x="11348340" y="4065657"/>
            <a:ext cx="771159" cy="7877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id="{612350D6-0D62-47BB-A705-43636C64D267}"/>
              </a:ext>
            </a:extLst>
          </p:cNvPr>
          <p:cNvSpPr/>
          <p:nvPr/>
        </p:nvSpPr>
        <p:spPr>
          <a:xfrm rot="10800000">
            <a:off x="7677293" y="4853438"/>
            <a:ext cx="496980" cy="389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eta: Para a Direita 43">
            <a:extLst>
              <a:ext uri="{FF2B5EF4-FFF2-40B4-BE49-F238E27FC236}">
                <a16:creationId xmlns:a16="http://schemas.microsoft.com/office/drawing/2014/main" id="{BD1A0B55-7FB0-4F9A-BFBD-593869B23F36}"/>
              </a:ext>
            </a:extLst>
          </p:cNvPr>
          <p:cNvSpPr/>
          <p:nvPr/>
        </p:nvSpPr>
        <p:spPr>
          <a:xfrm rot="10800000">
            <a:off x="7767961" y="5243070"/>
            <a:ext cx="1533946" cy="54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eta: Para a Direita 44">
            <a:extLst>
              <a:ext uri="{FF2B5EF4-FFF2-40B4-BE49-F238E27FC236}">
                <a16:creationId xmlns:a16="http://schemas.microsoft.com/office/drawing/2014/main" id="{0AB46E0C-91AA-4274-9647-B04237998A34}"/>
              </a:ext>
            </a:extLst>
          </p:cNvPr>
          <p:cNvSpPr/>
          <p:nvPr/>
        </p:nvSpPr>
        <p:spPr>
          <a:xfrm rot="11576830">
            <a:off x="7517742" y="6089942"/>
            <a:ext cx="1752373" cy="48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eta: Para a Direita 45">
            <a:extLst>
              <a:ext uri="{FF2B5EF4-FFF2-40B4-BE49-F238E27FC236}">
                <a16:creationId xmlns:a16="http://schemas.microsoft.com/office/drawing/2014/main" id="{86FD36E9-F8B8-414B-B2D1-DD1E608A0866}"/>
              </a:ext>
            </a:extLst>
          </p:cNvPr>
          <p:cNvSpPr/>
          <p:nvPr/>
        </p:nvSpPr>
        <p:spPr>
          <a:xfrm rot="12409732">
            <a:off x="7097776" y="3853316"/>
            <a:ext cx="2310225" cy="482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412BCA9D-47C5-4773-A394-792893D4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362E2243-DABC-498D-97AE-3EDAFD519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78EC8204-4E5D-4ED6-BFAA-956CB3B7F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6B922212-DE34-4E47-9EEA-4993AB4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552C9214-966F-4CAE-8E98-061D70F1429E}"/>
              </a:ext>
            </a:extLst>
          </p:cNvPr>
          <p:cNvSpPr/>
          <p:nvPr/>
        </p:nvSpPr>
        <p:spPr>
          <a:xfrm>
            <a:off x="1971251" y="787780"/>
            <a:ext cx="7856738" cy="969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ÍNDICE QI4SD</a:t>
            </a:r>
            <a:b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Imagem 2" descr="Uma imagem com texto, captura de ecrã, software, Ícone de computador&#10;&#10;Descrição gerada automaticamente">
            <a:extLst>
              <a:ext uri="{FF2B5EF4-FFF2-40B4-BE49-F238E27FC236}">
                <a16:creationId xmlns:a16="http://schemas.microsoft.com/office/drawing/2014/main" id="{381056D7-D0B8-4FF7-95B7-129AF099E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968" y="1757780"/>
            <a:ext cx="6909032" cy="509228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0F68309-658E-4B10-90FC-E2207212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1757778"/>
            <a:ext cx="5055813" cy="51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1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600" y="598428"/>
            <a:ext cx="6048761" cy="649818"/>
          </a:xfrm>
        </p:spPr>
        <p:txBody>
          <a:bodyPr>
            <a:normAutofit/>
          </a:bodyPr>
          <a:lstStyle/>
          <a:p>
            <a:r>
              <a:rPr lang="pt-PT" sz="3300" dirty="0">
                <a:latin typeface="Arial" panose="020B0604020202020204" pitchFamily="34" charset="0"/>
                <a:cs typeface="Arial" panose="020B0604020202020204" pitchFamily="34" charset="0"/>
              </a:rPr>
              <a:t>Conteúdo da Apresentação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600" y="1361440"/>
            <a:ext cx="10048240" cy="534416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Evolução do Conceito da Qualidade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Cultura da Qualidade em Moçambique – Conceitos e Importância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Princípios de Gestão da Qualidade</a:t>
            </a:r>
            <a:endParaRPr lang="pt-PT" sz="8000" b="1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Relação com outras Normas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O Papel do INNOQ, 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de Qualidade - Definição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O Papel da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de Qualidade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Porquê a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de Qualidade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A Base da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de Qualidade (SQAM)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Modelo de Avaliação de Conformidade - Exemplo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O Índice QI4SD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Para Reflexão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Desafios / </a:t>
            </a:r>
            <a:r>
              <a:rPr lang="pt-PT" sz="8000" dirty="0" err="1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 Futuras para Moçambique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PT" sz="8000" dirty="0"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</a:p>
          <a:p>
            <a:endParaRPr lang="pt-PT" dirty="0"/>
          </a:p>
        </p:txBody>
      </p:sp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CE06254B-FC20-4DA2-95DC-39BCA6ED3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4B8B8E93-EAE6-433A-B560-FD8834E8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69120FD9-7EEA-4BC5-927F-7214F3106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9" name="Picture 2" descr="Home | Instituto Nacional de Normalização e Qualidade">
            <a:extLst>
              <a:ext uri="{FF2B5EF4-FFF2-40B4-BE49-F238E27FC236}">
                <a16:creationId xmlns:a16="http://schemas.microsoft.com/office/drawing/2014/main" id="{A566CE0D-A39C-4F4A-B2BA-A89132F5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7" y="9191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09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093CC8-8941-8E5F-0598-7532DB3CC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201" y="1323451"/>
            <a:ext cx="10928273" cy="762438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se </a:t>
            </a:r>
            <a:r>
              <a:rPr lang="en-GB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Pretende</a:t>
            </a: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3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D478E-08A8-BE7A-807A-93830FC07FDB}"/>
              </a:ext>
            </a:extLst>
          </p:cNvPr>
          <p:cNvSpPr/>
          <p:nvPr/>
        </p:nvSpPr>
        <p:spPr>
          <a:xfrm>
            <a:off x="6121715" y="3758432"/>
            <a:ext cx="1391785" cy="792816"/>
          </a:xfrm>
          <a:prstGeom prst="rect">
            <a:avLst/>
          </a:prstGeom>
          <a:solidFill>
            <a:srgbClr val="007DB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5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32203-2540-02F1-EDA1-97AA606F90C1}"/>
              </a:ext>
            </a:extLst>
          </p:cNvPr>
          <p:cNvSpPr/>
          <p:nvPr/>
        </p:nvSpPr>
        <p:spPr>
          <a:xfrm>
            <a:off x="6121715" y="2839943"/>
            <a:ext cx="1391785" cy="792816"/>
          </a:xfrm>
          <a:prstGeom prst="rect">
            <a:avLst/>
          </a:prstGeom>
          <a:solidFill>
            <a:srgbClr val="3EB04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5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9AF11-080A-303C-920D-6CCC3766EDA3}"/>
              </a:ext>
            </a:extLst>
          </p:cNvPr>
          <p:cNvSpPr/>
          <p:nvPr/>
        </p:nvSpPr>
        <p:spPr>
          <a:xfrm>
            <a:off x="6121715" y="1921453"/>
            <a:ext cx="1391785" cy="792816"/>
          </a:xfrm>
          <a:prstGeom prst="rect">
            <a:avLst/>
          </a:prstGeom>
          <a:solidFill>
            <a:srgbClr val="D66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588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A47BE4-E259-7F21-C36A-1465B64BCA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46345" r="80756" b="31214"/>
          <a:stretch/>
        </p:blipFill>
        <p:spPr bwMode="auto">
          <a:xfrm>
            <a:off x="7614268" y="3711093"/>
            <a:ext cx="875616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0DA34E-73C2-FE0C-933D-2FEFC5ED97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6" t="24449" r="3850" b="54598"/>
          <a:stretch/>
        </p:blipFill>
        <p:spPr bwMode="auto">
          <a:xfrm>
            <a:off x="7579360" y="2787810"/>
            <a:ext cx="861656" cy="855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F65C92-A4CD-659A-A553-92304CCF85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6" t="24576" r="34184" b="52984"/>
          <a:stretch/>
        </p:blipFill>
        <p:spPr bwMode="auto">
          <a:xfrm>
            <a:off x="10082105" y="1871319"/>
            <a:ext cx="939988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7500D4-9A3D-BF11-5219-0F13BF1CAC5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4" t="24353" r="50069" b="53207"/>
          <a:stretch/>
        </p:blipFill>
        <p:spPr bwMode="auto">
          <a:xfrm>
            <a:off x="9251965" y="1862712"/>
            <a:ext cx="892989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4CA607-832D-9BCF-B2AB-B109291A257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25088" r="65549" b="53959"/>
          <a:stretch/>
        </p:blipFill>
        <p:spPr bwMode="auto">
          <a:xfrm>
            <a:off x="8432828" y="1893067"/>
            <a:ext cx="861656" cy="855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7F1B64-6535-B799-B924-C69F01EED8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" t="25121" r="80901" b="53397"/>
          <a:stretch/>
        </p:blipFill>
        <p:spPr bwMode="auto">
          <a:xfrm>
            <a:off x="7590761" y="1895104"/>
            <a:ext cx="867279" cy="877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699AE5-64A8-80CC-9999-3F16D491044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 t="46569" r="50395" b="30991"/>
          <a:stretch/>
        </p:blipFill>
        <p:spPr bwMode="auto">
          <a:xfrm>
            <a:off x="9275469" y="3721331"/>
            <a:ext cx="853951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4417F7-DB36-7203-84A7-251E262BCDB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4" t="46569" r="35002" b="30991"/>
          <a:stretch/>
        </p:blipFill>
        <p:spPr bwMode="auto">
          <a:xfrm>
            <a:off x="10142152" y="3721330"/>
            <a:ext cx="836210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AB0F2C-CF54-96ED-E351-CA5708D2BB5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46309" r="19461" b="31251"/>
          <a:stretch/>
        </p:blipFill>
        <p:spPr bwMode="auto">
          <a:xfrm>
            <a:off x="11002577" y="3708725"/>
            <a:ext cx="836210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9DC6E2-1142-287A-5F67-78C915A06A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5" t="46309" r="4122" b="31251"/>
          <a:stretch/>
        </p:blipFill>
        <p:spPr bwMode="auto">
          <a:xfrm>
            <a:off x="8429558" y="2787138"/>
            <a:ext cx="842514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EFD3F1-17CB-0D84-7C0C-209E79EECB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68016" r="81384" b="9544"/>
          <a:stretch/>
        </p:blipFill>
        <p:spPr bwMode="auto">
          <a:xfrm>
            <a:off x="9282809" y="2778733"/>
            <a:ext cx="842515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CFE619-9BDA-4B5E-F64B-8823129CAEA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t="68210" r="66144" b="9350"/>
          <a:stretch/>
        </p:blipFill>
        <p:spPr bwMode="auto">
          <a:xfrm>
            <a:off x="10142152" y="2787136"/>
            <a:ext cx="822165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EA4970-DC8D-2C13-A1DD-C159A21C0C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9" t="68018" r="50600" b="9542"/>
          <a:stretch/>
        </p:blipFill>
        <p:spPr bwMode="auto">
          <a:xfrm>
            <a:off x="11004595" y="2781533"/>
            <a:ext cx="822165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14BDD5C-AAEE-F162-D6F5-FA08404AF5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8" t="68249" r="34836" b="9311"/>
          <a:stretch/>
        </p:blipFill>
        <p:spPr bwMode="auto">
          <a:xfrm>
            <a:off x="7543559" y="4633509"/>
            <a:ext cx="892989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5EDB23-91DB-7433-3D53-8528C912C2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 t="67268" r="18287" b="10419"/>
          <a:stretch/>
        </p:blipFill>
        <p:spPr bwMode="auto">
          <a:xfrm>
            <a:off x="8441016" y="4593029"/>
            <a:ext cx="907121" cy="911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923911-297E-66EE-7D63-298ACA95CEC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6" t="24417" r="19601" b="53143"/>
          <a:stretch/>
        </p:blipFill>
        <p:spPr bwMode="auto">
          <a:xfrm>
            <a:off x="10956956" y="1864812"/>
            <a:ext cx="872606" cy="916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22FEA6-1A3E-0700-580F-ECF37A2081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46569" r="65818" b="30991"/>
          <a:stretch/>
        </p:blipFill>
        <p:spPr bwMode="auto">
          <a:xfrm>
            <a:off x="8426527" y="3722760"/>
            <a:ext cx="853951" cy="916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440F6F-D050-EF7C-4778-E7B04B0D3E24}"/>
              </a:ext>
            </a:extLst>
          </p:cNvPr>
          <p:cNvSpPr txBox="1"/>
          <p:nvPr/>
        </p:nvSpPr>
        <p:spPr>
          <a:xfrm>
            <a:off x="6121716" y="2175003"/>
            <a:ext cx="1391784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65" b="1" dirty="0">
                <a:solidFill>
                  <a:schemeClr val="bg1"/>
                </a:solidFill>
                <a:latin typeface="+mj-lt"/>
              </a:rPr>
              <a:t>People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39A18-08C2-9430-48FF-F1A39C44A48D}"/>
              </a:ext>
            </a:extLst>
          </p:cNvPr>
          <p:cNvSpPr txBox="1"/>
          <p:nvPr/>
        </p:nvSpPr>
        <p:spPr>
          <a:xfrm>
            <a:off x="6157984" y="3039180"/>
            <a:ext cx="1363930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65" b="1" dirty="0">
                <a:solidFill>
                  <a:schemeClr val="bg1"/>
                </a:solidFill>
                <a:latin typeface="+mj-lt"/>
              </a:rPr>
              <a:t>Planet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A8CE0-835F-1E1D-8BEE-20DE06CEC4DE}"/>
              </a:ext>
            </a:extLst>
          </p:cNvPr>
          <p:cNvSpPr txBox="1"/>
          <p:nvPr/>
        </p:nvSpPr>
        <p:spPr>
          <a:xfrm>
            <a:off x="6152450" y="3986402"/>
            <a:ext cx="1394585" cy="363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65" b="1" dirty="0">
                <a:solidFill>
                  <a:schemeClr val="bg1"/>
                </a:solidFill>
                <a:latin typeface="+mj-lt"/>
              </a:rPr>
              <a:t>Prosperity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43DE37-BBB3-733C-457E-23CD123AC1FC}"/>
              </a:ext>
            </a:extLst>
          </p:cNvPr>
          <p:cNvSpPr/>
          <p:nvPr/>
        </p:nvSpPr>
        <p:spPr>
          <a:xfrm>
            <a:off x="6118914" y="4675299"/>
            <a:ext cx="1391785" cy="809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588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8D35B8-ED15-5E87-E706-A69C800CBEA5}"/>
              </a:ext>
            </a:extLst>
          </p:cNvPr>
          <p:cNvSpPr txBox="1"/>
          <p:nvPr/>
        </p:nvSpPr>
        <p:spPr>
          <a:xfrm>
            <a:off x="6116113" y="4806374"/>
            <a:ext cx="1394585" cy="608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65" b="1" dirty="0">
                <a:solidFill>
                  <a:schemeClr val="bg1"/>
                </a:solidFill>
                <a:latin typeface="+mj-lt"/>
              </a:rPr>
              <a:t>Peace</a:t>
            </a:r>
            <a:r>
              <a:rPr lang="en-GB" sz="1588" b="1" dirty="0">
                <a:solidFill>
                  <a:schemeClr val="bg1"/>
                </a:solidFill>
                <a:latin typeface="+mj-lt"/>
              </a:rPr>
              <a:t> and partnerships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BCDCB-A386-FA01-8FE6-F7CC153310FF}"/>
              </a:ext>
            </a:extLst>
          </p:cNvPr>
          <p:cNvSpPr/>
          <p:nvPr/>
        </p:nvSpPr>
        <p:spPr>
          <a:xfrm>
            <a:off x="6032463" y="1777052"/>
            <a:ext cx="5908892" cy="286219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88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7A0881-742C-495D-99C0-30E2CA52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" y="2286581"/>
            <a:ext cx="4707235" cy="21287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Prontidão e Contribuição da </a:t>
            </a:r>
            <a:r>
              <a:rPr kumimoji="0" lang="pt-PT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Qualidade para os ODS utilizando uma abordagem de indicadores compostos.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8B4CD30-6CD9-4049-BA2B-78DE25717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42" y="4901037"/>
            <a:ext cx="4707235" cy="12670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Desdobrar esta contribuição nos 3 </a:t>
            </a:r>
            <a:r>
              <a:rPr kumimoji="0" lang="pt-PT" altLang="en-US" sz="2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P’s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Pessoas, Planeta e Prosperidade.</a:t>
            </a:r>
            <a: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94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7093CC8-8941-8E5F-0598-7532DB3CC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64" y="1332296"/>
            <a:ext cx="10928273" cy="762438"/>
          </a:xfrm>
        </p:spPr>
        <p:txBody>
          <a:bodyPr>
            <a:normAutofit/>
          </a:bodyPr>
          <a:lstStyle/>
          <a:p>
            <a:r>
              <a:rPr lang="en-GB" sz="317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QI4SD Index Conceptual Framework</a:t>
            </a:r>
            <a:endParaRPr lang="x-none" sz="317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E5C56-9827-502A-645F-E9A4897A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37" y="2031198"/>
            <a:ext cx="11126827" cy="4452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10EA5-82AA-8BCA-088E-8B32B09AC980}"/>
              </a:ext>
            </a:extLst>
          </p:cNvPr>
          <p:cNvSpPr txBox="1"/>
          <p:nvPr/>
        </p:nvSpPr>
        <p:spPr>
          <a:xfrm>
            <a:off x="441254" y="3873755"/>
            <a:ext cx="6109925" cy="46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b="1" dirty="0">
                <a:ea typeface="Calibri" panose="020F0502020204030204" pitchFamily="34" charset="0"/>
                <a:cs typeface="Arial" panose="020B0604020202020204" pitchFamily="34" charset="0"/>
              </a:rPr>
              <a:t>General Index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89A71-A8A3-6A4A-3A6C-93ECCABA1AAC}"/>
              </a:ext>
            </a:extLst>
          </p:cNvPr>
          <p:cNvSpPr txBox="1"/>
          <p:nvPr/>
        </p:nvSpPr>
        <p:spPr>
          <a:xfrm>
            <a:off x="6477219" y="1444201"/>
            <a:ext cx="5209991" cy="466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 algn="ctr">
              <a:lnSpc>
                <a:spcPct val="107000"/>
              </a:lnSpc>
              <a:spcAft>
                <a:spcPts val="706"/>
              </a:spcAft>
            </a:pPr>
            <a:r>
              <a:rPr lang="en-US" sz="2471" b="1" dirty="0">
                <a:ea typeface="Calibri" panose="020F0502020204030204" pitchFamily="34" charset="0"/>
                <a:cs typeface="Arial" panose="020B0604020202020204" pitchFamily="34" charset="0"/>
              </a:rPr>
              <a:t>3 P-indexes</a:t>
            </a:r>
          </a:p>
        </p:txBody>
      </p:sp>
    </p:spTree>
    <p:extLst>
      <p:ext uri="{BB962C8B-B14F-4D97-AF65-F5344CB8AC3E}">
        <p14:creationId xmlns:p14="http://schemas.microsoft.com/office/powerpoint/2010/main" val="2573438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837F373-3E9C-3DCC-D14B-2B1C7B79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200"/>
            <a:ext cx="12192000" cy="52760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70D1FF-5CA8-45DC-9C6A-4B7CD31BC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6" t="12803" r="65486" b="71043"/>
          <a:stretch/>
        </p:blipFill>
        <p:spPr>
          <a:xfrm>
            <a:off x="948679" y="904752"/>
            <a:ext cx="900622" cy="635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FFA981-8725-42BA-9FA1-6DE5202B1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0" t="30667" r="65351" b="52460"/>
          <a:stretch/>
        </p:blipFill>
        <p:spPr>
          <a:xfrm>
            <a:off x="3315256" y="887573"/>
            <a:ext cx="895417" cy="5717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5F8DF1-3A10-4F35-8F67-3A82D683E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80" t="51751" r="64285" b="31323"/>
          <a:stretch/>
        </p:blipFill>
        <p:spPr>
          <a:xfrm>
            <a:off x="5676629" y="887573"/>
            <a:ext cx="895416" cy="7120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2C9F61-D2A3-46C0-890E-5FD92327AF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47" t="74283" r="63151" b="8398"/>
          <a:stretch/>
        </p:blipFill>
        <p:spPr>
          <a:xfrm>
            <a:off x="10607089" y="903842"/>
            <a:ext cx="927664" cy="6957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ED122E-AF41-2794-7F84-A68404FAA5C1}"/>
              </a:ext>
            </a:extLst>
          </p:cNvPr>
          <p:cNvSpPr txBox="1"/>
          <p:nvPr/>
        </p:nvSpPr>
        <p:spPr>
          <a:xfrm>
            <a:off x="568327" y="4382047"/>
            <a:ext cx="6109925" cy="195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General QI4SD Index </a:t>
            </a:r>
          </a:p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- 5 QI dimensions</a:t>
            </a:r>
          </a:p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- 36 general indicators</a:t>
            </a:r>
          </a:p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- 137 countries 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0679E1C-EEE0-6208-1776-304BD8346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29" y="903842"/>
            <a:ext cx="927664" cy="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0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170D1FF-5CA8-45DC-9C6A-4B7CD31BC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6" t="12803" r="65486" b="71043"/>
          <a:stretch/>
        </p:blipFill>
        <p:spPr>
          <a:xfrm>
            <a:off x="948679" y="904752"/>
            <a:ext cx="900622" cy="635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FFA981-8725-42BA-9FA1-6DE5202B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0" t="30667" r="65351" b="52460"/>
          <a:stretch/>
        </p:blipFill>
        <p:spPr>
          <a:xfrm>
            <a:off x="3315256" y="887573"/>
            <a:ext cx="895417" cy="5717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5F8DF1-3A10-4F35-8F67-3A82D683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0" t="51751" r="64285" b="31323"/>
          <a:stretch/>
        </p:blipFill>
        <p:spPr>
          <a:xfrm>
            <a:off x="5676629" y="887573"/>
            <a:ext cx="895416" cy="7120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2C9F61-D2A3-46C0-890E-5FD92327A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7" t="74283" r="63151" b="8398"/>
          <a:stretch/>
        </p:blipFill>
        <p:spPr>
          <a:xfrm>
            <a:off x="8030712" y="904753"/>
            <a:ext cx="927664" cy="6957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ED122E-AF41-2794-7F84-A68404FAA5C1}"/>
              </a:ext>
            </a:extLst>
          </p:cNvPr>
          <p:cNvSpPr txBox="1"/>
          <p:nvPr/>
        </p:nvSpPr>
        <p:spPr>
          <a:xfrm>
            <a:off x="2220275" y="4000829"/>
            <a:ext cx="6109925" cy="1460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People, Planet &amp; Prosperity Indexes</a:t>
            </a:r>
          </a:p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- 4 QI dimensions</a:t>
            </a:r>
          </a:p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47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- 9 “P”-indicators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0EEA91-C284-83A5-1D9E-5B7CFE028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45" y="1400553"/>
            <a:ext cx="9785105" cy="191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88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D68A3F47-11C7-6B7D-019E-95B47FBB1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3" y="887541"/>
            <a:ext cx="7793809" cy="584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D6101-C2DE-B93A-9B65-ECB123AD7ADF}"/>
              </a:ext>
            </a:extLst>
          </p:cNvPr>
          <p:cNvSpPr txBox="1"/>
          <p:nvPr/>
        </p:nvSpPr>
        <p:spPr>
          <a:xfrm>
            <a:off x="8616282" y="2793636"/>
            <a:ext cx="3397364" cy="16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3177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QI &amp; Economic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2FF93-5C4C-94AD-92EB-7BC6A07FC599}"/>
              </a:ext>
            </a:extLst>
          </p:cNvPr>
          <p:cNvSpPr txBox="1"/>
          <p:nvPr/>
        </p:nvSpPr>
        <p:spPr>
          <a:xfrm rot="19991724">
            <a:off x="2023548" y="2054252"/>
            <a:ext cx="3503260" cy="986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67">
              <a:lnSpc>
                <a:spcPct val="107000"/>
              </a:lnSpc>
              <a:spcAft>
                <a:spcPts val="706"/>
              </a:spcAft>
            </a:pPr>
            <a:r>
              <a:rPr lang="en-US" sz="2824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QI overperformers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7334717-CE9C-5431-1D6C-B90269C1190C}"/>
              </a:ext>
            </a:extLst>
          </p:cNvPr>
          <p:cNvSpPr/>
          <p:nvPr/>
        </p:nvSpPr>
        <p:spPr>
          <a:xfrm>
            <a:off x="5206489" y="2348879"/>
            <a:ext cx="1016584" cy="323182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88"/>
          </a:p>
        </p:txBody>
      </p:sp>
    </p:spTree>
    <p:extLst>
      <p:ext uri="{BB962C8B-B14F-4D97-AF65-F5344CB8AC3E}">
        <p14:creationId xmlns:p14="http://schemas.microsoft.com/office/powerpoint/2010/main" val="23499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79F195-295F-285A-F19A-40DC9BCEECD0}"/>
              </a:ext>
            </a:extLst>
          </p:cNvPr>
          <p:cNvSpPr txBox="1">
            <a:spLocks/>
          </p:cNvSpPr>
          <p:nvPr/>
        </p:nvSpPr>
        <p:spPr>
          <a:xfrm>
            <a:off x="405744" y="1085635"/>
            <a:ext cx="10928273" cy="762438"/>
          </a:xfrm>
          <a:prstGeom prst="rect">
            <a:avLst/>
          </a:prstGeom>
        </p:spPr>
        <p:txBody>
          <a:bodyPr vert="horz" lIns="80682" tIns="40341" rIns="80682" bIns="40341" rtlCol="0" anchor="t">
            <a:norm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7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time Quality Policy (QP) measured in the world</a:t>
            </a:r>
            <a:endParaRPr lang="x-none" sz="3177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3C27B-796F-E21F-0CC2-C5C9DBBB4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1" t="3548" r="575"/>
          <a:stretch/>
        </p:blipFill>
        <p:spPr>
          <a:xfrm>
            <a:off x="1573826" y="2920708"/>
            <a:ext cx="10192547" cy="3774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BAE299-D944-7CC2-D2B6-22FC7A7D8A55}"/>
              </a:ext>
            </a:extLst>
          </p:cNvPr>
          <p:cNvSpPr/>
          <p:nvPr/>
        </p:nvSpPr>
        <p:spPr>
          <a:xfrm>
            <a:off x="3935760" y="5398631"/>
            <a:ext cx="7830612" cy="444755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58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EE6A1-AF79-A14A-D19D-1238B7E92ACF}"/>
              </a:ext>
            </a:extLst>
          </p:cNvPr>
          <p:cNvSpPr txBox="1"/>
          <p:nvPr/>
        </p:nvSpPr>
        <p:spPr>
          <a:xfrm>
            <a:off x="486733" y="1708160"/>
            <a:ext cx="11370544" cy="128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2471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55% countries have national or regional QP and another 30% countries have </a:t>
            </a:r>
            <a:r>
              <a:rPr lang="en-GB" sz="2471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regulations or directives that define functions and responsibilities of the different areas of QI</a:t>
            </a:r>
            <a:endParaRPr lang="en-US" sz="2471" b="1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7D179E9-505E-6C83-DCC7-344D236D8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4" y="1442141"/>
            <a:ext cx="10998545" cy="2952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5A6D4-094C-76A0-C672-640E4294F637}"/>
              </a:ext>
            </a:extLst>
          </p:cNvPr>
          <p:cNvSpPr txBox="1"/>
          <p:nvPr/>
        </p:nvSpPr>
        <p:spPr>
          <a:xfrm>
            <a:off x="1743752" y="3810219"/>
            <a:ext cx="8704496" cy="82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765" b="1" dirty="0">
                <a:solidFill>
                  <a:srgbClr val="3DB7E2"/>
                </a:solidFill>
              </a:rPr>
              <a:t>Web portal</a:t>
            </a:r>
            <a:endParaRPr lang="x-none" sz="4765" b="1" dirty="0">
              <a:solidFill>
                <a:srgbClr val="3DB7E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16CCD-DC52-05F7-FA2D-C789E7EA15B1}"/>
              </a:ext>
            </a:extLst>
          </p:cNvPr>
          <p:cNvSpPr txBox="1"/>
          <p:nvPr/>
        </p:nvSpPr>
        <p:spPr>
          <a:xfrm>
            <a:off x="2410885" y="4826802"/>
            <a:ext cx="8069132" cy="158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53" u="sng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https://hub.unido.org/qi4sd/</a:t>
            </a:r>
            <a:r>
              <a:rPr lang="en-US" sz="4853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endParaRPr lang="x-none" sz="485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8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1676400" y="1731147"/>
            <a:ext cx="9642629" cy="29828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bons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torne-os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ainda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(Steve Jobs)</a:t>
            </a: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8" name="Picture 2" descr="Home | Instituto Nacional de Normalização e Qualidade">
            <a:extLst>
              <a:ext uri="{FF2B5EF4-FFF2-40B4-BE49-F238E27FC236}">
                <a16:creationId xmlns:a16="http://schemas.microsoft.com/office/drawing/2014/main" id="{2462DE00-3537-41FE-8E6B-133DB132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0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5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1676400" y="878890"/>
            <a:ext cx="10059880" cy="59791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Moçambique</a:t>
            </a: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exigência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intervenientes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Persistência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(Infra-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Índex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QI4SD / Ferramentas /ODS);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Exigência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KAISEN);</a:t>
            </a:r>
          </a:p>
          <a:p>
            <a:pPr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buFontTx/>
              <a:buChar char="-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Global ( Local, Regional 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Tx/>
              <a:buChar char="-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8" name="Picture 2" descr="Home | Instituto Nacional de Normalização e Qualidade">
            <a:extLst>
              <a:ext uri="{FF2B5EF4-FFF2-40B4-BE49-F238E27FC236}">
                <a16:creationId xmlns:a16="http://schemas.microsoft.com/office/drawing/2014/main" id="{CFA63991-1C67-44F5-BAE9-1EDC8700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5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852DFD-B27B-4798-A321-58EC2644497D}"/>
              </a:ext>
            </a:extLst>
          </p:cNvPr>
          <p:cNvSpPr txBox="1">
            <a:spLocks/>
          </p:cNvSpPr>
          <p:nvPr/>
        </p:nvSpPr>
        <p:spPr>
          <a:xfrm>
            <a:off x="790112" y="1240764"/>
            <a:ext cx="11401887" cy="561723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Futuras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Moçambique</a:t>
            </a: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Cont.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Intercâmbio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Além-Fronteiras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Legais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Nacionais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Conformidade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PAC (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Bem-Estar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Consumidor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(Regional e Internacional: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exigências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específicas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Mercados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Exigentes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!);</a:t>
            </a:r>
          </a:p>
          <a:p>
            <a:pPr algn="just">
              <a:buFontTx/>
              <a:buChar char="-"/>
            </a:pP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Protecção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Economia Nacional!!!</a:t>
            </a:r>
          </a:p>
          <a:p>
            <a:pPr>
              <a:buFontTx/>
              <a:buChar char="-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4807E5C-3DC7-42CF-AC26-69910B62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7" name="Imagem 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F7F1F2A7-DA36-4EA5-A667-86B62AE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3AC179F-C43A-4E5E-A82E-6C8C1C6B2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8" name="Picture 2" descr="Home | Instituto Nacional de Normalização e Qualidade">
            <a:extLst>
              <a:ext uri="{FF2B5EF4-FFF2-40B4-BE49-F238E27FC236}">
                <a16:creationId xmlns:a16="http://schemas.microsoft.com/office/drawing/2014/main" id="{D0584636-625A-401A-B4BC-59A155F0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55" y="1599330"/>
            <a:ext cx="9678040" cy="49015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05075" y="787780"/>
            <a:ext cx="7463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Posição da Data 11">
            <a:extLst>
              <a:ext uri="{FF2B5EF4-FFF2-40B4-BE49-F238E27FC236}">
                <a16:creationId xmlns:a16="http://schemas.microsoft.com/office/drawing/2014/main" id="{81A8B0F4-DC70-43DD-B5B4-A98E78AB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6" name="Imagem 15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120CDDB1-E569-4A35-80A4-E069BA34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651DE64-08D0-4DCB-B982-9F07FB98A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8" name="Imagem 17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069945CB-C34D-4391-880C-0FD8A921A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0" name="Picture 2" descr="Home | Instituto Nacional de Normalização e Qualidade">
            <a:extLst>
              <a:ext uri="{FF2B5EF4-FFF2-40B4-BE49-F238E27FC236}">
                <a16:creationId xmlns:a16="http://schemas.microsoft.com/office/drawing/2014/main" id="{753F3693-E372-4AAF-847D-081CCB47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75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4FE5FFE-12A4-443B-ADA1-4D84BA02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3D35E0F8-76DC-4E11-AAC3-0253194BDD3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60" y="0"/>
            <a:ext cx="1060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580225" y="916121"/>
            <a:ext cx="806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 - </a:t>
            </a:r>
            <a:r>
              <a:rPr lang="pt-PT" sz="32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802167" y="2259099"/>
            <a:ext cx="6845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A ISO 9001:2015 define qualidade dos produtos/serviços de uma organização é determinada pela capacidade de satisfazer os clientes pelo impacto pretendido e não pretendido nas partes interessadas pertinentes.</a:t>
            </a:r>
            <a:endParaRPr lang="pt-PT" sz="2800" spc="600" dirty="0"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91" y="2259099"/>
            <a:ext cx="2879544" cy="240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arcador de Posição da Data 12">
            <a:extLst>
              <a:ext uri="{FF2B5EF4-FFF2-40B4-BE49-F238E27FC236}">
                <a16:creationId xmlns:a16="http://schemas.microsoft.com/office/drawing/2014/main" id="{28DB00B1-487E-489A-8175-FD0586D2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7" name="Imagem 1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9" name="Imagem 18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2" name="Picture 2" descr="Home | Instituto Nacional de Normalização e Qualidade">
            <a:extLst>
              <a:ext uri="{FF2B5EF4-FFF2-40B4-BE49-F238E27FC236}">
                <a16:creationId xmlns:a16="http://schemas.microsoft.com/office/drawing/2014/main" id="{98786A38-06D1-48C9-9B1B-9D28382E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-1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53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580225" y="916121"/>
            <a:ext cx="806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 - </a:t>
            </a:r>
            <a:r>
              <a:rPr lang="pt-PT" sz="32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802167" y="2259099"/>
            <a:ext cx="6845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alt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Juran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Joseph)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Ex:1:  Uma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caneta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concebida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escrever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sp>
        <p:nvSpPr>
          <p:cNvPr id="13" name="Marcador de Posição da Data 12">
            <a:extLst>
              <a:ext uri="{FF2B5EF4-FFF2-40B4-BE49-F238E27FC236}">
                <a16:creationId xmlns:a16="http://schemas.microsoft.com/office/drawing/2014/main" id="{28DB00B1-487E-489A-8175-FD0586D2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11/14/2023</a:t>
            </a:r>
            <a:endParaRPr lang="en-US" dirty="0"/>
          </a:p>
        </p:txBody>
      </p:sp>
      <p:pic>
        <p:nvPicPr>
          <p:cNvPr id="17" name="Imagem 1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9" name="Imagem 18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2" name="Picture 2" descr="Home | Instituto Nacional de Normalização e Qualidade">
            <a:extLst>
              <a:ext uri="{FF2B5EF4-FFF2-40B4-BE49-F238E27FC236}">
                <a16:creationId xmlns:a16="http://schemas.microsoft.com/office/drawing/2014/main" id="{AE09F2B1-06A4-450E-8838-DF0C8351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4612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0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580225" y="916121"/>
            <a:ext cx="806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 - </a:t>
            </a:r>
            <a:r>
              <a:rPr lang="pt-PT" sz="32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852474" y="1912870"/>
            <a:ext cx="848705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capacidade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satisfazer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desejos</a:t>
            </a:r>
            <a:r>
              <a:rPr lang="en-US" alt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(Deming, William)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Ex: 2: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Pagar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por um 1litro de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combustível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50.00Mt 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0,5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combustível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3: Na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casas/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edifícios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4: No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fornecimento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frutas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17" name="Imagem 1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9" name="Imagem 18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1" name="Picture 2" descr="Home | Instituto Nacional de Normalização e Qualidade">
            <a:extLst>
              <a:ext uri="{FF2B5EF4-FFF2-40B4-BE49-F238E27FC236}">
                <a16:creationId xmlns:a16="http://schemas.microsoft.com/office/drawing/2014/main" id="{CEA867EF-A6DB-4E34-86BD-E5153DD1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3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1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580225" y="916121"/>
            <a:ext cx="806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Evolução do Conceito da Qualidade - </a:t>
            </a:r>
            <a:r>
              <a:rPr lang="pt-PT" sz="32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32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852474" y="1912870"/>
            <a:ext cx="84870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Atender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às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especificações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Exceder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Adequação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None/>
            </a:pPr>
            <a:endParaRPr lang="en-US" altLang="en-US" sz="2800" dirty="0"/>
          </a:p>
        </p:txBody>
      </p:sp>
      <p:pic>
        <p:nvPicPr>
          <p:cNvPr id="17" name="Imagem 16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9" name="Imagem 18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8" name="Picture 2" descr="Home | Instituto Nacional de Normalização e Qualidade">
            <a:extLst>
              <a:ext uri="{FF2B5EF4-FFF2-40B4-BE49-F238E27FC236}">
                <a16:creationId xmlns:a16="http://schemas.microsoft.com/office/drawing/2014/main" id="{F844ECB2-DBC2-40E4-B424-10729761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8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770413" y="988662"/>
            <a:ext cx="11054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Cultura da Qualidade em Moçambique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413" y="2746266"/>
            <a:ext cx="10035145" cy="37280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719271" y="1929019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t-PT" sz="28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Conceitos e Importância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3" name="Imagem 12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pic>
        <p:nvPicPr>
          <p:cNvPr id="14" name="Picture 2" descr="Home | Instituto Nacional de Normalização e Qualidade">
            <a:extLst>
              <a:ext uri="{FF2B5EF4-FFF2-40B4-BE49-F238E27FC236}">
                <a16:creationId xmlns:a16="http://schemas.microsoft.com/office/drawing/2014/main" id="{D13C2842-1C73-4645-9F1B-607C2BC3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7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www.unido.org/themes/custom/unido_rad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1797566" y="787780"/>
            <a:ext cx="10272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pt-PT" sz="32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Cultura da Qualidade em Moçambique </a:t>
            </a:r>
            <a:endParaRPr lang="pt-PT" sz="3200" spc="600" dirty="0">
              <a:solidFill>
                <a:prstClr val="black"/>
              </a:solidFill>
              <a:latin typeface="Tahoma" panose="020B060403050404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66" y="2220686"/>
            <a:ext cx="9988034" cy="4212771"/>
          </a:xfrm>
          <a:prstGeom prst="rect">
            <a:avLst/>
          </a:prstGeom>
        </p:spPr>
      </p:pic>
      <p:pic>
        <p:nvPicPr>
          <p:cNvPr id="11" name="Imagem 10" descr="Uma imagem com logótipo, Gráficos, Tipo de letra, símbolo&#10;&#10;Descrição gerada automaticamente">
            <a:extLst>
              <a:ext uri="{FF2B5EF4-FFF2-40B4-BE49-F238E27FC236}">
                <a16:creationId xmlns:a16="http://schemas.microsoft.com/office/drawing/2014/main" id="{3955293B-5978-4CDD-BEED-37A4292D5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340" y="0"/>
            <a:ext cx="843660" cy="787781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BB55D83-421A-4F94-8664-5ED59791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925" y="-1"/>
            <a:ext cx="861415" cy="787781"/>
          </a:xfrm>
          <a:prstGeom prst="rect">
            <a:avLst/>
          </a:prstGeom>
        </p:spPr>
      </p:pic>
      <p:pic>
        <p:nvPicPr>
          <p:cNvPr id="14" name="Imagem 13" descr="Uma imagem com Azul elétrico, azul, captura de ecrã, Retângulo&#10;&#10;Descrição gerada automaticamente">
            <a:extLst>
              <a:ext uri="{FF2B5EF4-FFF2-40B4-BE49-F238E27FC236}">
                <a16:creationId xmlns:a16="http://schemas.microsoft.com/office/drawing/2014/main" id="{4B4D11C3-1E24-49B3-8123-C164A83D0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053" y="-1"/>
            <a:ext cx="1317872" cy="78778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820431" y="1565788"/>
            <a:ext cx="6968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t-PT" sz="24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Conceitos e Importância – </a:t>
            </a:r>
            <a:r>
              <a:rPr lang="pt-PT" sz="2400" spc="600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Cont</a:t>
            </a:r>
            <a:r>
              <a:rPr lang="pt-PT" sz="2400" spc="6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ome | Instituto Nacional de Normalização e Qualidade">
            <a:extLst>
              <a:ext uri="{FF2B5EF4-FFF2-40B4-BE49-F238E27FC236}">
                <a16:creationId xmlns:a16="http://schemas.microsoft.com/office/drawing/2014/main" id="{EC5283AB-0BB4-4A25-A192-E4945FB1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" y="7937"/>
            <a:ext cx="1477920" cy="12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51396"/>
      </p:ext>
    </p:extLst>
  </p:cSld>
  <p:clrMapOvr>
    <a:masterClrMapping/>
  </p:clrMapOvr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3238</TotalTime>
  <Words>1095</Words>
  <Application>Microsoft Office PowerPoint</Application>
  <PresentationFormat>Ecrã Panorâmico</PresentationFormat>
  <Paragraphs>158</Paragraphs>
  <Slides>30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41" baseType="lpstr">
      <vt:lpstr>Arial</vt:lpstr>
      <vt:lpstr>Arial Rounded MT Bold</vt:lpstr>
      <vt:lpstr>Calibri</vt:lpstr>
      <vt:lpstr>Century Gothic</vt:lpstr>
      <vt:lpstr>inherit</vt:lpstr>
      <vt:lpstr>Tahoma</vt:lpstr>
      <vt:lpstr>Times New Roman</vt:lpstr>
      <vt:lpstr>VW Headline Black</vt:lpstr>
      <vt:lpstr>Wingdings</vt:lpstr>
      <vt:lpstr>Wingdings 3</vt:lpstr>
      <vt:lpstr>Haste</vt:lpstr>
      <vt:lpstr>A IMPORTÂNCIA DA INFRA-ESTRUTURA DE QUALIDADE PARA O DESENVOLVIMENTO SUSTENTÁVEL</vt:lpstr>
      <vt:lpstr>Conteúdo da Apresentação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</vt:lpstr>
      <vt:lpstr>A INFRA-ESTRUTURA DE QUALIDADE  Definição: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se Pretende:</vt:lpstr>
      <vt:lpstr>QI4SD Index Conceptual Framework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REFLEXÃO SOBRE A QUALIDADE E A IMPOTÂ</dc:title>
  <dc:creator>Microsoft account</dc:creator>
  <cp:lastModifiedBy>PESTAMGY, Haider Latifo Padamo</cp:lastModifiedBy>
  <cp:revision>38</cp:revision>
  <dcterms:created xsi:type="dcterms:W3CDTF">2023-11-09T10:44:33Z</dcterms:created>
  <dcterms:modified xsi:type="dcterms:W3CDTF">2024-02-18T17:31:52Z</dcterms:modified>
</cp:coreProperties>
</file>