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  <p:sldMasterId id="2147483685" r:id="rId5"/>
  </p:sldMasterIdLst>
  <p:notesMasterIdLst>
    <p:notesMasterId r:id="rId36"/>
  </p:notesMasterIdLst>
  <p:handoutMasterIdLst>
    <p:handoutMasterId r:id="rId37"/>
  </p:handoutMasterIdLst>
  <p:sldIdLst>
    <p:sldId id="376" r:id="rId6"/>
    <p:sldId id="377" r:id="rId7"/>
    <p:sldId id="378" r:id="rId8"/>
    <p:sldId id="382" r:id="rId9"/>
    <p:sldId id="384" r:id="rId10"/>
    <p:sldId id="383" r:id="rId11"/>
    <p:sldId id="385" r:id="rId12"/>
    <p:sldId id="388" r:id="rId13"/>
    <p:sldId id="390" r:id="rId14"/>
    <p:sldId id="392" r:id="rId15"/>
    <p:sldId id="394" r:id="rId16"/>
    <p:sldId id="396" r:id="rId17"/>
    <p:sldId id="398" r:id="rId18"/>
    <p:sldId id="400" r:id="rId19"/>
    <p:sldId id="402" r:id="rId20"/>
    <p:sldId id="404" r:id="rId21"/>
    <p:sldId id="406" r:id="rId22"/>
    <p:sldId id="408" r:id="rId23"/>
    <p:sldId id="410" r:id="rId24"/>
    <p:sldId id="412" r:id="rId25"/>
    <p:sldId id="414" r:id="rId26"/>
    <p:sldId id="416" r:id="rId27"/>
    <p:sldId id="418" r:id="rId28"/>
    <p:sldId id="420" r:id="rId29"/>
    <p:sldId id="422" r:id="rId30"/>
    <p:sldId id="424" r:id="rId31"/>
    <p:sldId id="426" r:id="rId32"/>
    <p:sldId id="428" r:id="rId33"/>
    <p:sldId id="430" r:id="rId34"/>
    <p:sldId id="268" r:id="rId35"/>
  </p:sldIdLst>
  <p:sldSz cx="12192000" cy="6858000"/>
  <p:notesSz cx="7010400" cy="92964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NOQ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51" autoAdjust="0"/>
    <p:restoredTop sz="86462" autoAdjust="0"/>
  </p:normalViewPr>
  <p:slideViewPr>
    <p:cSldViewPr snapToGrid="0">
      <p:cViewPr varScale="1">
        <p:scale>
          <a:sx n="118" d="100"/>
          <a:sy n="118" d="100"/>
        </p:scale>
        <p:origin x="208" y="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4288" y="216"/>
      </p:cViewPr>
      <p:guideLst>
        <p:guide orient="horz" pos="2972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1" Type="http://schemas.openxmlformats.org/officeDocument/2006/relationships/commentAuthors" Target="commentAuthors.xml"/><Relationship Id="rId40" Type="http://schemas.openxmlformats.org/officeDocument/2006/relationships/tableStyles" Target="tableStyles.xml"/><Relationship Id="rId4" Type="http://schemas.openxmlformats.org/officeDocument/2006/relationships/slideMaster" Target="slideMasters/slideMaster3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handoutMaster" Target="handoutMasters/handoutMaster1.xml"/><Relationship Id="rId36" Type="http://schemas.openxmlformats.org/officeDocument/2006/relationships/notesMaster" Target="notesMasters/notesMaster1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1" y="8829710"/>
            <a:ext cx="3038446" cy="4666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46" cy="4651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970303" y="1"/>
            <a:ext cx="3038446" cy="46519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AEE12E3-6E31-45EE-AA65-93A5E8AF394C}" type="datetimeFigureOut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700545" y="4415603"/>
            <a:ext cx="5609311" cy="418375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Clique para editar os estilos</a:t>
            </a: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Segundo nível</a:t>
            </a: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Terceiro nível</a:t>
            </a: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Quarto nível</a:t>
            </a: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Quinto nível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1" y="8829711"/>
            <a:ext cx="3038446" cy="4651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970303" y="8829711"/>
            <a:ext cx="3038446" cy="46519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GB" altLang="en-US" sz="1200" dirty="0"/>
            </a:fld>
            <a:endParaRPr lang="en-GB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pt-PT" altLang="en-US" dirty="0"/>
            </a:fld>
            <a:endParaRPr lang="pt-PT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1943665-1C01-4A20-BE0E-58D3E294CB4B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90988" y="6513513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pt-PT" altLang="en-US" dirty="0"/>
            </a:fld>
            <a:endParaRPr lang="pt-PT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 hasCustomPrompt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 hasCustomPrompt="1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 hasCustomPrompt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 hasCustomPrompt="1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5134D4-098E-4623-B8DB-AF3C8D9A02F2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pt-PT" altLang="en-US" dirty="0"/>
            </a:fld>
            <a:endParaRPr lang="pt-PT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 hasCustomPrompt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 hasCustomPrompt="1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/>
            <a:fld id="{9A0DB2DC-4C9A-4742-B13C-FB6460FD3503}" type="slidenum">
              <a:rPr lang="pt-PT" altLang="en-US" dirty="0">
                <a:latin typeface="Arial" panose="020B0604020202020204" pitchFamily="34" charset="0"/>
              </a:rPr>
            </a:fld>
            <a:endParaRPr lang="pt-PT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3.png"/><Relationship Id="rId14" Type="http://schemas.openxmlformats.org/officeDocument/2006/relationships/image" Target="../media/image2.png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5C302A-F66A-437B-9D22-1132D51C9930}" type="datetime1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1031" name="Picture 9"/>
          <p:cNvPicPr>
            <a:picLocks noChangeAspect="1"/>
          </p:cNvPicPr>
          <p:nvPr userDrawn="1"/>
        </p:nvPicPr>
        <p:blipFill rotWithShape="1">
          <a:blip r:embed="rId13"/>
          <a:srcRect r="8061"/>
          <a:stretch>
            <a:fillRect/>
          </a:stretch>
        </p:blipFill>
        <p:spPr>
          <a:xfrm>
            <a:off x="1" y="5969000"/>
            <a:ext cx="10972800" cy="895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Imagem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" y="5908174"/>
            <a:ext cx="1655947" cy="956176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026" y="5880782"/>
            <a:ext cx="1033992" cy="8889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5CBAC-20F8-4A73-925A-AAD22B951BB3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A0533-9C7F-4D02-A21E-390C13E0929D}" type="slidenum">
              <a:rPr lang="pt-PT" smtClean="0"/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6C41-32A3-48AA-9F10-82B112C5EB72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40CC4-7EDB-449E-8716-276CBFAB41C9}" type="slidenum">
              <a:rPr lang="pt-PT" smtClean="0"/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9ACB-6B1B-48F3-A173-C407A3969E9A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AC82E-38DB-452C-B3FA-A925F69D04C7}" type="slidenum">
              <a:rPr lang="pt-PT" smtClean="0"/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9.xml"/><Relationship Id="rId4" Type="http://schemas.openxmlformats.org/officeDocument/2006/relationships/image" Target="../media/image6.png"/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7"/>
          <p:cNvSpPr txBox="1"/>
          <p:nvPr/>
        </p:nvSpPr>
        <p:spPr>
          <a:xfrm>
            <a:off x="254523" y="1362463"/>
            <a:ext cx="12030075" cy="654685"/>
          </a:xfrm>
          <a:prstGeom prst="rect">
            <a:avLst/>
          </a:prstGeom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pt-PT" alt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REPÚBLICA DE MOÇAMBIQUE</a:t>
            </a:r>
            <a:endParaRPr lang="pt-PT" altLang="en-US" sz="2400" b="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pt-PT" alt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MINISTÉRIO DA INDÚSTRIA E COMÉRCIO</a:t>
            </a:r>
            <a:endParaRPr lang="pt-PT" altLang="en-US" sz="2400" b="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fontAlgn="auto">
              <a:spcAft>
                <a:spcPts val="0"/>
              </a:spcAft>
            </a:pPr>
            <a:endParaRPr lang="pt-PT" altLang="en-US" sz="1400" dirty="0">
              <a:latin typeface="Lucida Bright" panose="02040602050505020304" pitchFamily="18" charset="0"/>
            </a:endParaRPr>
          </a:p>
        </p:txBody>
      </p:sp>
      <p:pic>
        <p:nvPicPr>
          <p:cNvPr id="4" name="Picture 11" descr="moz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21861" y="492513"/>
            <a:ext cx="1082675" cy="869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3847" y="4148771"/>
            <a:ext cx="10991425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PT" sz="2800" dirty="0">
                <a:latin typeface="Arial Narrow" panose="020B0606020202030204" pitchFamily="34" charset="0"/>
              </a:rPr>
              <a:t> </a:t>
            </a:r>
            <a:endParaRPr lang="pt-PT" sz="2800" dirty="0">
              <a:latin typeface="Arial Narrow" panose="020B0606020202030204" pitchFamily="34" charset="0"/>
            </a:endParaRPr>
          </a:p>
        </p:txBody>
      </p:sp>
      <p:pic>
        <p:nvPicPr>
          <p:cNvPr id="8" name="Picture 8" descr="C:\Users\Administrator\Downloads\logoactual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6" b="14220"/>
          <a:stretch>
            <a:fillRect/>
          </a:stretch>
        </p:blipFill>
        <p:spPr bwMode="auto">
          <a:xfrm>
            <a:off x="2883830" y="2828337"/>
            <a:ext cx="3385729" cy="124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536" y="2605326"/>
            <a:ext cx="2036559" cy="175097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72" y="6047921"/>
            <a:ext cx="11150600" cy="596900"/>
          </a:xfrm>
          <a:prstGeom prst="rect">
            <a:avLst/>
          </a:prstGeom>
        </p:spPr>
      </p:pic>
      <p:sp>
        <p:nvSpPr>
          <p:cNvPr id="12" name="Título 5"/>
          <p:cNvSpPr>
            <a:spLocks noGrp="1"/>
          </p:cNvSpPr>
          <p:nvPr/>
        </p:nvSpPr>
        <p:spPr>
          <a:xfrm>
            <a:off x="1318895" y="4413250"/>
            <a:ext cx="9323070" cy="1722755"/>
          </a:xfrm>
          <a:prstGeom prst="rect">
            <a:avLst/>
          </a:prstGeom>
          <a:solidFill>
            <a:srgbClr val="9DC3E6"/>
          </a:solidFill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br>
              <a:rPr lang="pt-PT" sz="1800" b="1" dirty="0">
                <a:latin typeface="Bookman Old Style" panose="02050604050505020204" pitchFamily="18" charset="0"/>
              </a:rPr>
            </a:br>
            <a:r>
              <a:rPr lang="pt-P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Bookman Old Style" panose="02050604050505020204" pitchFamily="18" charset="0"/>
              </a:rPr>
              <a:t>POLITICA DA QUALIDADE E ESTRATÉGIA PARA A SUA IMPLEMENTAÇÃO</a:t>
            </a:r>
            <a:br>
              <a:rPr lang="pt-P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Bookman Old Style" panose="02050604050505020204" pitchFamily="18" charset="0"/>
              </a:rPr>
            </a:br>
            <a:r>
              <a:rPr lang="pt-P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                                   </a:t>
            </a:r>
            <a:br>
              <a:rPr lang="pt-P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t-P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Bookman Old Style" panose="02050604050505020204" pitchFamily="18" charset="0"/>
              </a:rPr>
              <a:t>(2023-2032)</a:t>
            </a:r>
            <a:br>
              <a:rPr lang="pt-PT" sz="1800" b="1" dirty="0">
                <a:latin typeface="Bookman Old Style" panose="02050604050505020204" pitchFamily="18" charset="0"/>
                <a:ea typeface="Verdana" panose="020B0604030504040204" pitchFamily="34" charset="0"/>
                <a:cs typeface="Bookman Old Style" panose="02050604050505020204" pitchFamily="18" charset="0"/>
              </a:rPr>
            </a:br>
            <a:br>
              <a:rPr lang="pt-PT" sz="1800" b="1" dirty="0" smtClean="0">
                <a:latin typeface="Bookman Old Style" panose="02050604050505020204" pitchFamily="18" charset="0"/>
              </a:rPr>
            </a:br>
            <a:r>
              <a:rPr lang="pt-PT" sz="900" b="1" i="1" dirty="0" smtClean="0">
                <a:latin typeface="Bookman Old Style" panose="02050604050505020204" pitchFamily="18" charset="0"/>
              </a:rPr>
              <a:t>Comemora</a:t>
            </a:r>
            <a:r>
              <a:rPr lang="pt-PT" sz="900" b="1" i="1" dirty="0" smtClean="0">
                <a:latin typeface="Times New Roman" panose="02020603050405020304" charset="0"/>
                <a:cs typeface="Times New Roman" panose="02020603050405020304" charset="0"/>
              </a:rPr>
              <a:t>ç</a:t>
            </a:r>
            <a:r>
              <a:rPr lang="pt-PT" sz="900" b="1" i="1" dirty="0" smtClean="0">
                <a:latin typeface="Cambria" panose="02040503050406030204" charset="0"/>
                <a:cs typeface="Cambria" panose="02040503050406030204" charset="0"/>
              </a:rPr>
              <a:t>ã</a:t>
            </a:r>
            <a:r>
              <a:rPr lang="pt-PT" sz="900" b="1" i="1" dirty="0" smtClean="0">
                <a:latin typeface="Bookman Old Style" panose="02050604050505020204" pitchFamily="18" charset="0"/>
              </a:rPr>
              <a:t>o do Dia da Metrologia: Nampula, 30 de Maio de 2024.</a:t>
            </a:r>
            <a:endParaRPr lang="pt-PT" sz="900" b="1" i="1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08953"/>
            <a:ext cx="7171509" cy="71667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 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 </a:t>
            </a:r>
            <a:r>
              <a:rPr lang="pt-PT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23585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2.1.5. </a:t>
            </a:r>
            <a:r>
              <a:rPr lang="en-US" sz="21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Objectivos</a:t>
            </a:r>
            <a:r>
              <a:rPr lang="en-US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Específicos</a:t>
            </a:r>
            <a:endParaRPr lang="en-US" sz="2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 defTabSz="713105" eaLnBrk="0" fontAlgn="base" hangingPunct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Proteger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 defender a saúde e a segurança da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população;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 defTabSz="713105" eaLnBrk="0" fontAlgn="base" hangingPunct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Contribuir para a conservação e </a:t>
            </a:r>
            <a:r>
              <a:rPr lang="pt-PT" sz="18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protecção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sustentável do meio ambiente;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 defTabSz="713105" eaLnBrk="0" fontAlgn="base" hangingPunct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Contribuir para o aumento da produção e das exportações, fomentando a diversificação da economia e da competitividade internacional dos produtos nacionais;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 defTabSz="713105" eaLnBrk="0" fontAlgn="base" hangingPunct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Criar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 cultura e a consciência nacional para a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qualidade;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 defTabSz="713105" eaLnBrk="0" fontAlgn="base" hangingPunct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Desenvolver o capital humano em matérias relacionadas com a qualidade; e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 defTabSz="713105" eaLnBrk="0" fontAlgn="base" hangingPunct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Reforçar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infraestrutura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técnica de suporte ao desenvolvimento do Sistema  Nacional da Qualidade.</a:t>
            </a:r>
            <a:endParaRPr lang="pt-PT" sz="1800" dirty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br>
              <a:rPr lang="pt-PT" sz="18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</a:b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08953"/>
            <a:ext cx="7171509" cy="71667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 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 </a:t>
            </a:r>
            <a:r>
              <a:rPr lang="pt-PT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14970" y="2149813"/>
            <a:ext cx="9103967" cy="4088485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1600" b="1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Credibilidade e </a:t>
            </a:r>
            <a:r>
              <a:rPr lang="pt-PT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Transparência;</a:t>
            </a:r>
            <a:endParaRPr lang="pt-PT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Integração;</a:t>
            </a:r>
            <a:endParaRPr lang="pt-PT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Articulação e </a:t>
            </a:r>
            <a:r>
              <a:rPr lang="pt-PT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Responsabilização;</a:t>
            </a:r>
            <a:endParaRPr lang="pt-PT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Universalidade;</a:t>
            </a:r>
            <a:endParaRPr lang="pt-PT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Sustentabilidade</a:t>
            </a:r>
            <a:r>
              <a:rPr lang="en-US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  <a:endParaRPr lang="en-US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Ética e </a:t>
            </a:r>
            <a:r>
              <a:rPr lang="pt-PT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Boa-fé;</a:t>
            </a:r>
            <a:endParaRPr lang="pt-PT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Inclusão;</a:t>
            </a:r>
            <a:endParaRPr lang="pt-PT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Dimensão e Desenvolvimento.</a:t>
            </a:r>
            <a:endParaRPr lang="en-US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11" name="Rounded Rectangle 10"/>
          <p:cNvSpPr/>
          <p:nvPr/>
        </p:nvSpPr>
        <p:spPr>
          <a:xfrm>
            <a:off x="1014970" y="2149813"/>
            <a:ext cx="9103967" cy="479087"/>
          </a:xfrm>
          <a:prstGeom prst="roundRect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PT" sz="2000" b="1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2.1.6. PRINCIPIOS ORIENTADORES (8)</a:t>
            </a:r>
            <a:endParaRPr lang="pt-PT" sz="2000" b="1" dirty="0">
              <a:solidFill>
                <a:schemeClr val="tx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08953"/>
            <a:ext cx="7171509" cy="71667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 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 </a:t>
            </a:r>
            <a:r>
              <a:rPr lang="pt-PT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600" b="1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Normalização, Metrologia, Avaliação da Conformidade, Acreditação.</a:t>
            </a:r>
            <a:br>
              <a:rPr lang="pt-PT" sz="18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</a:b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11" name="Rounded Rectangle 10"/>
          <p:cNvSpPr/>
          <p:nvPr/>
        </p:nvSpPr>
        <p:spPr>
          <a:xfrm>
            <a:off x="1147864" y="2149813"/>
            <a:ext cx="9385321" cy="705101"/>
          </a:xfrm>
          <a:prstGeom prst="roundRect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PT" sz="2000" b="1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2.1.7. EIXOS </a:t>
            </a:r>
            <a:r>
              <a:rPr lang="pt-PT" sz="20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DE INTERVENÇÃO (4)</a:t>
            </a:r>
            <a:endParaRPr lang="pt-PT" sz="2000" b="1" dirty="0">
              <a:solidFill>
                <a:schemeClr val="tx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5113530" y="2971800"/>
            <a:ext cx="1533455" cy="60004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3"/>
          <p:cNvSpPr txBox="1"/>
          <p:nvPr/>
        </p:nvSpPr>
        <p:spPr>
          <a:xfrm>
            <a:off x="1147865" y="3611555"/>
            <a:ext cx="9385320" cy="398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INFRA-ESTRUTURA </a:t>
            </a:r>
            <a:r>
              <a:rPr kumimoji="0" lang="pt-PT" sz="2000" i="0" u="none" strike="noStrike" kern="0" cap="small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QUALIDADE 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9"/>
          <p:cNvSpPr/>
          <p:nvPr/>
        </p:nvSpPr>
        <p:spPr>
          <a:xfrm>
            <a:off x="1147863" y="4335853"/>
            <a:ext cx="9385321" cy="5438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QUADRO </a:t>
            </a:r>
            <a:r>
              <a:rPr kumimoji="0" lang="pt-PT" sz="2000" i="0" u="none" strike="noStrike" kern="0" cap="small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LEGAL</a:t>
            </a:r>
            <a:r>
              <a:rPr kumimoji="0" lang="pt-PT" sz="2000" i="0" u="none" strike="noStrike" kern="0" cap="small" spc="0" normalizeH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E REGULAMENTAR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0"/>
          <p:cNvSpPr/>
          <p:nvPr/>
        </p:nvSpPr>
        <p:spPr>
          <a:xfrm>
            <a:off x="1147863" y="4943862"/>
            <a:ext cx="9385321" cy="430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RECURSOS </a:t>
            </a:r>
            <a:r>
              <a:rPr kumimoji="0" lang="pt-PT" sz="2000" i="0" u="none" strike="noStrike" kern="0" cap="small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HUMANOS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1"/>
          <p:cNvSpPr/>
          <p:nvPr/>
        </p:nvSpPr>
        <p:spPr>
          <a:xfrm>
            <a:off x="1147863" y="5622021"/>
            <a:ext cx="9385321" cy="3618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CULTURA </a:t>
            </a:r>
            <a:r>
              <a:rPr kumimoji="0" lang="pt-PT" sz="2000" i="0" u="none" strike="noStrike" kern="0" cap="small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QUALIDADE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08953"/>
            <a:ext cx="7171509" cy="71667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 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 </a:t>
            </a:r>
            <a:r>
              <a:rPr lang="pt-PT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600" b="1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br>
              <a:rPr lang="pt-PT" sz="18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</a:b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11" name="Rounded Rectangle 10"/>
          <p:cNvSpPr/>
          <p:nvPr/>
        </p:nvSpPr>
        <p:spPr>
          <a:xfrm>
            <a:off x="1147862" y="2149813"/>
            <a:ext cx="9385321" cy="546867"/>
          </a:xfrm>
          <a:prstGeom prst="roundRect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PT" sz="2000" b="1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2.1.8. PRINCIPAIS INTERVENIENTES (6)</a:t>
            </a:r>
            <a:endParaRPr lang="pt-PT" sz="2000" b="1" dirty="0">
              <a:solidFill>
                <a:schemeClr val="tx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3" name="CaixaDeTexto 13"/>
          <p:cNvSpPr txBox="1"/>
          <p:nvPr/>
        </p:nvSpPr>
        <p:spPr>
          <a:xfrm>
            <a:off x="1147865" y="3611555"/>
            <a:ext cx="938532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pt-PT" sz="2000" kern="0" cap="small" dirty="0" smtClean="0"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Sociedade Civil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9"/>
          <p:cNvSpPr/>
          <p:nvPr/>
        </p:nvSpPr>
        <p:spPr>
          <a:xfrm>
            <a:off x="1147862" y="4224725"/>
            <a:ext cx="9385321" cy="401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Sector privado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0"/>
          <p:cNvSpPr/>
          <p:nvPr/>
        </p:nvSpPr>
        <p:spPr>
          <a:xfrm>
            <a:off x="1147863" y="4777939"/>
            <a:ext cx="9385321" cy="4523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Comunicação Social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1"/>
          <p:cNvSpPr/>
          <p:nvPr/>
        </p:nvSpPr>
        <p:spPr>
          <a:xfrm>
            <a:off x="1147863" y="5470359"/>
            <a:ext cx="9385321" cy="423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pt-PT" sz="2000" kern="0" cap="small" dirty="0" smtClean="0"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Parceiros de cooperação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7863" y="3266174"/>
            <a:ext cx="9385322" cy="283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defTabSz="71310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pt-PT" kern="0" cap="small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Academia</a:t>
            </a:r>
            <a:endParaRPr lang="pt-PT" kern="0" cap="small" dirty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7862" y="2827878"/>
            <a:ext cx="9385321" cy="3580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defTabSz="71310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pt-PT" kern="0" cap="small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governo</a:t>
            </a:r>
            <a:endParaRPr lang="pt-PT" kern="0" cap="small" dirty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08953"/>
            <a:ext cx="7171509" cy="71667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 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 </a:t>
            </a:r>
            <a:r>
              <a:rPr lang="pt-PT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.)</a:t>
            </a:r>
            <a:b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08509" y="2181041"/>
            <a:ext cx="11669855" cy="4728772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2.1.9. FINACIAMENTO</a:t>
            </a:r>
            <a:endParaRPr lang="en-US" sz="2000" b="1" dirty="0" smtClean="0">
              <a:solidFill>
                <a:srgbClr val="393939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39393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br>
              <a:rPr lang="pt-PT" sz="18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</a:b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pic>
        <p:nvPicPr>
          <p:cNvPr id="17" name="Imagem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61"/>
          <a:stretch>
            <a:fillRect/>
          </a:stretch>
        </p:blipFill>
        <p:spPr>
          <a:xfrm rot="10800000">
            <a:off x="208502" y="2830748"/>
            <a:ext cx="2223407" cy="4079062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2573663" y="2743199"/>
            <a:ext cx="4121240" cy="7146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defTabSz="71310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44546A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pt-PT" sz="20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Dotaç</a:t>
            </a:r>
            <a:r>
              <a:rPr lang="pt-PT" sz="20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ões</a:t>
            </a:r>
            <a:r>
              <a:rPr lang="pt-PT" sz="20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 do </a:t>
            </a: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Orçamento </a:t>
            </a:r>
            <a:r>
              <a:rPr kumimoji="0" lang="pt-P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Estado;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573663" y="3525715"/>
            <a:ext cx="4121240" cy="131865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defTabSz="71310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44546A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Contribuições </a:t>
            </a:r>
            <a:r>
              <a:rPr kumimoji="0" lang="pt-P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de Doadores, Sector Privado e Agências de </a:t>
            </a: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Cooperação 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573663" y="4912265"/>
            <a:ext cx="4121240" cy="18092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defTabSz="71310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44546A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Outras </a:t>
            </a:r>
            <a:r>
              <a:rPr kumimoji="0" lang="pt-P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doações que tenham como objectivo estimular o desenvolvimento da Qualidade no </a:t>
            </a: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país;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836656" y="2181041"/>
            <a:ext cx="5041710" cy="46769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71310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44546A"/>
              </a:buClr>
              <a:buSzTx/>
              <a:buFontTx/>
              <a:buNone/>
              <a:defRPr/>
            </a:pPr>
            <a:r>
              <a:rPr kumimoji="0" lang="pt-P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É necessário o estabelecimento de mecanismos de financiamento contínuos e sustentáveis para a sua efectiva implementação de modo a que Moçambique melhore o seu desempenho económico, bem como a diversificação das exportações.</a:t>
            </a:r>
            <a:endParaRPr kumimoji="0" lang="pt-PT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defTabSz="71310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44546A"/>
              </a:buClr>
              <a:buSzTx/>
              <a:buFontTx/>
              <a:buNone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 </a:t>
            </a:r>
            <a:r>
              <a:rPr lang="en-US" b="1" noProof="0" dirty="0">
                <a:solidFill>
                  <a:prstClr val="black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v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alor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total or</a:t>
            </a:r>
            <a:r>
              <a:rPr kumimoji="0" lang="pt-P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çamentado para a implementação da Política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pt-P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Qualidade e sua Estratégia de Implementação 2023-2032 estima-se em</a:t>
            </a:r>
            <a:r>
              <a:rPr kumimoji="0" lang="pt-PT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1.899 </a:t>
            </a:r>
            <a:r>
              <a:rPr kumimoji="0" lang="pt-P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Mil Milhões de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Meticais.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08953"/>
            <a:ext cx="7171509" cy="71667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 ( </a:t>
            </a:r>
            <a:r>
              <a:rPr lang="pt-P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cont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.)</a:t>
            </a: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4"/>
            <a:ext cx="9385321" cy="3579778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600" b="1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br>
              <a:rPr lang="pt-PT" sz="18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</a:b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11" name="Rounded Rectangle 10"/>
          <p:cNvSpPr/>
          <p:nvPr/>
        </p:nvSpPr>
        <p:spPr>
          <a:xfrm>
            <a:off x="1147862" y="2149813"/>
            <a:ext cx="9385321" cy="546867"/>
          </a:xfrm>
          <a:prstGeom prst="roundRect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PT" sz="2000" b="1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2.1.10. FACTORES CRITICOS DE SUCESSO</a:t>
            </a:r>
            <a:endParaRPr lang="pt-PT" sz="2000" b="1" dirty="0">
              <a:solidFill>
                <a:schemeClr val="tx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3" name="CaixaDeTexto 13"/>
          <p:cNvSpPr txBox="1"/>
          <p:nvPr/>
        </p:nvSpPr>
        <p:spPr>
          <a:xfrm>
            <a:off x="1147862" y="3611554"/>
            <a:ext cx="938532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CAPACIDADE DE IMPLEMENTA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9"/>
          <p:cNvSpPr/>
          <p:nvPr/>
        </p:nvSpPr>
        <p:spPr>
          <a:xfrm>
            <a:off x="1147862" y="4335853"/>
            <a:ext cx="9385321" cy="4386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CAPACITA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 D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OS RECURSOS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HUMANOS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0"/>
          <p:cNvSpPr/>
          <p:nvPr/>
        </p:nvSpPr>
        <p:spPr>
          <a:xfrm>
            <a:off x="1147863" y="4953856"/>
            <a:ext cx="9385321" cy="5767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COMUNICA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 E SENSIBILIZA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7863" y="3266175"/>
            <a:ext cx="9385322" cy="2799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defTabSz="71310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pt-PT" kern="0" cap="small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ADEQUA</a:t>
            </a:r>
            <a:r>
              <a:rPr lang="pt-PT" kern="0" cap="small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kern="0" cap="small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 DO QUADRO LEGAL </a:t>
            </a:r>
            <a:r>
              <a:rPr lang="pt-PT" sz="2000" kern="0" cap="small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 regulamentar</a:t>
            </a:r>
            <a:endParaRPr lang="pt-PT" sz="2000" kern="0" cap="small" dirty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7862" y="2827878"/>
            <a:ext cx="9385321" cy="3580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defTabSz="71310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pt-PT" kern="0" cap="small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CAPACIDADE DE INVESTIMENTO</a:t>
            </a:r>
            <a:endParaRPr lang="pt-PT" kern="0" cap="small" dirty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735" y="710565"/>
            <a:ext cx="8970645" cy="125984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22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</a:t>
            </a:r>
            <a:r>
              <a:rPr lang="pt-PT" sz="22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 ESTRAT</a:t>
            </a:r>
            <a:r>
              <a:rPr lang="pt-PT" sz="22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2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PARA A IMPLEMENTA</a:t>
            </a:r>
            <a:r>
              <a:rPr lang="pt-PT" sz="22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2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2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2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(2023-2032)</a:t>
            </a:r>
            <a:br>
              <a:rPr lang="en-US" sz="222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2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( Estrutura)</a:t>
            </a:r>
            <a:endParaRPr lang="pt-PT" sz="222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600" b="1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ALINHADOS AOS OBJECTIVOS E AC</a:t>
            </a:r>
            <a:r>
              <a:rPr 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ÇÕ</a:t>
            </a:r>
            <a:r>
              <a:rPr 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ES ESTRAT</a:t>
            </a:r>
            <a:r>
              <a:rPr 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GICAS:</a:t>
            </a:r>
            <a:endParaRPr lang="en-US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br>
              <a:rPr lang="pt-PT" sz="18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</a:b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11" name="Rounded Rectangle 10"/>
          <p:cNvSpPr/>
          <p:nvPr/>
        </p:nvSpPr>
        <p:spPr>
          <a:xfrm>
            <a:off x="1147863" y="2170613"/>
            <a:ext cx="9385320" cy="705101"/>
          </a:xfrm>
          <a:prstGeom prst="roundRect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PT" sz="2000" b="1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EIXOS </a:t>
            </a:r>
            <a:r>
              <a:rPr lang="pt-PT" sz="20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DE </a:t>
            </a:r>
            <a:r>
              <a:rPr lang="pt-PT" sz="2000" b="1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INTERVENÇÃO DA POLITICA DA QUALIDADE </a:t>
            </a:r>
            <a:endParaRPr lang="pt-PT" sz="2000" b="1" dirty="0">
              <a:solidFill>
                <a:schemeClr val="tx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2837258" y="3006540"/>
            <a:ext cx="1533455" cy="60004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3"/>
          <p:cNvSpPr txBox="1"/>
          <p:nvPr/>
        </p:nvSpPr>
        <p:spPr>
          <a:xfrm>
            <a:off x="1147864" y="3611555"/>
            <a:ext cx="5369667" cy="398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INFRA-ESTRUTURA DA QUALIDADE 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9"/>
          <p:cNvSpPr/>
          <p:nvPr/>
        </p:nvSpPr>
        <p:spPr>
          <a:xfrm>
            <a:off x="1147863" y="4335853"/>
            <a:ext cx="5369669" cy="5438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QUADRO </a:t>
            </a:r>
            <a:r>
              <a:rPr kumimoji="0" lang="pt-PT" sz="2000" i="0" u="none" strike="noStrike" kern="0" cap="small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LEGAL</a:t>
            </a:r>
            <a:r>
              <a:rPr kumimoji="0" lang="pt-PT" sz="2000" i="0" u="none" strike="noStrike" kern="0" cap="small" spc="0" normalizeH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E REGULAMENTAR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0"/>
          <p:cNvSpPr/>
          <p:nvPr/>
        </p:nvSpPr>
        <p:spPr>
          <a:xfrm>
            <a:off x="1147863" y="4943862"/>
            <a:ext cx="5369669" cy="430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RECURSOS </a:t>
            </a:r>
            <a:r>
              <a:rPr kumimoji="0" lang="pt-PT" sz="2000" i="0" u="none" strike="noStrike" kern="0" cap="small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HUMANOS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1"/>
          <p:cNvSpPr/>
          <p:nvPr/>
        </p:nvSpPr>
        <p:spPr>
          <a:xfrm>
            <a:off x="1147863" y="5622021"/>
            <a:ext cx="5369669" cy="3618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CULTURA </a:t>
            </a:r>
            <a:r>
              <a:rPr kumimoji="0" lang="pt-PT" sz="2000" i="0" u="none" strike="noStrike" kern="0" cap="small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QUALIDADE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55255" y="3442335"/>
            <a:ext cx="2429510" cy="569595"/>
          </a:xfrm>
          <a:prstGeom prst="rect">
            <a:avLst/>
          </a:prstGeom>
          <a:ln>
            <a:solidFill>
              <a:srgbClr val="C1FB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Objectivos</a:t>
            </a:r>
            <a:r>
              <a:rPr 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Estrat</a:t>
            </a:r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gicos</a:t>
            </a:r>
            <a:r>
              <a:rPr 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(OE)</a:t>
            </a:r>
            <a:r>
              <a:rPr lang="pt-PT" altLang="en-US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12</a:t>
            </a:r>
            <a:endParaRPr lang="pt-PT" altLang="en-US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7033098" y="3606585"/>
            <a:ext cx="564204" cy="2377278"/>
          </a:xfrm>
          <a:prstGeom prst="leftBrace">
            <a:avLst>
              <a:gd name="adj1" fmla="val 0"/>
              <a:gd name="adj2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30767" y="5374237"/>
            <a:ext cx="2428920" cy="609626"/>
          </a:xfrm>
          <a:prstGeom prst="rect">
            <a:avLst/>
          </a:prstGeom>
          <a:ln>
            <a:solidFill>
              <a:srgbClr val="C1FB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Acç</a:t>
            </a:r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ões</a:t>
            </a:r>
            <a:r>
              <a:rPr 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Estrat</a:t>
            </a:r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gicas</a:t>
            </a:r>
            <a:r>
              <a:rPr 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(AE)</a:t>
            </a:r>
            <a:r>
              <a:rPr lang="pt-PT" alt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altLang="en-US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43</a:t>
            </a:r>
            <a:endParaRPr lang="pt-PT" altLang="en-US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4667174" y="2957586"/>
            <a:ext cx="978408" cy="484632"/>
          </a:xfrm>
          <a:prstGeom prst="rightArrow">
            <a:avLst/>
          </a:prstGeom>
          <a:solidFill>
            <a:srgbClr val="C1FB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8799544" y="4224724"/>
            <a:ext cx="484632" cy="978408"/>
          </a:xfrm>
          <a:prstGeom prst="downArrow">
            <a:avLst/>
          </a:prstGeom>
          <a:solidFill>
            <a:srgbClr val="C1FB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3535" y="807085"/>
            <a:ext cx="8595995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5" y="2211149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Objectivo</a:t>
            </a:r>
            <a:r>
              <a:rPr lang="en-US" sz="18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en-US" sz="1800" b="1" dirty="0" err="1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en-US" sz="1800" b="1" dirty="0" err="1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sz="1800" b="1" dirty="0" err="1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gico</a:t>
            </a:r>
            <a:r>
              <a:rPr lang="en-US" sz="18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(OE)</a:t>
            </a:r>
            <a:endParaRPr lang="en-US" sz="18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                            </a:t>
            </a:r>
            <a:r>
              <a:rPr lang="pt-PT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(AE)</a:t>
            </a: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Reforçar a Participação de Moçambique em Organizações Regionais e Internacionais, no âmbito da Normalização;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Promover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</a:rPr>
              <a:t>a participação dos vários </a:t>
            </a:r>
            <a:r>
              <a:rPr lang="pt-PT" sz="18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actores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</a:rPr>
              <a:t> nas Comissões Técnicas de Normalização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</a:rPr>
              <a:t>Rever continuamente as Normas Técnicas;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e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</a:rPr>
              <a:t>Desenvolver os Mecanismos de Auscultação e de Retroalimentação do Mercado</a:t>
            </a:r>
            <a:r>
              <a:rPr lang="pt-PT" sz="1700" dirty="0">
                <a:solidFill>
                  <a:schemeClr val="tx1"/>
                </a:solidFill>
                <a:latin typeface="Bookman Old Style" panose="02050604050505020204" pitchFamily="18" charset="0"/>
              </a:rPr>
              <a:t>.</a:t>
            </a:r>
            <a:endParaRPr lang="en-US" sz="17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398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1: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INFRA-ESTRUTURA </a:t>
            </a:r>
            <a:r>
              <a:rPr kumimoji="0" lang="pt-PT" sz="2000" b="1" i="0" u="none" strike="noStrike" kern="0" cap="small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QUALIDADE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3"/>
            <a:ext cx="5576194" cy="940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PT" sz="1600" b="1" kern="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Normalização: </a:t>
            </a:r>
            <a:r>
              <a:rPr lang="pt-PT" sz="1600" b="1" kern="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OE1.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Desenvolver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 acervo de Normas técnicas  Moçambicanas adequado às necessidades dos sectores público e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privado.</a:t>
            </a:r>
            <a:endParaRPr lang="pt-PT" sz="1600" dirty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945387"/>
            <a:ext cx="1165073" cy="53711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472790" y="3855368"/>
            <a:ext cx="636861" cy="637501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4800" y="807085"/>
            <a:ext cx="8641715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25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Objectivos</a:t>
            </a:r>
            <a:r>
              <a:rPr lang="pt-PT" sz="25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Estratégicos ( OE)</a:t>
            </a:r>
            <a:endParaRPr lang="pt-PT" sz="25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                                                            </a:t>
            </a:r>
            <a:r>
              <a:rPr lang="pt-PT" sz="25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(AE)</a:t>
            </a:r>
            <a:endParaRPr lang="pt-PT" sz="2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25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Expandir serviços de Metrologia Legal;</a:t>
            </a:r>
            <a:endParaRPr lang="pt-PT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25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Expandir serviços de Metrologia Industrial;</a:t>
            </a:r>
            <a:endParaRPr lang="pt-PT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25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Desenvolver serviços de Metrologia Científica; e</a:t>
            </a:r>
            <a:endParaRPr lang="pt-PT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2500" dirty="0">
                <a:solidFill>
                  <a:schemeClr val="tx1"/>
                </a:solidFill>
                <a:latin typeface="Bookman Old Style" panose="02050604050505020204" pitchFamily="18" charset="0"/>
              </a:rPr>
              <a:t>Reforçar a participação de Moçambique em organizações regionais e internacionais no âmbito da Metrologia; e</a:t>
            </a:r>
            <a:endParaRPr lang="en-US" sz="25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2500" dirty="0">
                <a:solidFill>
                  <a:schemeClr val="tx1"/>
                </a:solidFill>
                <a:latin typeface="Bookman Old Style" panose="02050604050505020204" pitchFamily="18" charset="0"/>
              </a:rPr>
              <a:t>Consolidar e expandir o Laboratório Nacional de Metrologia.</a:t>
            </a:r>
            <a:endParaRPr lang="en-US" sz="25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398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1: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INFRA-ESTRUTURA </a:t>
            </a:r>
            <a:r>
              <a:rPr kumimoji="0" lang="pt-PT" sz="2000" b="1" i="0" u="none" strike="noStrike" kern="0" cap="small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QUALIDADE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3"/>
            <a:ext cx="5576194" cy="940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1600" b="1" kern="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Metrologia: OE2.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Garantir o rigor e a </a:t>
            </a:r>
            <a:r>
              <a:rPr lang="pt-PT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exactidão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das medições realizadas no comércio, na indústria e nos laboratórios de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ensaios</a:t>
            </a:r>
            <a:endParaRPr lang="pt-PT" sz="16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945387"/>
            <a:ext cx="1165073" cy="53711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472790" y="3855368"/>
            <a:ext cx="636861" cy="78697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7175" y="807085"/>
            <a:ext cx="8585835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Objectivo</a:t>
            </a:r>
            <a:r>
              <a:rPr lang="pt-PT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Estratégico(OE)</a:t>
            </a: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pt-PT" sz="19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</a:t>
            </a:r>
            <a:r>
              <a:rPr lang="pt-PT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(AE)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      </a:t>
            </a:r>
            <a:r>
              <a:rPr lang="pt-PT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                   </a:t>
            </a:r>
            <a:endParaRPr lang="pt-PT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Consolidar o Sistema de Certificação ;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Fomentar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a Coordenação e Comunicação entre Entidades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Certificadoras;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398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1: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INFRA-ESTRUTURA </a:t>
            </a:r>
            <a:r>
              <a:rPr kumimoji="0" lang="pt-PT" sz="2000" b="1" i="0" u="none" strike="noStrike" kern="0" cap="small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QUALIDADE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3"/>
            <a:ext cx="5576194" cy="940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1600" b="1" kern="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Avaliação da Conformidade OE3</a:t>
            </a:r>
            <a:r>
              <a:rPr lang="pt-PT" sz="1600" b="1" kern="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Promover o desenvolvimento de mecanismos de certificação, estimulando a inovação e a competitividade nacional</a:t>
            </a:r>
            <a:endParaRPr lang="pt-PT" sz="16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831123"/>
            <a:ext cx="1165073" cy="65137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472790" y="3951288"/>
            <a:ext cx="636861" cy="74717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/>
          <p:cNvSpPr>
            <a:spLocks noGrp="1"/>
          </p:cNvSpPr>
          <p:nvPr/>
        </p:nvSpPr>
        <p:spPr>
          <a:xfrm>
            <a:off x="838201" y="1825625"/>
            <a:ext cx="9325708" cy="4351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400050" indent="-400050">
              <a:buAutoNum type="romanUcPeriod"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INNOQ, IP</a:t>
            </a: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:</a:t>
            </a: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1.1. </a:t>
            </a:r>
            <a:r>
              <a:rPr lang="en-US" sz="1800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MISSÃO</a:t>
            </a:r>
            <a:r>
              <a:rPr lang="en-US" sz="1800" b="1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 </a:t>
            </a:r>
            <a:endParaRPr lang="en-US" sz="1800" b="1" dirty="0" smtClean="0">
              <a:solidFill>
                <a:srgbClr val="393939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1.2. </a:t>
            </a:r>
            <a:r>
              <a:rPr lang="en-US" sz="1800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VIS</a:t>
            </a:r>
            <a:r>
              <a:rPr lang="en-US" sz="1800" dirty="0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en-US" sz="1800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O</a:t>
            </a:r>
            <a:endParaRPr lang="en-US" sz="1800" b="1" dirty="0" smtClean="0">
              <a:solidFill>
                <a:srgbClr val="393939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II. POLITICA DA QUALIDADE E ESTRAT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PARA A SUA IMPLEMENTA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2023-2032</a:t>
            </a:r>
            <a:r>
              <a:rPr lang="en-US" sz="18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;</a:t>
            </a:r>
            <a:endParaRPr lang="en-US" sz="18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2.1. </a:t>
            </a:r>
            <a:r>
              <a:rPr lang="pt-PT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POLITICA DA QUALIDADE; e 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</a:t>
            </a:r>
            <a:r>
              <a:rPr lang="pt-PT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 </a:t>
            </a:r>
            <a:r>
              <a:rPr lang="pt-PT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PARA A SUA IMPLEMENTA</a:t>
            </a:r>
            <a:r>
              <a:rPr lang="pt-PT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</a:t>
            </a:r>
            <a:r>
              <a:rPr lang="pt-PT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</a:t>
            </a: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t-PT" altLang="en-US" sz="18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2.3. </a:t>
            </a:r>
            <a:r>
              <a:rPr lang="en-US" sz="1800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DESAFIOS PARA A SUA IMPLEMENTA</a:t>
            </a:r>
            <a:r>
              <a:rPr lang="en-US" sz="1800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en-US" sz="1800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O</a:t>
            </a:r>
            <a:endParaRPr lang="en-US" sz="1800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/>
        </p:nvSpPr>
        <p:spPr>
          <a:xfrm>
            <a:off x="2220686" y="966651"/>
            <a:ext cx="7062651" cy="661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25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pt-PT" sz="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r>
              <a:rPr lang="en-US" sz="8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ESTRUTURA DA APRESENTAÇÃO</a:t>
            </a:r>
            <a:br>
              <a:rPr lang="en-US" sz="80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endParaRPr lang="pt-PT" sz="8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2900" y="807085"/>
            <a:ext cx="8451850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Objectivo</a:t>
            </a:r>
            <a:r>
              <a:rPr lang="pt-PT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Estratégico(OE)</a:t>
            </a: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pt-PT" sz="19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</a:t>
            </a:r>
            <a:r>
              <a:rPr lang="pt-PT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(AE)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      </a:t>
            </a:r>
            <a:r>
              <a:rPr lang="pt-PT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                   </a:t>
            </a:r>
            <a:endParaRPr lang="pt-PT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Expandir e consolidar a rede de laboratórios acreditados ;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Reforçar a capacidade de resposta dos organismos </a:t>
            </a:r>
            <a:r>
              <a:rPr lang="pt-PT" sz="1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Inspectivos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e fiscalizadores;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398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1: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INFRA-ESTRUTURA </a:t>
            </a:r>
            <a:r>
              <a:rPr kumimoji="0" lang="pt-PT" sz="2000" b="1" i="0" u="none" strike="noStrike" kern="0" cap="small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QUALIDADE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3"/>
            <a:ext cx="5576194" cy="940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1600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Avaliação da Conformidade: OE4.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Reforçar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os mecanismos de ensaios e </a:t>
            </a:r>
            <a:r>
              <a:rPr lang="pt-PT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inspens</a:t>
            </a:r>
            <a:r>
              <a:rPr lang="pt-PT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pt-PT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, fiscalização, fortalecendo a confiança do consumidos no mercado</a:t>
            </a:r>
            <a:endParaRPr lang="pt-PT" sz="16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831123"/>
            <a:ext cx="1165073" cy="65137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472790" y="3951288"/>
            <a:ext cx="636861" cy="74717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3060" y="807085"/>
            <a:ext cx="8317865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Objectivo</a:t>
            </a:r>
            <a:r>
              <a:rPr lang="pt-PT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Estratégico(OE)</a:t>
            </a: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pt-PT" sz="19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</a:t>
            </a:r>
            <a:r>
              <a:rPr lang="pt-PT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(AE)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</a:t>
            </a:r>
            <a:r>
              <a:rPr lang="pt-PT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          </a:t>
            </a:r>
            <a:endParaRPr lang="pt-PT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Criar um organismo nacional de acreditaç</a:t>
            </a:r>
            <a:r>
              <a:rPr lang="pt-PT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o ;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Fazer parcerias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com Órgãos de Acreditação Regionais e Internacionais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398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1: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INFRA-ESTRUTURA </a:t>
            </a:r>
            <a:r>
              <a:rPr kumimoji="0" lang="pt-PT" sz="2000" b="1" i="0" u="none" strike="noStrike" kern="0" cap="small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DA 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QUALIDADE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3"/>
            <a:ext cx="5576194" cy="940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1600" b="1" dirty="0" smtClean="0">
                <a:latin typeface="Bookman Old Style" panose="02050604050505020204" pitchFamily="18" charset="0"/>
              </a:rPr>
              <a:t>Acreditação: OE5. </a:t>
            </a:r>
            <a:r>
              <a:rPr lang="pt-PT" sz="1600" dirty="0" smtClean="0">
                <a:latin typeface="Bookman Old Style" panose="02050604050505020204" pitchFamily="18" charset="0"/>
              </a:rPr>
              <a:t>Desenvolver </a:t>
            </a:r>
            <a:r>
              <a:rPr lang="pt-PT" sz="1600" dirty="0">
                <a:latin typeface="Bookman Old Style" panose="02050604050505020204" pitchFamily="18" charset="0"/>
              </a:rPr>
              <a:t>os mecanismos de acreditação, estimulando a confiança e a credibilidade nas instituições do País.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831123"/>
            <a:ext cx="1165073" cy="65137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472790" y="3855368"/>
            <a:ext cx="636861" cy="795763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2265" y="807085"/>
            <a:ext cx="8347710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Objectivo</a:t>
            </a:r>
            <a:r>
              <a:rPr lang="pt-PT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Estratégico ( OE)</a:t>
            </a:r>
            <a:endParaRPr lang="pt-PT" sz="19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                  </a:t>
            </a: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</a:t>
            </a:r>
            <a:r>
              <a:rPr lang="pt-PT" sz="19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 AE)</a:t>
            </a:r>
            <a:endParaRPr lang="pt-PT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Implementar </a:t>
            </a:r>
            <a:r>
              <a:rPr lang="pt-PT" sz="1900" dirty="0">
                <a:solidFill>
                  <a:schemeClr val="tx1"/>
                </a:solidFill>
                <a:latin typeface="Bookman Old Style" panose="02050604050505020204" pitchFamily="18" charset="0"/>
              </a:rPr>
              <a:t>a Lei do Sistema Nacional da Qualidade e o </a:t>
            </a:r>
            <a:r>
              <a:rPr lang="pt-PT" sz="19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respectivo</a:t>
            </a:r>
            <a:r>
              <a:rPr lang="pt-PT" sz="1900" dirty="0">
                <a:solidFill>
                  <a:schemeClr val="tx1"/>
                </a:solidFill>
                <a:latin typeface="Bookman Old Style" panose="02050604050505020204" pitchFamily="18" charset="0"/>
              </a:rPr>
              <a:t> Regulamento;</a:t>
            </a:r>
            <a:endParaRPr lang="en-US" sz="19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1900" dirty="0">
                <a:solidFill>
                  <a:schemeClr val="tx1"/>
                </a:solidFill>
                <a:latin typeface="Bookman Old Style" panose="02050604050505020204" pitchFamily="18" charset="0"/>
              </a:rPr>
              <a:t>Reforçar o Quadro Legal e Regulamentar de Suporte à Metrologia;</a:t>
            </a:r>
            <a:endParaRPr lang="en-US" sz="19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900" dirty="0">
                <a:solidFill>
                  <a:schemeClr val="tx1"/>
                </a:solidFill>
                <a:latin typeface="Bookman Old Style" panose="02050604050505020204" pitchFamily="18" charset="0"/>
              </a:rPr>
              <a:t>Reforçar o Quadro Legal e Regulamentar de Suporte à Acreditação;</a:t>
            </a:r>
            <a:endParaRPr lang="en-US" sz="19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Rever e criar Regulamentos Técnicos Sectoriais;                                                                     </a:t>
            </a:r>
            <a:r>
              <a:rPr lang="pt-PT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                   </a:t>
            </a:r>
            <a:endParaRPr lang="pt-PT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Implementar a Lei da Defesa do Consumidor e o </a:t>
            </a:r>
            <a:r>
              <a:rPr lang="pt-PT" sz="19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respectivo</a:t>
            </a: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Regulamento ; e</a:t>
            </a: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Reforçar a Legislativa SPS em alinhamento com os requisitos internacionais.</a:t>
            </a: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</a:t>
            </a:r>
            <a:r>
              <a:rPr lang="pt-PT" sz="2000" kern="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pt-PT" sz="2000" b="1" kern="0" cap="small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QUADRO LEGAL E REGULAMENTAR</a:t>
            </a: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3"/>
            <a:ext cx="5576194" cy="7681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1600" b="1" dirty="0" smtClean="0">
                <a:latin typeface="Bookman Old Style" panose="02050604050505020204" pitchFamily="18" charset="0"/>
              </a:rPr>
              <a:t>OE6. </a:t>
            </a:r>
            <a:r>
              <a:rPr lang="pt-PT" sz="1600" dirty="0" smtClean="0">
                <a:latin typeface="Bookman Old Style" panose="02050604050505020204" pitchFamily="18" charset="0"/>
              </a:rPr>
              <a:t>Adequar </a:t>
            </a:r>
            <a:r>
              <a:rPr lang="pt-PT" sz="1600" dirty="0">
                <a:latin typeface="Bookman Old Style" panose="02050604050505020204" pitchFamily="18" charset="0"/>
              </a:rPr>
              <a:t>o quadro legal e regulamentar existente aos desafios do País em matéria da qualidade.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831123"/>
            <a:ext cx="1165073" cy="65137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059666" y="3682702"/>
            <a:ext cx="636861" cy="542022"/>
          </a:xfrm>
          <a:prstGeom prst="downArrow">
            <a:avLst>
              <a:gd name="adj1" fmla="val 50000"/>
              <a:gd name="adj2" fmla="val 5612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9415" y="807085"/>
            <a:ext cx="8470900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Objectivos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Estratégicos ( OE</a:t>
            </a:r>
            <a:r>
              <a:rPr lang="pt-PT" sz="5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)</a:t>
            </a:r>
            <a:r>
              <a:rPr lang="pt-PT" sz="5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</a:t>
            </a: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</a:t>
            </a: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o</a:t>
            </a:r>
            <a:endParaRPr lang="pt-PT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 AE)</a:t>
            </a:r>
            <a:endParaRPr lang="pt-PT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Criar </a:t>
            </a: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o Programa “A Academia Contribui para a Qualidade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";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Promover a criação de Bolsas de Investigação na Área da Qualidade;</a:t>
            </a:r>
            <a:endParaRPr lang="en-US" sz="4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Desenvolver uma Bolsa de Especialistas da Qualidade em todos os Sectores; e </a:t>
            </a:r>
            <a:endParaRPr lang="en-US" sz="4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Estabelecer Parcerias com Instituições Regionais e Internacionais para Formação, Pesquisa e Desenvolvimento em Matéria da Qualidade.</a:t>
            </a:r>
            <a:endParaRPr lang="en-US" sz="4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9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400110"/>
          </a:xfrm>
          <a:prstGeom prst="rect">
            <a:avLst/>
          </a:prstGeom>
          <a:solidFill>
            <a:srgbClr val="FF0000"/>
          </a:solidFill>
          <a:ln w="38100">
            <a:solidFill>
              <a:srgbClr val="C1FBC2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</a:t>
            </a:r>
            <a:r>
              <a:rPr lang="pt-PT" sz="2000" kern="0" cap="small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kumimoji="0" lang="pt-PT" sz="2000" b="1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RECURSOS HUMANOS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b="1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4"/>
            <a:ext cx="5576194" cy="10404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PT" sz="1600" dirty="0" smtClean="0">
              <a:latin typeface="Bookman Old Style" panose="02050604050505020204" pitchFamily="18" charset="0"/>
            </a:endParaRPr>
          </a:p>
          <a:p>
            <a:r>
              <a:rPr lang="pt-PT" sz="1600" b="1" dirty="0" smtClean="0">
                <a:latin typeface="Bookman Old Style" panose="02050604050505020204" pitchFamily="18" charset="0"/>
              </a:rPr>
              <a:t>OE7.</a:t>
            </a:r>
            <a:r>
              <a:rPr lang="pt-PT" sz="1600" b="1" dirty="0">
                <a:latin typeface="Bookman Old Style" panose="02050604050505020204" pitchFamily="18" charset="0"/>
              </a:rPr>
              <a:t> </a:t>
            </a:r>
            <a:r>
              <a:rPr lang="pt-PT" sz="1600" dirty="0">
                <a:latin typeface="Bookman Old Style" panose="02050604050505020204" pitchFamily="18" charset="0"/>
              </a:rPr>
              <a:t>Fomentar a participação da academia no Sistema Nacional da Qualidade, promovendo as iniciativas de pesquisa e desenvolvimento neste âmbito; </a:t>
            </a:r>
            <a:endParaRPr lang="en-US" sz="1600" dirty="0">
              <a:latin typeface="Bookman Old Style" panose="02050604050505020204" pitchFamily="18" charset="0"/>
            </a:endParaRPr>
          </a:p>
          <a:p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831123"/>
            <a:ext cx="1165073" cy="65137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746958" y="3955077"/>
            <a:ext cx="636861" cy="528999"/>
          </a:xfrm>
          <a:prstGeom prst="downArrow">
            <a:avLst>
              <a:gd name="adj1" fmla="val 50000"/>
              <a:gd name="adj2" fmla="val 5612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1635" y="807085"/>
            <a:ext cx="8375015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Objectivos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Estratégicos ( OE</a:t>
            </a:r>
            <a:r>
              <a:rPr lang="pt-PT" sz="5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)</a:t>
            </a:r>
            <a:r>
              <a:rPr lang="pt-PT" sz="5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</a:t>
            </a: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</a:t>
            </a: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o</a:t>
            </a:r>
            <a:endParaRPr lang="pt-PT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 AE)</a:t>
            </a:r>
            <a:endParaRPr lang="pt-PT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Criar programas de capacitação do sector privado em matérias da 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qualidade ;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Desenvolver  programas de capacitação das entidades do sector público, nos vários níveis, em matérias da qualidade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  <a:endParaRPr lang="en-US" sz="4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Desenvolver e fortalecer as competências dos principais </a:t>
            </a:r>
            <a:r>
              <a:rPr lang="pt-PT" sz="48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actores</a:t>
            </a: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 envolvidos no Sistema Nacional da Qualidade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  </a:t>
            </a:r>
            <a:endParaRPr lang="en-US" sz="4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Criar e operacionalizar cursos de formação específica sobre certificação de Sistemas de 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Gestão; e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Criar programas de capacitação dos </a:t>
            </a:r>
            <a:r>
              <a:rPr lang="pt-PT" sz="48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mídia</a:t>
            </a: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 para fomentar a disseminação de temáticas da 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qualidade</a:t>
            </a:r>
            <a:r>
              <a:rPr lang="pt-PT" dirty="0" smtClean="0"/>
              <a:t>.</a:t>
            </a:r>
            <a:endParaRPr lang="en-US" sz="4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9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400110"/>
          </a:xfrm>
          <a:prstGeom prst="rect">
            <a:avLst/>
          </a:prstGeom>
          <a:solidFill>
            <a:srgbClr val="FF0000"/>
          </a:solidFill>
          <a:ln w="38100">
            <a:solidFill>
              <a:srgbClr val="C1FBC2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</a:t>
            </a:r>
            <a:r>
              <a:rPr lang="pt-PT" sz="2000" kern="0" cap="small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kumimoji="0" lang="pt-PT" sz="2000" b="1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RECURSOS HUMANOS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b="1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4"/>
            <a:ext cx="5576194" cy="10404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1600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OE 8.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Desenvolver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uma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força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de trabalho qualificada, nos vários níveis em matéria da qualidade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831123"/>
            <a:ext cx="1165073" cy="65137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746958" y="3955078"/>
            <a:ext cx="636861" cy="511413"/>
          </a:xfrm>
          <a:prstGeom prst="downArrow">
            <a:avLst>
              <a:gd name="adj1" fmla="val 50000"/>
              <a:gd name="adj2" fmla="val 5612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3690" y="807085"/>
            <a:ext cx="8509635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</a:t>
            </a:r>
            <a:r>
              <a:rPr lang="pt-PT" sz="37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Objectivos</a:t>
            </a:r>
            <a:r>
              <a:rPr lang="pt-PT" sz="3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Estratégicos ( OE)</a:t>
            </a:r>
            <a:r>
              <a:rPr lang="pt-PT" sz="37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PT" sz="5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</a:t>
            </a: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</a:t>
            </a: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o</a:t>
            </a:r>
            <a:endParaRPr lang="pt-PT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</a:t>
            </a:r>
            <a:r>
              <a:rPr lang="pt-PT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43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 AE)</a:t>
            </a:r>
            <a:endParaRPr lang="pt-PT" sz="43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dirty="0" smtClean="0"/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37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Criar </a:t>
            </a:r>
            <a:r>
              <a:rPr lang="pt-PT" sz="3700" dirty="0">
                <a:solidFill>
                  <a:schemeClr val="tx1"/>
                </a:solidFill>
                <a:latin typeface="Bookman Old Style" panose="02050604050505020204" pitchFamily="18" charset="0"/>
              </a:rPr>
              <a:t>o Programa “A Qualidade nas Instituições de Ensino e Formação</a:t>
            </a:r>
            <a:r>
              <a:rPr lang="pt-PT" sz="37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”;</a:t>
            </a:r>
            <a:endParaRPr lang="pt-PT" sz="37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3700" dirty="0">
                <a:solidFill>
                  <a:schemeClr val="tx1"/>
                </a:solidFill>
                <a:latin typeface="Bookman Old Style" panose="02050604050505020204" pitchFamily="18" charset="0"/>
              </a:rPr>
              <a:t>Assegurar a adaptação curricular e demais condições para uma formação de qualidade no Sistema Nacional de </a:t>
            </a:r>
            <a:r>
              <a:rPr lang="pt-PT" sz="37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En</a:t>
            </a:r>
            <a:endParaRPr lang="en-US" sz="37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400110"/>
          </a:xfrm>
          <a:prstGeom prst="rect">
            <a:avLst/>
          </a:prstGeom>
          <a:solidFill>
            <a:srgbClr val="FF0000"/>
          </a:solidFill>
          <a:ln w="38100">
            <a:solidFill>
              <a:srgbClr val="C1FBC2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</a:t>
            </a:r>
            <a:r>
              <a:rPr lang="pt-PT" sz="2000" kern="0" cap="small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kumimoji="0" lang="pt-PT" sz="2000" b="1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RECURSOS HUMANOS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b="1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31124"/>
            <a:ext cx="5576194" cy="10404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1600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OE9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. Promover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 consolidação de conceitos da qualidade no Sistema Nacional de ensino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945387"/>
            <a:ext cx="1165073" cy="53711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256834" y="3955078"/>
            <a:ext cx="622570" cy="597842"/>
          </a:xfrm>
          <a:prstGeom prst="downArrow">
            <a:avLst>
              <a:gd name="adj1" fmla="val 50000"/>
              <a:gd name="adj2" fmla="val 618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1000" y="807085"/>
            <a:ext cx="8260715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Objectivos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Estratégicos ( OE)</a:t>
            </a:r>
            <a:r>
              <a:rPr lang="pt-PT" sz="4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o</a:t>
            </a:r>
            <a:endParaRPr lang="pt-PT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</a:t>
            </a:r>
            <a:r>
              <a:rPr lang="pt-PT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 AE)</a:t>
            </a:r>
            <a:endParaRPr lang="pt-PT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dirty="0" smtClean="0"/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5600" dirty="0">
                <a:solidFill>
                  <a:schemeClr val="tx1"/>
                </a:solidFill>
                <a:latin typeface="Bookman Old Style" panose="02050604050505020204" pitchFamily="18" charset="0"/>
              </a:rPr>
              <a:t>Expandir e consolidar a rede de associações de defesa do consumidor</a:t>
            </a:r>
            <a:r>
              <a:rPr lang="pt-PT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  <a:endParaRPr lang="pt-PT" sz="5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Criar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US" sz="56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e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struturas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dedicadas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ao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consumidor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no sector 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público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  <a:endParaRPr lang="en-US" sz="5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Fiscalizar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o 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Cumprimento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do 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livro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de 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Reclamaç</a:t>
            </a:r>
            <a:r>
              <a:rPr lang="en-US" sz="560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en-US" sz="56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es</a:t>
            </a: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 </a:t>
            </a:r>
            <a:endParaRPr lang="en-US" sz="5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</a:t>
            </a:r>
            <a:r>
              <a:rPr lang="pt-PT" sz="2000" kern="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4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kumimoji="0" lang="pt-PT" sz="2000" b="1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CULTURA DA QUALIDADE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b="1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747656"/>
            <a:ext cx="5576194" cy="11239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1600" b="1" dirty="0" smtClean="0">
                <a:latin typeface="Bookman Old Style" panose="02050604050505020204" pitchFamily="18" charset="0"/>
              </a:rPr>
              <a:t>OE10. </a:t>
            </a:r>
            <a:r>
              <a:rPr lang="pt-PT" sz="1600" dirty="0" smtClean="0">
                <a:latin typeface="Bookman Old Style" panose="02050604050505020204" pitchFamily="18" charset="0"/>
              </a:rPr>
              <a:t>Assegurar </a:t>
            </a:r>
            <a:r>
              <a:rPr lang="pt-PT" sz="1600" dirty="0">
                <a:latin typeface="Bookman Old Style" panose="02050604050505020204" pitchFamily="18" charset="0"/>
              </a:rPr>
              <a:t>a existência e eficiência dos mecanismos de auscultação e defesa dos consumidores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945387"/>
            <a:ext cx="1165073" cy="43554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256834" y="3974122"/>
            <a:ext cx="622570" cy="578797"/>
          </a:xfrm>
          <a:prstGeom prst="downArrow">
            <a:avLst>
              <a:gd name="adj1" fmla="val 50000"/>
              <a:gd name="adj2" fmla="val 618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4165" y="807085"/>
            <a:ext cx="8499475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Objectivos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Estratégicos ( OE)</a:t>
            </a:r>
            <a:r>
              <a:rPr lang="pt-PT" sz="4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o</a:t>
            </a:r>
            <a:endParaRPr lang="pt-PT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</a:t>
            </a:r>
            <a:r>
              <a:rPr lang="pt-PT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 AE)</a:t>
            </a:r>
            <a:endParaRPr lang="pt-PT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dirty="0" smtClean="0"/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Operacionalizar o CONQUA – Conselho Nacional da Qualidade;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Implementar um observatório da qualidade; 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Criar  modelo sustentável de financiamento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Mobilizar </a:t>
            </a: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parceiros de cooperação para financiamento de </a:t>
            </a:r>
            <a:r>
              <a:rPr lang="pt-PT" sz="48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projectos</a:t>
            </a: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.</a:t>
            </a:r>
            <a:endParaRPr lang="en-US" sz="4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5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5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</a:t>
            </a:r>
            <a:r>
              <a:rPr lang="pt-PT" sz="2000" kern="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4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kumimoji="0" lang="pt-PT" sz="2000" b="1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CULTURA DA QUALIDADE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b="1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25496"/>
            <a:ext cx="5576194" cy="1046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1600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OE11.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Desenvolver 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mecanismos que promovam a sustentabilidade da política, estratégia e demais instrumentos operacionais no âmbito da qualidade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945387"/>
            <a:ext cx="1165073" cy="43554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256834" y="3949450"/>
            <a:ext cx="622570" cy="603469"/>
          </a:xfrm>
          <a:prstGeom prst="downArrow">
            <a:avLst>
              <a:gd name="adj1" fmla="val 50000"/>
              <a:gd name="adj2" fmla="val 618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5910" y="807085"/>
            <a:ext cx="8498840" cy="11633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2.2. 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ESTRAT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PARA 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DA POLITICA DA QUALIDADE  </a:t>
            </a: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2023-2032)</a:t>
            </a: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(</a:t>
            </a:r>
            <a:r>
              <a:rPr lang="pt-PT" sz="20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sz="20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</a:t>
            </a: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Objectivos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Estratégicos ( OE)</a:t>
            </a:r>
            <a:r>
              <a:rPr lang="pt-PT" sz="4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                             o</a:t>
            </a:r>
            <a:endParaRPr lang="pt-PT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                      </a:t>
            </a:r>
            <a:r>
              <a:rPr lang="pt-PT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   </a:t>
            </a:r>
            <a:r>
              <a:rPr lang="pt-PT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Acções</a:t>
            </a:r>
            <a:r>
              <a:rPr lang="pt-PT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Estratégicas ( AE)</a:t>
            </a:r>
            <a:endParaRPr lang="pt-PT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dirty="0" smtClean="0"/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Desenvolver estratégia de informação, educação e comunicação para a qualidade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Implementar prémios da qualidade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 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Criar semana da qualidade a nível nacional</a:t>
            </a:r>
            <a:r>
              <a:rPr lang="pt-PT" sz="4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  <a:endParaRPr lang="pt-PT" sz="4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pt-PT" sz="4800" dirty="0">
                <a:solidFill>
                  <a:schemeClr val="tx1"/>
                </a:solidFill>
                <a:latin typeface="Bookman Old Style" panose="02050604050505020204" pitchFamily="18" charset="0"/>
              </a:rPr>
              <a:t>Promover bibliotecas nacional e provinciais da qualidade</a:t>
            </a:r>
            <a:endParaRPr lang="en-US" sz="4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5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5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5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9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en-US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9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PT" sz="16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lv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25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7" name="CaixaDeTexto 13"/>
          <p:cNvSpPr txBox="1"/>
          <p:nvPr/>
        </p:nvSpPr>
        <p:spPr>
          <a:xfrm>
            <a:off x="1147865" y="2347545"/>
            <a:ext cx="938532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defTabSz="713105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kumimoji="0" lang="pt-PT" sz="2000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eixo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intervenção </a:t>
            </a:r>
            <a:r>
              <a:rPr lang="pt-PT" sz="2000" kern="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4</a:t>
            </a:r>
            <a:r>
              <a:rPr kumimoji="0" lang="pt-PT" sz="2000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kumimoji="0" lang="pt-PT" sz="2000" b="1" i="0" u="none" strike="noStrike" kern="0" cap="small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CULTURA DA QUALIDADE</a:t>
            </a:r>
            <a:r>
              <a:rPr kumimoji="0" lang="pt-PT" sz="2000" b="1" i="0" u="none" strike="noStrike" kern="0" cap="small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kumimoji="0" lang="pt-PT" sz="2000" b="1" i="0" u="none" strike="noStrike" kern="0" cap="sm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8861" y="2816352"/>
            <a:ext cx="5576194" cy="10552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1600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OE12. </a:t>
            </a:r>
            <a:r>
              <a:rPr lang="pt-PT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Sensibilizar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, informar e educar a população e as partes interessadas para a importância das questões da qualidade para o desenvolvimento socioeconómico do País.</a:t>
            </a:r>
            <a:endParaRPr lang="en-US" sz="1600" dirty="0">
              <a:latin typeface="Bookman Old Style" panose="020506040505050202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93787" y="2945387"/>
            <a:ext cx="1165073" cy="43554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256834" y="3940306"/>
            <a:ext cx="622570" cy="612613"/>
          </a:xfrm>
          <a:prstGeom prst="downArrow">
            <a:avLst>
              <a:gd name="adj1" fmla="val 50000"/>
              <a:gd name="adj2" fmla="val 618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1345" y="632460"/>
            <a:ext cx="7529830" cy="99695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3. </a:t>
            </a:r>
            <a:b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b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3. DESAFIOS PARA A SUA IMPLEMENTA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                                                                              </a:t>
            </a:r>
            <a:b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br>
              <a:rPr lang="pt-P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br>
              <a:rPr lang="en-US" sz="16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5" y="2354094"/>
            <a:ext cx="8892247" cy="3907064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Envolvimento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comprometimento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todos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sectores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envolvidos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Adequaç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Quadro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legal e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regulamentar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Financiamento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para a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implementaç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acç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específicas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Disseminaç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socializaç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todos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níveis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Capacidade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Investimento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/>
        </p:nvSpPr>
        <p:spPr>
          <a:xfrm>
            <a:off x="838200" y="2074984"/>
            <a:ext cx="9264162" cy="30685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Instituto público de categoria A, dotado de personalidade jurídica, com autonomia administrativa, financeira, patrimonial e técnica.</a:t>
            </a: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Tutelado sectorialmente pelo Ministro da Indústria e Com</a:t>
            </a: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rcio e financeiramente pelo Ministro da Economia e Finanças.</a:t>
            </a:r>
            <a:endParaRPr lang="en-US" sz="1800" b="1" dirty="0" smtClean="0">
              <a:solidFill>
                <a:srgbClr val="393939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400050" indent="-400050">
              <a:buAutoNum type="romanUcPeriod"/>
            </a:pPr>
            <a:endParaRPr lang="en-US" sz="1800" b="1" dirty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/>
        </p:nvSpPr>
        <p:spPr>
          <a:xfrm>
            <a:off x="2220686" y="966651"/>
            <a:ext cx="7062651" cy="661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25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pt-PT" sz="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r>
              <a:rPr lang="en-US" sz="8000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</a:t>
            </a:r>
            <a:r>
              <a:rPr lang="en-US" sz="800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. INNOQ, IP </a:t>
            </a:r>
            <a:br>
              <a:rPr lang="en-US" sz="6665" b="1" dirty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</a:br>
            <a:endParaRPr lang="pt-PT" sz="6665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-377658" y="-114980"/>
            <a:ext cx="12669838" cy="804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88" name="Marcador de Posição do Número do Diapositivo 2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pt-PT" altLang="en-US" sz="1200" dirty="0">
                <a:solidFill>
                  <a:srgbClr val="898989"/>
                </a:solidFill>
                <a:latin typeface="Calibri" panose="020F0502020204030204" pitchFamily="34" charset="0"/>
              </a:rPr>
            </a:fld>
            <a:endParaRPr lang="pt-PT" alt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6389" name="Rectangle 1"/>
          <p:cNvSpPr/>
          <p:nvPr/>
        </p:nvSpPr>
        <p:spPr>
          <a:xfrm>
            <a:off x="2997780" y="405050"/>
            <a:ext cx="5838825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pt-PT" altLang="en-US" sz="5400" b="1" dirty="0">
                <a:latin typeface="Maiandra GD" panose="020E0502030308020204" pitchFamily="34" charset="0"/>
              </a:rPr>
              <a:t>Muito Obrigado!</a:t>
            </a:r>
            <a:endParaRPr lang="pt-PT" altLang="en-US" sz="5400" b="1" dirty="0">
              <a:latin typeface="Maiandra GD" panose="020E0502030308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279" y="2153341"/>
            <a:ext cx="4281828" cy="368140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8" y="6559550"/>
            <a:ext cx="11150600" cy="596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0686" y="715721"/>
            <a:ext cx="6688183" cy="86016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pt-PT" sz="900" b="1" dirty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b="1" dirty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r>
              <a:rPr lang="pt-PT" sz="222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1.1</a:t>
            </a:r>
            <a:r>
              <a:rPr lang="pt-PT" sz="222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 </a:t>
            </a:r>
            <a:r>
              <a:rPr lang="en-US" sz="222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INNOQ, IP  - </a:t>
            </a:r>
            <a:r>
              <a:rPr lang="en-US" sz="2220" b="1" dirty="0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MISSÃO</a:t>
            </a:r>
            <a:br>
              <a:rPr lang="en-US" sz="2220" dirty="0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PT" sz="222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358538" y="2488223"/>
            <a:ext cx="8893294" cy="2646485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t-PT" sz="1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t-PT" sz="1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Implementar a Politica Nacional da Qualidade através da implementação das actividades de </a:t>
            </a:r>
            <a:r>
              <a:rPr lang="pt-PT" sz="1800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Normalização, Metrologia,  Avaliação da Conformidade e Gestão da Qualidade</a:t>
            </a: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que visem o desenvolvimento da economia nacional.</a:t>
            </a: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PT" sz="1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PT" sz="18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0686" y="715721"/>
            <a:ext cx="6688183" cy="86016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pt-PT" sz="900" b="1" dirty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b="1" dirty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r>
              <a:rPr lang="pt-PT" sz="222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1.2</a:t>
            </a:r>
            <a:r>
              <a:rPr lang="pt-PT" sz="222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 </a:t>
            </a:r>
            <a:r>
              <a:rPr lang="en-US" sz="2220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INNOQ, IP  - </a:t>
            </a:r>
            <a:r>
              <a:rPr lang="en-US" sz="2220" b="1" dirty="0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VISÃO</a:t>
            </a:r>
            <a:br>
              <a:rPr lang="en-US" sz="2220" b="1" dirty="0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PT" sz="222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358538" y="2215661"/>
            <a:ext cx="8840540" cy="2602523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t-PT" sz="1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t-PT" sz="1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Ser referência a nível nacional, como um organismo eficiente nas suas diversas áreas de actividade.</a:t>
            </a: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PT" sz="1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PT" sz="18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4" name="Marcador de Posição de Conteúdo 3"/>
          <p:cNvSpPr/>
          <p:nvPr>
            <p:ph idx="1"/>
          </p:nvPr>
        </p:nvSpPr>
        <p:spPr/>
        <p:txBody>
          <a:bodyPr/>
          <a:p>
            <a:endParaRPr lang="pt-PT" altLang="en-US"/>
          </a:p>
        </p:txBody>
      </p:sp>
      <p:sp>
        <p:nvSpPr>
          <p:cNvPr id="8" name="Marcador de Posição de Conteúdo 2"/>
          <p:cNvSpPr>
            <a:spLocks noGrp="1"/>
          </p:cNvSpPr>
          <p:nvPr/>
        </p:nvSpPr>
        <p:spPr>
          <a:xfrm>
            <a:off x="838200" y="1825625"/>
            <a:ext cx="10516235" cy="35731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t-PT" sz="1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pt-PT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II. </a:t>
            </a:r>
            <a:r>
              <a:rPr lang="pt-PT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POLITICA </a:t>
            </a:r>
            <a:r>
              <a:rPr lang="pt-P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DA QUALIDADE E ESTRAT</a:t>
            </a:r>
            <a:r>
              <a:rPr lang="pt-P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GIA PARA A SUA IMPLEMENTA</a:t>
            </a:r>
            <a:r>
              <a:rPr lang="pt-P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P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 </a:t>
            </a:r>
            <a:endParaRPr lang="pt-P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pt-PT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(2023-2032)</a:t>
            </a:r>
            <a:endParaRPr lang="en-US" sz="1800" b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1400" i="1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( </a:t>
            </a:r>
            <a:r>
              <a:rPr lang="en-US" sz="1400" i="1" dirty="0" err="1" smtClean="0">
                <a:solidFill>
                  <a:srgbClr val="393939"/>
                </a:solidFill>
                <a:latin typeface="Bookman Old Style" panose="02050604050505020204" pitchFamily="18" charset="0"/>
              </a:rPr>
              <a:t>Aprovada</a:t>
            </a:r>
            <a:r>
              <a:rPr lang="en-US" sz="1400" i="1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i="1" dirty="0" err="1" smtClean="0">
                <a:solidFill>
                  <a:srgbClr val="393939"/>
                </a:solidFill>
                <a:latin typeface="Bookman Old Style" panose="02050604050505020204" pitchFamily="18" charset="0"/>
              </a:rPr>
              <a:t>atrav</a:t>
            </a:r>
            <a:r>
              <a:rPr lang="en-US" sz="1400" i="1" dirty="0" err="1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sz="1400" i="1" dirty="0" err="1" smtClean="0">
                <a:solidFill>
                  <a:srgbClr val="393939"/>
                </a:solidFill>
                <a:latin typeface="Bookman Old Style" panose="02050604050505020204" pitchFamily="18" charset="0"/>
              </a:rPr>
              <a:t>s</a:t>
            </a:r>
            <a:r>
              <a:rPr lang="en-US" sz="1400" i="1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 da </a:t>
            </a:r>
            <a:r>
              <a:rPr lang="en-US" sz="1400" i="1" dirty="0" err="1" smtClean="0">
                <a:solidFill>
                  <a:srgbClr val="393939"/>
                </a:solidFill>
                <a:latin typeface="Bookman Old Style" panose="02050604050505020204" pitchFamily="18" charset="0"/>
              </a:rPr>
              <a:t>Resoluç</a:t>
            </a:r>
            <a:r>
              <a:rPr lang="en-US" sz="1400" i="1" dirty="0" err="1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en-US" sz="1400" i="1" dirty="0" err="1" smtClean="0">
                <a:solidFill>
                  <a:srgbClr val="393939"/>
                </a:solidFill>
                <a:latin typeface="Bookman Old Style" panose="02050604050505020204" pitchFamily="18" charset="0"/>
              </a:rPr>
              <a:t>o</a:t>
            </a:r>
            <a:r>
              <a:rPr lang="en-US" sz="1400" i="1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 n</a:t>
            </a:r>
            <a:r>
              <a:rPr lang="en-US" sz="1400" i="1" dirty="0" smtClean="0">
                <a:solidFill>
                  <a:srgbClr val="39393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º 42/ 2022 de 7 de </a:t>
            </a:r>
            <a:r>
              <a:rPr lang="en-US" sz="1400" i="1" dirty="0" err="1" smtClean="0">
                <a:solidFill>
                  <a:srgbClr val="39393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Outubro</a:t>
            </a:r>
            <a:r>
              <a:rPr lang="en-US" sz="1400" i="1" dirty="0" smtClean="0">
                <a:solidFill>
                  <a:srgbClr val="39393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400" i="1" dirty="0" smtClean="0">
                <a:solidFill>
                  <a:srgbClr val="393939"/>
                </a:solidFill>
                <a:latin typeface="Bookman Old Style" panose="02050604050505020204" pitchFamily="18" charset="0"/>
              </a:rPr>
              <a:t> </a:t>
            </a:r>
            <a:endParaRPr lang="pt-PT" sz="14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Título 1"/>
          <p:cNvSpPr>
            <a:spLocks noGrp="1"/>
          </p:cNvSpPr>
          <p:nvPr/>
        </p:nvSpPr>
        <p:spPr>
          <a:xfrm>
            <a:off x="2220595" y="715645"/>
            <a:ext cx="7147560" cy="860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pt-PT" sz="900" b="1" dirty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b="1" dirty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br>
              <a:rPr lang="pt-PT" sz="9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</a:br>
            <a:r>
              <a:rPr lang="pt-PT" sz="3335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1.2</a:t>
            </a:r>
            <a:r>
              <a:rPr lang="pt-PT" sz="3335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 </a:t>
            </a:r>
            <a:r>
              <a:rPr lang="en-US" sz="3335" b="1" dirty="0" smtClean="0">
                <a:solidFill>
                  <a:srgbClr val="3939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INNOQ, IP  - </a:t>
            </a:r>
            <a:r>
              <a:rPr lang="en-US" sz="3335" b="1" dirty="0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VISÃO</a:t>
            </a:r>
            <a:br>
              <a:rPr lang="en-US" sz="3335" b="1" dirty="0" smtClean="0">
                <a:solidFill>
                  <a:srgbClr val="393939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PT" sz="333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8080" y="2073910"/>
            <a:ext cx="9086215" cy="4103370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2.1.1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Miss</a:t>
            </a:r>
            <a:r>
              <a:rPr lang="pt-PT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ã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o;</a:t>
            </a: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2.1.2. Vis</a:t>
            </a:r>
            <a:r>
              <a:rPr lang="pt-PT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ã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o;</a:t>
            </a: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2.1.3. Valores</a:t>
            </a:r>
            <a:r>
              <a:rPr lang="pt-PT" sz="1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PT" sz="1800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  <a:endParaRPr lang="pt-PT" sz="1800" b="1" dirty="0" smtClean="0">
              <a:solidFill>
                <a:schemeClr val="tx1"/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2.1.4. </a:t>
            </a:r>
            <a:r>
              <a:rPr lang="pt-PT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Objectivo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Geral;</a:t>
            </a: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2.1.5. </a:t>
            </a:r>
            <a:r>
              <a:rPr lang="pt-PT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Objectivos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Específicos;</a:t>
            </a: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2.1.6. </a:t>
            </a:r>
            <a:r>
              <a:rPr lang="pt-PT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Principios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Orientadores;</a:t>
            </a: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2.1.7 Eixos de Intervenção;</a:t>
            </a: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2.1.8. Principais Intervenientes;</a:t>
            </a: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2.1.9. Financiamento;</a:t>
            </a: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2.1.10. </a:t>
            </a:r>
            <a:r>
              <a:rPr lang="pt-PT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Factores</a:t>
            </a: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Críticos de Sucesso.</a:t>
            </a:r>
            <a:endParaRPr lang="pt-PT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981200" y="954405"/>
            <a:ext cx="7171690" cy="87122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</a:t>
            </a:r>
            <a:b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( Estrutura)</a:t>
            </a:r>
            <a:endParaRPr lang="pt-P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08953"/>
            <a:ext cx="7171509" cy="71667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</a:t>
            </a: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4" y="2149813"/>
            <a:ext cx="9385321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2.1.1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Miss</a:t>
            </a:r>
            <a:r>
              <a:rPr lang="pt-PT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ã</a:t>
            </a:r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Criar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e disseminar uma cultura da qualidade ao serviço do desenvolvimento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socioeconómico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e ambiental de Moçambique, assente em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infraestruturas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da qualidade robustas que possibilitem o reforço do posicionamento competitivo dos produtos e serviços nacionais, bem como contribuir para a melhoria contínua da qualidade de vida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dos Moçambicanos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.</a:t>
            </a:r>
            <a:endParaRPr lang="pt-PT" sz="1800" dirty="0">
              <a:solidFill>
                <a:schemeClr val="tx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 algn="just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2.1.2. Vis</a:t>
            </a:r>
            <a:r>
              <a:rPr lang="pt-PT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ã</a:t>
            </a:r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Ser uma referência internacional reconhecida pela existência de uma cultura da qualidade assumida como compromisso e enraizada na governação, nos negócios e de forma generalizada na sociedade</a:t>
            </a:r>
            <a:r>
              <a:rPr lang="pt-PT" sz="1600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.</a:t>
            </a:r>
            <a:endParaRPr lang="pt-PT" sz="1600" dirty="0">
              <a:solidFill>
                <a:schemeClr val="tx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1800"/>
              </a:spcBef>
              <a:spcAft>
                <a:spcPts val="800"/>
              </a:spcAft>
              <a:buNone/>
            </a:pPr>
            <a:r>
              <a:rPr lang="pt-PT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2.1.3. Valores</a:t>
            </a:r>
            <a:r>
              <a:rPr lang="pt-PT" sz="1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pt-PT" sz="1800" b="1" dirty="0" smtClean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Integridade; Transparência; Ética; Profissionalismo; Melhoria Contínua; Imparcialidade e Competitividade.</a:t>
            </a:r>
            <a:endParaRPr lang="pt-PT" sz="1800" dirty="0" smtClean="0">
              <a:solidFill>
                <a:schemeClr val="tx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08953"/>
            <a:ext cx="7171509" cy="71667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2.1. POLITICA DA QUALIDADE 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 </a:t>
            </a:r>
            <a:r>
              <a:rPr lang="pt-PT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cont</a:t>
            </a:r>
            <a:r>
              <a:rPr lang="pt-PT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.)</a:t>
            </a:r>
            <a:endParaRPr lang="pt-PT" sz="20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7865" y="2149813"/>
            <a:ext cx="9262228" cy="4027149"/>
          </a:xfr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600" i="1" dirty="0" smtClean="0">
              <a:solidFill>
                <a:srgbClr val="39393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2.1.4. </a:t>
            </a:r>
            <a:r>
              <a:rPr lang="en-US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Objectivo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Geral</a:t>
            </a:r>
            <a:endPara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Contribuir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para a melhoria contínua da qualidade de vida dos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moçambicanos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 para o reforço da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produtividade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e da competitividade da economia nacional, nos mercados regional e internacional de forma específica e em 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observ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Calibri" panose="020F0502020204030204" pitchFamily="34" charset="0"/>
              </a:rPr>
              <a:t>â</a:t>
            </a:r>
            <a:r>
              <a:rPr lang="pt-PT" sz="1800" dirty="0" smtClean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ncia </a:t>
            </a:r>
            <a:r>
              <a:rPr lang="pt-PT" sz="1800" dirty="0">
                <a:solidFill>
                  <a:schemeClr val="tx1"/>
                </a:solidFill>
                <a:latin typeface="Bookman Old Style" panose="02050604050505020204" pitchFamily="18" charset="0"/>
                <a:ea typeface="Verdana" panose="020B0604030504040204" pitchFamily="34" charset="0"/>
                <a:cs typeface="Arial" panose="020B0604020202020204" pitchFamily="34" charset="0"/>
              </a:rPr>
              <a:t>a requisitos técnicos internacionalmente aceites. </a:t>
            </a:r>
            <a:br>
              <a:rPr lang="pt-PT" sz="1800" b="1" dirty="0">
                <a:latin typeface="Bookman Old Style" panose="02050604050505020204" pitchFamily="18" charset="0"/>
                <a:cs typeface="Arial" panose="020B0604020202020204" pitchFamily="34" charset="0"/>
              </a:rPr>
            </a:b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defTabSz="713105" eaLnBrk="0" fontAlgn="base" hangingPunct="0">
              <a:lnSpc>
                <a:spcPct val="17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t-P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PT" sz="1600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2936" y="4224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F8C9-2DBB-46AE-9537-44961D83B83A}" type="slidenum">
              <a:rPr lang="pt-PT" smtClean="0"/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15652</Words>
  <Application>WPS Presentation</Application>
  <PresentationFormat>Ecrã Panorâmico</PresentationFormat>
  <Paragraphs>626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30</vt:i4>
      </vt:variant>
    </vt:vector>
  </HeadingPairs>
  <TitlesOfParts>
    <vt:vector size="49" baseType="lpstr">
      <vt:lpstr>Arial</vt:lpstr>
      <vt:lpstr>SimSun</vt:lpstr>
      <vt:lpstr>Wingdings</vt:lpstr>
      <vt:lpstr>MS PGothic</vt:lpstr>
      <vt:lpstr>Calibri Light</vt:lpstr>
      <vt:lpstr>Arial Narrow</vt:lpstr>
      <vt:lpstr>Lucida Bright</vt:lpstr>
      <vt:lpstr>Calibri</vt:lpstr>
      <vt:lpstr>Maiandra GD</vt:lpstr>
      <vt:lpstr>Microsoft YaHei</vt:lpstr>
      <vt:lpstr>Arial Unicode MS</vt:lpstr>
      <vt:lpstr>Bookman Old Style</vt:lpstr>
      <vt:lpstr>Verdana</vt:lpstr>
      <vt:lpstr>Times New Roman</vt:lpstr>
      <vt:lpstr>Cambria</vt:lpstr>
      <vt:lpstr>Office Theme</vt:lpstr>
      <vt:lpstr>1_Modelo de apresentação personalizado</vt:lpstr>
      <vt:lpstr>2_Modelo de apresentação personalizado</vt:lpstr>
      <vt:lpstr>Modelo de apresentação personalizado</vt:lpstr>
      <vt:lpstr>                       POLITICA DA QUALIDADE E ESTRATÉGIA PARA A SUA IMPLEMENTAÇÃO                                           (2023-2032)  Comemoração do Dia da Metrologia: Nampula, 30 de Maio de 2024.</vt:lpstr>
      <vt:lpstr>   ESTRUTURA DA APRESENTAÇÃO </vt:lpstr>
      <vt:lpstr>   I. INNOQ, IP  </vt:lpstr>
      <vt:lpstr>   1.1. INNOQ, IP  - MISSÃO </vt:lpstr>
      <vt:lpstr>   1.2. INNOQ, IP  - VISÃO </vt:lpstr>
      <vt:lpstr>   1.2. INNOQ, IP  - VISÃO </vt:lpstr>
      <vt:lpstr>2.1. POLITICA DA QUALIDADE  ( Estrutura)</vt:lpstr>
      <vt:lpstr>2.1. POLITICA DA QUALIDADE</vt:lpstr>
      <vt:lpstr>2.1. POLITICA DA QUALIDADE ( cont.)</vt:lpstr>
      <vt:lpstr>2.1. POLITICA DA QUALIDADE ( cont.)</vt:lpstr>
      <vt:lpstr>2.1. POLITICA DA QUALIDADE ( cont.)</vt:lpstr>
      <vt:lpstr>2.1. POLITICA DA QUALIDADE ( cont.)</vt:lpstr>
      <vt:lpstr>2.1. POLITICA DA QUALIDADE ( cont.)</vt:lpstr>
      <vt:lpstr>2.1. POLITICA DA QUALIDADE ( cont.) </vt:lpstr>
      <vt:lpstr>2.1. POLITICA DA QUALIDADE ( cont.)</vt:lpstr>
      <vt:lpstr>2.2. ESTRATÉGIA PARA A IMPLEMENTAÇÃO DA POLITICA DA QUALIDADE   (2023-2032)  ( Estrutura)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2.2. ESTRATÉGIA PARA A IMPLEMENTAÇÃO DA POLITICA DA QUALIDADE   (2023-2032)  (cont.)</vt:lpstr>
      <vt:lpstr> 3. DESAFIOS PARA A SUA IMPLEMENTAÇÃO                                                                                 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Maputo, Abril de 2020</dc:title>
  <dc:creator>Abel Caluamba</dc:creator>
  <cp:lastModifiedBy>User</cp:lastModifiedBy>
  <cp:revision>513</cp:revision>
  <cp:lastPrinted>2022-09-26T10:29:00Z</cp:lastPrinted>
  <dcterms:created xsi:type="dcterms:W3CDTF">2020-04-29T16:44:00Z</dcterms:created>
  <dcterms:modified xsi:type="dcterms:W3CDTF">2024-05-30T07:21:37Z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2070-12.2.0.16909</vt:lpwstr>
  </property>
  <property fmtid="{D5CDD505-2E9C-101B-9397-08002B2CF9AE}" pid="3" name="ICV">
    <vt:lpwstr>A3134A296C714BD4A527DDAAB804F117_13</vt:lpwstr>
  </property>
</Properties>
</file>