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17"/>
  </p:notesMasterIdLst>
  <p:sldIdLst>
    <p:sldId id="308" r:id="rId3"/>
    <p:sldId id="257" r:id="rId4"/>
    <p:sldId id="347" r:id="rId5"/>
    <p:sldId id="349" r:id="rId6"/>
    <p:sldId id="323" r:id="rId7"/>
    <p:sldId id="350" r:id="rId8"/>
    <p:sldId id="351" r:id="rId9"/>
    <p:sldId id="353" r:id="rId10"/>
    <p:sldId id="355" r:id="rId11"/>
    <p:sldId id="354" r:id="rId12"/>
    <p:sldId id="358" r:id="rId13"/>
    <p:sldId id="362" r:id="rId14"/>
    <p:sldId id="363" r:id="rId15"/>
    <p:sldId id="33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4B81CB8E-823E-1E48-817E-095CACDA8C06}">
          <p14:sldIdLst>
            <p14:sldId id="308"/>
            <p14:sldId id="257"/>
            <p14:sldId id="347"/>
          </p14:sldIdLst>
        </p14:section>
        <p14:section name="Ex-post and ex-ante" id="{BAB11F7E-A63A-7B41-B46B-47FFBC9B3E2B}">
          <p14:sldIdLst>
            <p14:sldId id="349"/>
            <p14:sldId id="323"/>
            <p14:sldId id="350"/>
          </p14:sldIdLst>
        </p14:section>
        <p14:section name="Depth of RIA" id="{857AB075-7CD3-EE4C-80A0-BFC2CC0DBCF0}">
          <p14:sldIdLst>
            <p14:sldId id="351"/>
            <p14:sldId id="353"/>
            <p14:sldId id="355"/>
          </p14:sldIdLst>
        </p14:section>
        <p14:section name="Quantitative and qualitative" id="{1F5E392B-F9D6-194A-9732-AB681AE2B32D}">
          <p14:sldIdLst>
            <p14:sldId id="354"/>
            <p14:sldId id="358"/>
            <p14:sldId id="362"/>
            <p14:sldId id="363"/>
            <p14:sldId id="33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4845"/>
    <a:srgbClr val="253AA1"/>
    <a:srgbClr val="118085"/>
    <a:srgbClr val="EAF4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92" autoAdjust="0"/>
    <p:restoredTop sz="79184" autoAdjust="0"/>
  </p:normalViewPr>
  <p:slideViewPr>
    <p:cSldViewPr snapToGrid="0">
      <p:cViewPr varScale="1">
        <p:scale>
          <a:sx n="95" d="100"/>
          <a:sy n="95" d="100"/>
        </p:scale>
        <p:origin x="1408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145D6D-D081-7D43-AB7F-F247AFAA1F83}" type="datetimeFigureOut">
              <a:rPr lang="en-US" smtClean="0"/>
              <a:t>10/29/24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Trabalhar com o formato de texto mestre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Terceira cena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Primeira cena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68AB3F-C384-124E-B83B-0640ED2B348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339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68AB3F-C384-124E-B83B-0640ED2B348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191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Direito </a:t>
            </a:r>
            <a:r>
              <a:rPr lang="de-DE" dirty="0"/>
              <a:t>primário da UE: </a:t>
            </a:r>
            <a:r>
              <a:rPr lang="de-DE" b="0" i="0" u="none" strike="noStrike" dirty="0" err="1">
                <a:solidFill>
                  <a:srgbClr val="474747"/>
                </a:solidFill>
                <a:effectLst/>
                <a:highlight>
                  <a:srgbClr val="FFFFFF"/>
                </a:highlight>
                <a:latin typeface="Google Sans"/>
              </a:rPr>
              <a:t>O direito </a:t>
            </a:r>
            <a:r>
              <a:rPr lang="de-DE" b="0" i="0" u="none" strike="noStrike" dirty="0">
                <a:solidFill>
                  <a:srgbClr val="474747"/>
                </a:solidFill>
                <a:effectLst/>
                <a:highlight>
                  <a:srgbClr val="FFFFFF"/>
                </a:highlight>
                <a:latin typeface="Google Sans"/>
              </a:rPr>
              <a:t>primário </a:t>
            </a:r>
            <a:r>
              <a:rPr lang="de-DE" b="0" i="0" u="none" strike="noStrike" dirty="0" err="1">
                <a:solidFill>
                  <a:srgbClr val="474747"/>
                </a:solidFill>
                <a:effectLst/>
                <a:highlight>
                  <a:srgbClr val="FFFFFF"/>
                </a:highlight>
                <a:latin typeface="Google Sans"/>
              </a:rPr>
              <a:t>é constituído por tratados que </a:t>
            </a:r>
            <a:r>
              <a:rPr lang="de-DE" b="0" i="0" u="none" strike="noStrike" dirty="0">
                <a:solidFill>
                  <a:srgbClr val="474747"/>
                </a:solidFill>
                <a:effectLst/>
                <a:highlight>
                  <a:srgbClr val="FFFFFF"/>
                </a:highlight>
                <a:latin typeface="Google Sans"/>
              </a:rPr>
              <a:t>estabelecem </a:t>
            </a:r>
            <a:r>
              <a:rPr lang="de-DE" b="0" i="0" u="none" strike="noStrike" dirty="0" err="1">
                <a:solidFill>
                  <a:srgbClr val="474747"/>
                </a:solidFill>
                <a:effectLst/>
                <a:highlight>
                  <a:srgbClr val="FFFFFF"/>
                </a:highlight>
                <a:latin typeface="Google Sans"/>
              </a:rPr>
              <a:t>a estrutura </a:t>
            </a:r>
            <a:r>
              <a:rPr lang="de-DE" b="0" i="0" u="none" strike="noStrike" dirty="0">
                <a:solidFill>
                  <a:srgbClr val="474747"/>
                </a:solidFill>
                <a:effectLst/>
                <a:highlight>
                  <a:srgbClr val="FFFFFF"/>
                </a:highlight>
                <a:latin typeface="Google Sans"/>
              </a:rPr>
              <a:t>jurídica </a:t>
            </a:r>
            <a:r>
              <a:rPr lang="de-DE" b="0" i="0" u="none" strike="noStrike" dirty="0" err="1">
                <a:solidFill>
                  <a:srgbClr val="474747"/>
                </a:solidFill>
                <a:effectLst/>
                <a:highlight>
                  <a:srgbClr val="FFFFFF"/>
                </a:highlight>
                <a:latin typeface="Google Sans"/>
              </a:rPr>
              <a:t>da </a:t>
            </a:r>
            <a:r>
              <a:rPr lang="de-DE" b="0" i="0" u="none" strike="noStrike" dirty="0">
                <a:solidFill>
                  <a:srgbClr val="474747"/>
                </a:solidFill>
                <a:effectLst/>
                <a:highlight>
                  <a:srgbClr val="FFFFFF"/>
                </a:highlight>
                <a:latin typeface="Google Sans"/>
              </a:rPr>
              <a:t>União Europeia. </a:t>
            </a:r>
            <a:r>
              <a:rPr lang="de-DE" b="0" i="0" u="none" strike="noStrike" dirty="0" err="1">
                <a:solidFill>
                  <a:srgbClr val="474747"/>
                </a:solidFill>
                <a:effectLst/>
                <a:highlight>
                  <a:srgbClr val="FFFFFF"/>
                </a:highlight>
                <a:latin typeface="Google Sans"/>
              </a:rPr>
              <a:t>O direito secundário é composto de instrumentos </a:t>
            </a:r>
            <a:r>
              <a:rPr lang="de-DE" b="0" i="0" u="none" strike="noStrike" dirty="0">
                <a:solidFill>
                  <a:srgbClr val="474747"/>
                </a:solidFill>
                <a:effectLst/>
                <a:highlight>
                  <a:srgbClr val="FFFFFF"/>
                </a:highlight>
                <a:latin typeface="Google Sans"/>
              </a:rPr>
              <a:t>legais </a:t>
            </a:r>
            <a:r>
              <a:rPr lang="de-DE" b="0" i="0" u="none" strike="noStrike" dirty="0" err="1">
                <a:solidFill>
                  <a:srgbClr val="474747"/>
                </a:solidFill>
                <a:effectLst/>
                <a:highlight>
                  <a:srgbClr val="FFFFFF"/>
                </a:highlight>
                <a:latin typeface="Google Sans"/>
              </a:rPr>
              <a:t>baseados nesses tratados</a:t>
            </a:r>
            <a:r>
              <a:rPr lang="de-DE" b="0" i="0" u="none" strike="noStrike" dirty="0">
                <a:solidFill>
                  <a:srgbClr val="474747"/>
                </a:solidFill>
                <a:effectLst/>
                <a:highlight>
                  <a:srgbClr val="FFFFFF"/>
                </a:highlight>
                <a:latin typeface="Google Sans"/>
              </a:rPr>
              <a:t>, </a:t>
            </a:r>
            <a:r>
              <a:rPr lang="de-DE" b="0" i="0" u="none" strike="noStrike" dirty="0" err="1">
                <a:solidFill>
                  <a:srgbClr val="474747"/>
                </a:solidFill>
                <a:effectLst/>
                <a:highlight>
                  <a:srgbClr val="FFFFFF"/>
                </a:highlight>
                <a:latin typeface="Google Sans"/>
              </a:rPr>
              <a:t>como regulamentos</a:t>
            </a:r>
            <a:r>
              <a:rPr lang="de-DE" b="0" i="0" u="none" strike="noStrike" dirty="0">
                <a:solidFill>
                  <a:srgbClr val="474747"/>
                </a:solidFill>
                <a:effectLst/>
                <a:highlight>
                  <a:srgbClr val="FFFFFF"/>
                </a:highlight>
                <a:latin typeface="Google Sans"/>
              </a:rPr>
              <a:t>, </a:t>
            </a:r>
            <a:r>
              <a:rPr lang="de-DE" b="0" i="0" u="none" strike="noStrike" dirty="0" err="1">
                <a:solidFill>
                  <a:srgbClr val="474747"/>
                </a:solidFill>
                <a:effectLst/>
                <a:highlight>
                  <a:srgbClr val="FFFFFF"/>
                </a:highlight>
                <a:latin typeface="Google Sans"/>
              </a:rPr>
              <a:t>diretrizes</a:t>
            </a:r>
            <a:r>
              <a:rPr lang="de-DE" b="0" i="0" u="none" strike="noStrike" dirty="0">
                <a:solidFill>
                  <a:srgbClr val="474747"/>
                </a:solidFill>
                <a:effectLst/>
                <a:highlight>
                  <a:srgbClr val="FFFFFF"/>
                </a:highlight>
                <a:latin typeface="Google Sans"/>
              </a:rPr>
              <a:t>, </a:t>
            </a:r>
            <a:r>
              <a:rPr lang="de-DE" b="0" i="0" u="none" strike="noStrike" dirty="0" err="1">
                <a:solidFill>
                  <a:srgbClr val="474747"/>
                </a:solidFill>
                <a:effectLst/>
                <a:highlight>
                  <a:srgbClr val="FFFFFF"/>
                </a:highlight>
                <a:latin typeface="Google Sans"/>
              </a:rPr>
              <a:t>decisões </a:t>
            </a:r>
            <a:r>
              <a:rPr lang="de-DE" b="0" i="0" u="none" strike="noStrike" dirty="0">
                <a:solidFill>
                  <a:srgbClr val="474747"/>
                </a:solidFill>
                <a:effectLst/>
                <a:highlight>
                  <a:srgbClr val="FFFFFF"/>
                </a:highlight>
                <a:latin typeface="Google Sans"/>
              </a:rPr>
              <a:t>e </a:t>
            </a:r>
            <a:r>
              <a:rPr lang="de-DE" b="0" i="0" u="none" strike="noStrike" dirty="0" err="1">
                <a:solidFill>
                  <a:srgbClr val="474747"/>
                </a:solidFill>
                <a:effectLst/>
                <a:highlight>
                  <a:srgbClr val="FFFFFF"/>
                </a:highlight>
                <a:latin typeface="Google Sans"/>
              </a:rPr>
              <a:t>acordos</a:t>
            </a:r>
            <a:r>
              <a:rPr lang="de-DE" b="0" i="0" u="none" strike="noStrike" dirty="0">
                <a:solidFill>
                  <a:srgbClr val="474747"/>
                </a:solidFill>
                <a:effectLst/>
                <a:highlight>
                  <a:srgbClr val="FFFFFF"/>
                </a:highlight>
                <a:latin typeface="Google Sans"/>
              </a:rPr>
              <a:t>.</a:t>
            </a:r>
          </a:p>
          <a:p>
            <a:endParaRPr lang="de-DE" b="0" i="0" u="none" strike="noStrike" dirty="0">
              <a:solidFill>
                <a:srgbClr val="474747"/>
              </a:solidFill>
              <a:effectLst/>
              <a:highlight>
                <a:srgbClr val="FFFFFF"/>
              </a:highlight>
              <a:latin typeface="Google Sans"/>
            </a:endParaRPr>
          </a:p>
          <a:p>
            <a:pPr algn="l"/>
            <a:r>
              <a:rPr lang="de-DE" b="0" i="0" u="none" strike="noStrike" dirty="0">
                <a:effectLst/>
                <a:latin typeface="arial" panose="020B0604020202020204" pitchFamily="34" charset="0"/>
              </a:rPr>
              <a:t>Todas as </a:t>
            </a:r>
            <a:r>
              <a:rPr lang="de-DE" b="0" i="0" u="none" strike="noStrike" dirty="0" err="1">
                <a:effectLst/>
                <a:latin typeface="arial" panose="020B0604020202020204" pitchFamily="34" charset="0"/>
              </a:rPr>
              <a:t>medidas tomadas pela </a:t>
            </a:r>
            <a:r>
              <a:rPr lang="de-DE" b="0" i="0" u="none" strike="noStrike" dirty="0">
                <a:effectLst/>
                <a:latin typeface="arial" panose="020B0604020202020204" pitchFamily="34" charset="0"/>
              </a:rPr>
              <a:t>UE </a:t>
            </a:r>
            <a:r>
              <a:rPr lang="de-DE" b="0" i="0" u="none" strike="noStrike" dirty="0" err="1">
                <a:effectLst/>
                <a:latin typeface="arial" panose="020B0604020202020204" pitchFamily="34" charset="0"/>
              </a:rPr>
              <a:t>são baseadas nos tratados</a:t>
            </a:r>
            <a:r>
              <a:rPr lang="de-DE" b="0" i="0" u="none" strike="noStrike" dirty="0">
                <a:effectLst/>
                <a:latin typeface="arial" panose="020B0604020202020204" pitchFamily="34" charset="0"/>
              </a:rPr>
              <a:t>. Esses </a:t>
            </a:r>
            <a:r>
              <a:rPr lang="de-DE" b="0" i="0" u="none" strike="noStrike" dirty="0" err="1">
                <a:effectLst/>
                <a:latin typeface="arial" panose="020B0604020202020204" pitchFamily="34" charset="0"/>
              </a:rPr>
              <a:t>acordos vinculativos entre os </a:t>
            </a:r>
            <a:r>
              <a:rPr lang="de-DE" b="0" i="0" u="none" strike="noStrike" dirty="0">
                <a:effectLst/>
                <a:latin typeface="arial" panose="020B0604020202020204" pitchFamily="34" charset="0"/>
              </a:rPr>
              <a:t>países </a:t>
            </a:r>
            <a:r>
              <a:rPr lang="de-DE" b="0" i="0" u="none" strike="noStrike" dirty="0" err="1">
                <a:effectLst/>
                <a:latin typeface="arial" panose="020B0604020202020204" pitchFamily="34" charset="0"/>
              </a:rPr>
              <a:t>membros </a:t>
            </a:r>
            <a:r>
              <a:rPr lang="de-DE" b="0" i="0" u="none" strike="noStrike" dirty="0">
                <a:effectLst/>
                <a:latin typeface="arial" panose="020B0604020202020204" pitchFamily="34" charset="0"/>
              </a:rPr>
              <a:t>da UE </a:t>
            </a:r>
            <a:r>
              <a:rPr lang="de-DE" b="0" i="0" u="none" strike="noStrike" dirty="0" err="1">
                <a:effectLst/>
                <a:latin typeface="arial" panose="020B0604020202020204" pitchFamily="34" charset="0"/>
              </a:rPr>
              <a:t>definem os objetivos </a:t>
            </a:r>
            <a:r>
              <a:rPr lang="de-DE" b="0" i="0" u="none" strike="noStrike" dirty="0">
                <a:effectLst/>
                <a:latin typeface="arial" panose="020B0604020202020204" pitchFamily="34" charset="0"/>
              </a:rPr>
              <a:t>da UE, </a:t>
            </a:r>
            <a:r>
              <a:rPr lang="de-DE" b="0" i="0" u="none" strike="noStrike" dirty="0" err="1">
                <a:effectLst/>
                <a:latin typeface="arial" panose="020B0604020202020204" pitchFamily="34" charset="0"/>
              </a:rPr>
              <a:t>as regras para as instituições </a:t>
            </a:r>
            <a:r>
              <a:rPr lang="de-DE" b="0" i="0" u="none" strike="noStrike" dirty="0">
                <a:effectLst/>
                <a:latin typeface="arial" panose="020B0604020202020204" pitchFamily="34" charset="0"/>
              </a:rPr>
              <a:t>da UE, </a:t>
            </a:r>
            <a:r>
              <a:rPr lang="de-DE" b="0" i="0" u="none" strike="noStrike" dirty="0" err="1">
                <a:effectLst/>
                <a:latin typeface="arial" panose="020B0604020202020204" pitchFamily="34" charset="0"/>
              </a:rPr>
              <a:t>como as decisões são tomadas </a:t>
            </a:r>
            <a:r>
              <a:rPr lang="de-DE" b="0" i="0" u="none" strike="noStrike" dirty="0">
                <a:effectLst/>
                <a:latin typeface="arial" panose="020B0604020202020204" pitchFamily="34" charset="0"/>
              </a:rPr>
              <a:t>e </a:t>
            </a:r>
            <a:r>
              <a:rPr lang="de-DE" b="0" i="0" u="none" strike="noStrike" dirty="0" err="1">
                <a:effectLst/>
                <a:latin typeface="arial" panose="020B0604020202020204" pitchFamily="34" charset="0"/>
              </a:rPr>
              <a:t>o relacionamento entre a </a:t>
            </a:r>
            <a:r>
              <a:rPr lang="de-DE" b="0" i="0" u="none" strike="noStrike" dirty="0">
                <a:effectLst/>
                <a:latin typeface="arial" panose="020B0604020202020204" pitchFamily="34" charset="0"/>
              </a:rPr>
              <a:t>UE e </a:t>
            </a:r>
            <a:r>
              <a:rPr lang="de-DE" b="0" i="0" u="none" strike="noStrike" dirty="0" err="1">
                <a:effectLst/>
                <a:latin typeface="arial" panose="020B0604020202020204" pitchFamily="34" charset="0"/>
              </a:rPr>
              <a:t>seus membros</a:t>
            </a:r>
            <a:r>
              <a:rPr lang="de-DE" b="0" i="0" u="none" strike="noStrike" dirty="0">
                <a:effectLst/>
                <a:latin typeface="arial" panose="020B0604020202020204" pitchFamily="34" charset="0"/>
              </a:rPr>
              <a:t>.</a:t>
            </a:r>
          </a:p>
          <a:p>
            <a:pPr algn="l"/>
            <a:r>
              <a:rPr lang="de-DE" b="0" i="0" u="none" strike="noStrike" dirty="0" err="1">
                <a:effectLst/>
                <a:latin typeface="arial" panose="020B0604020202020204" pitchFamily="34" charset="0"/>
              </a:rPr>
              <a:t>Os tratados são o ponto de partida para a legislação </a:t>
            </a:r>
            <a:r>
              <a:rPr lang="de-DE" b="0" i="0" u="none" strike="noStrike" dirty="0">
                <a:effectLst/>
                <a:latin typeface="arial" panose="020B0604020202020204" pitchFamily="34" charset="0"/>
              </a:rPr>
              <a:t>da UE e </a:t>
            </a:r>
            <a:r>
              <a:rPr lang="de-DE" b="0" i="0" u="none" strike="noStrike" dirty="0" err="1">
                <a:effectLst/>
                <a:latin typeface="arial" panose="020B0604020202020204" pitchFamily="34" charset="0"/>
              </a:rPr>
              <a:t>são conhecidos na </a:t>
            </a:r>
            <a:r>
              <a:rPr lang="de-DE" b="0" i="0" u="none" strike="noStrike" dirty="0">
                <a:effectLst/>
                <a:latin typeface="arial" panose="020B0604020202020204" pitchFamily="34" charset="0"/>
              </a:rPr>
              <a:t>UE </a:t>
            </a:r>
            <a:r>
              <a:rPr lang="de-DE" b="0" i="0" u="none" strike="noStrike" dirty="0" err="1">
                <a:effectLst/>
                <a:latin typeface="arial" panose="020B0604020202020204" pitchFamily="34" charset="0"/>
              </a:rPr>
              <a:t>como direito primário</a:t>
            </a:r>
            <a:r>
              <a:rPr lang="de-DE" b="0" i="0" u="none" strike="noStrike" dirty="0">
                <a:effectLst/>
                <a:latin typeface="arial" panose="020B0604020202020204" pitchFamily="34" charset="0"/>
              </a:rPr>
              <a:t>.</a:t>
            </a:r>
          </a:p>
          <a:p>
            <a:pPr algn="l"/>
            <a:r>
              <a:rPr lang="de-DE" b="0" i="0" u="none" strike="noStrike" dirty="0">
                <a:effectLst/>
                <a:latin typeface="arial" panose="020B0604020202020204" pitchFamily="34" charset="0"/>
              </a:rPr>
              <a:t>O </a:t>
            </a:r>
            <a:r>
              <a:rPr lang="de-DE" b="0" i="0" u="none" strike="noStrike" dirty="0" err="1">
                <a:effectLst/>
                <a:latin typeface="arial" panose="020B0604020202020204" pitchFamily="34" charset="0"/>
              </a:rPr>
              <a:t>conjunto de leis que resulta dos princípios </a:t>
            </a:r>
            <a:r>
              <a:rPr lang="de-DE" b="0" i="0" u="none" strike="noStrike" dirty="0">
                <a:effectLst/>
                <a:latin typeface="arial" panose="020B0604020202020204" pitchFamily="34" charset="0"/>
              </a:rPr>
              <a:t>e </a:t>
            </a:r>
            <a:r>
              <a:rPr lang="de-DE" b="0" i="0" u="none" strike="noStrike" dirty="0" err="1">
                <a:effectLst/>
                <a:latin typeface="arial" panose="020B0604020202020204" pitchFamily="34" charset="0"/>
              </a:rPr>
              <a:t>objetivos dos tratados é conhecido como direito derivado </a:t>
            </a:r>
            <a:r>
              <a:rPr lang="de-DE" b="0" i="0" u="none" strike="noStrike" dirty="0">
                <a:effectLst/>
                <a:latin typeface="arial" panose="020B0604020202020204" pitchFamily="34" charset="0"/>
              </a:rPr>
              <a:t>e </a:t>
            </a:r>
            <a:r>
              <a:rPr lang="de-DE" b="0" i="0" u="none" strike="noStrike" dirty="0" err="1">
                <a:effectLst/>
                <a:latin typeface="arial" panose="020B0604020202020204" pitchFamily="34" charset="0"/>
              </a:rPr>
              <a:t>inclui regulamentos</a:t>
            </a:r>
            <a:r>
              <a:rPr lang="de-DE" b="0" i="0" u="none" strike="noStrike" dirty="0">
                <a:effectLst/>
                <a:latin typeface="arial" panose="020B0604020202020204" pitchFamily="34" charset="0"/>
              </a:rPr>
              <a:t>, </a:t>
            </a:r>
            <a:r>
              <a:rPr lang="de-DE" b="0" i="0" u="none" strike="noStrike" dirty="0" err="1">
                <a:effectLst/>
                <a:latin typeface="arial" panose="020B0604020202020204" pitchFamily="34" charset="0"/>
              </a:rPr>
              <a:t>diretrizes</a:t>
            </a:r>
            <a:r>
              <a:rPr lang="de-DE" b="0" i="0" u="none" strike="noStrike" dirty="0">
                <a:effectLst/>
                <a:latin typeface="arial" panose="020B0604020202020204" pitchFamily="34" charset="0"/>
              </a:rPr>
              <a:t>, </a:t>
            </a:r>
            <a:r>
              <a:rPr lang="de-DE" b="0" i="0" u="none" strike="noStrike" dirty="0" err="1">
                <a:effectLst/>
                <a:latin typeface="arial" panose="020B0604020202020204" pitchFamily="34" charset="0"/>
              </a:rPr>
              <a:t>decisões</a:t>
            </a:r>
            <a:r>
              <a:rPr lang="de-DE" b="0" i="0" u="none" strike="noStrike" dirty="0">
                <a:effectLst/>
                <a:latin typeface="arial" panose="020B0604020202020204" pitchFamily="34" charset="0"/>
              </a:rPr>
              <a:t>, </a:t>
            </a:r>
            <a:r>
              <a:rPr lang="de-DE" b="0" i="0" u="none" strike="noStrike" dirty="0" err="1">
                <a:effectLst/>
                <a:latin typeface="arial" panose="020B0604020202020204" pitchFamily="34" charset="0"/>
              </a:rPr>
              <a:t>recomendações </a:t>
            </a:r>
            <a:r>
              <a:rPr lang="de-DE" b="0" i="0" u="none" strike="noStrike" dirty="0">
                <a:effectLst/>
                <a:latin typeface="arial" panose="020B0604020202020204" pitchFamily="34" charset="0"/>
              </a:rPr>
              <a:t>e </a:t>
            </a:r>
            <a:r>
              <a:rPr lang="de-DE" b="0" i="0" u="none" strike="noStrike" dirty="0" err="1">
                <a:effectLst/>
                <a:latin typeface="arial" panose="020B0604020202020204" pitchFamily="34" charset="0"/>
              </a:rPr>
              <a:t>pareceres</a:t>
            </a:r>
            <a:r>
              <a:rPr lang="de-DE" b="0" i="0" u="none" strike="noStrike" dirty="0">
                <a:effectLst/>
                <a:latin typeface="arial" panose="020B0604020202020204" pitchFamily="34" charset="0"/>
              </a:rPr>
              <a:t>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68AB3F-C384-124E-B83B-0640ED2B348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3539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Analisando </a:t>
            </a:r>
            <a:r>
              <a:rPr lang="de-DE" dirty="0" err="1"/>
              <a:t>primeiro </a:t>
            </a:r>
            <a:r>
              <a:rPr lang="de-DE" dirty="0"/>
              <a:t>o ex-post </a:t>
            </a:r>
            <a:r>
              <a:rPr lang="de-DE" dirty="0" err="1"/>
              <a:t>porque o foco do treinamento </a:t>
            </a:r>
            <a:r>
              <a:rPr lang="de-DE" dirty="0"/>
              <a:t>será o RIA </a:t>
            </a:r>
            <a:r>
              <a:rPr lang="de-DE" dirty="0" err="1"/>
              <a:t>como parte do </a:t>
            </a:r>
            <a:r>
              <a:rPr lang="de-DE" dirty="0"/>
              <a:t>desenvolvimento de um TR!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68AB3F-C384-124E-B83B-0640ED2B348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5059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68AB3F-C384-124E-B83B-0640ED2B348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6358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Por que a desregulamentação</a:t>
            </a:r>
            <a:r>
              <a:rPr lang="de-DE" dirty="0"/>
              <a:t>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68AB3F-C384-124E-B83B-0640ED2B348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2109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Também </a:t>
            </a:r>
            <a:r>
              <a:rPr lang="de-DE" dirty="0" err="1"/>
              <a:t>pode haver uma avaliação preliminar do impacto</a:t>
            </a:r>
            <a:r>
              <a:rPr lang="de-DE" dirty="0"/>
              <a:t>, </a:t>
            </a:r>
            <a:r>
              <a:rPr lang="de-DE" dirty="0" err="1"/>
              <a:t>a ser realizada ao se considerar </a:t>
            </a:r>
            <a:r>
              <a:rPr lang="de-DE" dirty="0"/>
              <a:t>uma </a:t>
            </a:r>
            <a:r>
              <a:rPr lang="de-DE" dirty="0" err="1"/>
              <a:t>proposta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68AB3F-C384-124E-B83B-0640ED2B348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1868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68AB3F-C384-124E-B83B-0640ED2B348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686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2693542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6000" kern="1200" spc="600" dirty="0">
                <a:solidFill>
                  <a:srgbClr val="253AA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2400" kern="1200" spc="600" dirty="0" smtClean="0">
                <a:solidFill>
                  <a:srgbClr val="253AA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98370619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96728" y="1800000"/>
            <a:ext cx="10094142" cy="4351338"/>
          </a:xfrm>
          <a:prstGeom prst="rect">
            <a:avLst/>
          </a:prstGeom>
        </p:spPr>
        <p:txBody>
          <a:bodyPr lIns="0" tIns="0" rIns="0" bIns="0"/>
          <a:lstStyle>
            <a:lvl1pPr marL="252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53AA1"/>
              </a:buClr>
              <a:buFont typeface="Wingdings" pitchFamily="2" charset="2"/>
              <a:buChar char="§"/>
              <a:defRPr sz="2200"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6858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53AA1"/>
              </a:buClr>
              <a:buFont typeface="Wingdings" pitchFamily="2" charset="2"/>
              <a:buChar char="§"/>
              <a:defRPr sz="2200"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1152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53AA1"/>
              </a:buClr>
              <a:buFont typeface="Wingdings" pitchFamily="2" charset="2"/>
              <a:buChar char="§"/>
              <a:defRPr sz="2200"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584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53AA1"/>
              </a:buClr>
              <a:buFont typeface="Wingdings" pitchFamily="2" charset="2"/>
              <a:buChar char="§"/>
              <a:defRPr sz="2200"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2052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53AA1"/>
              </a:buClr>
              <a:buFont typeface="Wingdings" pitchFamily="2" charset="2"/>
              <a:buChar char="§"/>
              <a:defRPr sz="2200"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296728" y="0"/>
            <a:ext cx="8926286" cy="1325563"/>
          </a:xfrm>
        </p:spPr>
        <p:txBody>
          <a:bodyPr lIns="0" tIns="0" rIns="0" bIns="0">
            <a:normAutofit/>
          </a:bodyPr>
          <a:lstStyle>
            <a:lvl1pPr>
              <a:lnSpc>
                <a:spcPct val="100000"/>
              </a:lnSpc>
              <a:defRPr sz="3600">
                <a:solidFill>
                  <a:srgbClr val="253AA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12838529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96000" y="0"/>
            <a:ext cx="10363563" cy="1325563"/>
          </a:xfrm>
        </p:spPr>
        <p:txBody>
          <a:bodyPr lIns="0" tIns="0" rIns="0" bIns="0">
            <a:normAutofit/>
          </a:bodyPr>
          <a:lstStyle>
            <a:lvl1pPr>
              <a:lnSpc>
                <a:spcPct val="100000"/>
              </a:lnSpc>
              <a:defRPr sz="3600">
                <a:solidFill>
                  <a:srgbClr val="253AA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296000" y="1800000"/>
            <a:ext cx="5040000" cy="4351338"/>
          </a:xfrm>
          <a:prstGeom prst="rect">
            <a:avLst/>
          </a:prstGeom>
        </p:spPr>
        <p:txBody>
          <a:bodyPr lIns="0" tIns="0" rIns="0" bIns="0"/>
          <a:lstStyle>
            <a:lvl1pPr marL="252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53AA1"/>
              </a:buClr>
              <a:buFont typeface="Wingdings" pitchFamily="2" charset="2"/>
              <a:buChar char="§"/>
              <a:defRPr sz="22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6858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53AA1"/>
              </a:buClr>
              <a:buFont typeface="Wingdings" pitchFamily="2" charset="2"/>
              <a:buChar char="§"/>
              <a:defRPr sz="22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1152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53AA1"/>
              </a:buClr>
              <a:buFont typeface="Wingdings" pitchFamily="2" charset="2"/>
              <a:buChar char="§"/>
              <a:defRPr sz="22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584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53AA1"/>
              </a:buClr>
              <a:buFont typeface="Wingdings" pitchFamily="2" charset="2"/>
              <a:buChar char="§"/>
              <a:defRPr sz="22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2052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53AA1"/>
              </a:buClr>
              <a:buFont typeface="Wingdings" pitchFamily="2" charset="2"/>
              <a:buChar char="§"/>
              <a:defRPr sz="22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619563" y="1800000"/>
            <a:ext cx="5040000" cy="4351338"/>
          </a:xfrm>
          <a:prstGeom prst="rect">
            <a:avLst/>
          </a:prstGeom>
        </p:spPr>
        <p:txBody>
          <a:bodyPr lIns="0" tIns="0" rIns="0" bIns="0"/>
          <a:lstStyle>
            <a:lvl1pPr marL="252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53AA1"/>
              </a:buClr>
              <a:buFont typeface="Wingdings" pitchFamily="2" charset="2"/>
              <a:buChar char="§"/>
              <a:defRPr sz="22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6858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53AA1"/>
              </a:buClr>
              <a:buFont typeface="Wingdings" pitchFamily="2" charset="2"/>
              <a:buChar char="§"/>
              <a:defRPr sz="22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1152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53AA1"/>
              </a:buClr>
              <a:buFont typeface="Wingdings" pitchFamily="2" charset="2"/>
              <a:buChar char="§"/>
              <a:defRPr sz="22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584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53AA1"/>
              </a:buClr>
              <a:buFont typeface="Wingdings" pitchFamily="2" charset="2"/>
              <a:buChar char="§"/>
              <a:defRPr sz="22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2052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53AA1"/>
              </a:buClr>
              <a:buFont typeface="Wingdings" pitchFamily="2" charset="2"/>
              <a:buChar char="§"/>
              <a:defRPr sz="22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26719381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083329D-DC4C-F04A-BB50-8A9286A8DD0F}"/>
              </a:ext>
            </a:extLst>
          </p:cNvPr>
          <p:cNvSpPr txBox="1"/>
          <p:nvPr userDrawn="1"/>
        </p:nvSpPr>
        <p:spPr>
          <a:xfrm>
            <a:off x="2099556" y="3480477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0" i="0" dirty="0">
                <a:solidFill>
                  <a:srgbClr val="4C4845"/>
                </a:solidFill>
                <a:latin typeface="+mj-lt"/>
                <a:cs typeface="Calibri Light" panose="020F0302020204030204" pitchFamily="34" charset="0"/>
              </a:rPr>
              <a:t>Q&amp;A</a:t>
            </a:r>
          </a:p>
          <a:p>
            <a:pPr algn="ctr"/>
            <a:r>
              <a:rPr lang="en-US" sz="3600" b="0" i="0" dirty="0">
                <a:solidFill>
                  <a:srgbClr val="4C4845"/>
                </a:solidFill>
                <a:latin typeface="+mj-lt"/>
                <a:cs typeface="Calibri Light" panose="020F0302020204030204" pitchFamily="34" charset="0"/>
              </a:rPr>
              <a:t>Open discussion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F07A53D4-CC2B-7C41-87CC-CE3227924A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20072" y="2285198"/>
            <a:ext cx="2951856" cy="687277"/>
          </a:xfrm>
          <a:prstGeom prst="rect">
            <a:avLst/>
          </a:prstGeom>
        </p:spPr>
      </p:pic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AC0CF284-9B60-3D42-9AF5-A9805436B1A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35500" y="193735"/>
            <a:ext cx="2921000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915136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083329D-DC4C-F04A-BB50-8A9286A8DD0F}"/>
              </a:ext>
            </a:extLst>
          </p:cNvPr>
          <p:cNvSpPr txBox="1"/>
          <p:nvPr userDrawn="1"/>
        </p:nvSpPr>
        <p:spPr>
          <a:xfrm>
            <a:off x="2099556" y="3480477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0" i="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… Master …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F07A53D4-CC2B-7C41-87CC-CE3227924A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20072" y="2285198"/>
            <a:ext cx="2951856" cy="687277"/>
          </a:xfrm>
          <a:prstGeom prst="rect">
            <a:avLst/>
          </a:prstGeom>
        </p:spPr>
      </p:pic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AC0CF284-9B60-3D42-9AF5-A9805436B1A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35500" y="193735"/>
            <a:ext cx="2921000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321072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11" Type="http://schemas.openxmlformats.org/officeDocument/2006/relationships/image" Target="../media/image5.jpg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 descr="Background pattern&#10;&#10;Description automatically generated">
            <a:extLst>
              <a:ext uri="{FF2B5EF4-FFF2-40B4-BE49-F238E27FC236}">
                <a16:creationId xmlns:a16="http://schemas.microsoft.com/office/drawing/2014/main" id="{2D95E12F-DC41-E34F-82DB-61645E4EEE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0" name="Picture 39" descr="Shape, rectangle&#10;&#10;Description automatically generated">
            <a:extLst>
              <a:ext uri="{FF2B5EF4-FFF2-40B4-BE49-F238E27FC236}">
                <a16:creationId xmlns:a16="http://schemas.microsoft.com/office/drawing/2014/main" id="{11A44CBA-44FD-C042-ACA3-B9A7273461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31227"/>
          <a:stretch/>
        </p:blipFill>
        <p:spPr>
          <a:xfrm rot="10800000">
            <a:off x="-19051" y="1666123"/>
            <a:ext cx="7699732" cy="4478338"/>
          </a:xfrm>
          <a:prstGeom prst="rect">
            <a:avLst/>
          </a:prstGeom>
        </p:spPr>
      </p:pic>
      <p:pic>
        <p:nvPicPr>
          <p:cNvPr id="44" name="Picture 43" descr="A picture containing drawing&#10;&#10;Description automatically generated">
            <a:extLst>
              <a:ext uri="{FF2B5EF4-FFF2-40B4-BE49-F238E27FC236}">
                <a16:creationId xmlns:a16="http://schemas.microsoft.com/office/drawing/2014/main" id="{BB4CDBC6-7C6A-0E4E-8346-C89C7F0FAD8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93620" y="128478"/>
            <a:ext cx="2951856" cy="687277"/>
          </a:xfrm>
          <a:prstGeom prst="rect">
            <a:avLst/>
          </a:prstGeom>
        </p:spPr>
      </p:pic>
      <p:pic>
        <p:nvPicPr>
          <p:cNvPr id="47" name="Picture 46" descr="A person wearing a hat&#10;&#10;Description automatically generated">
            <a:extLst>
              <a:ext uri="{FF2B5EF4-FFF2-40B4-BE49-F238E27FC236}">
                <a16:creationId xmlns:a16="http://schemas.microsoft.com/office/drawing/2014/main" id="{A4035B03-1D98-0947-B07C-BE40EEC487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r="60545"/>
          <a:stretch/>
        </p:blipFill>
        <p:spPr>
          <a:xfrm>
            <a:off x="7882934" y="1801123"/>
            <a:ext cx="4309066" cy="4360014"/>
          </a:xfrm>
          <a:prstGeom prst="rect">
            <a:avLst/>
          </a:prstGeom>
        </p:spPr>
      </p:pic>
      <p:pic>
        <p:nvPicPr>
          <p:cNvPr id="48" name="Picture 47" descr="Logo, company name&#10;&#10;Description automatically generated">
            <a:extLst>
              <a:ext uri="{FF2B5EF4-FFF2-40B4-BE49-F238E27FC236}">
                <a16:creationId xmlns:a16="http://schemas.microsoft.com/office/drawing/2014/main" id="{8F2A6CC7-ECF4-1945-8535-145A5F345062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573491" y="128478"/>
            <a:ext cx="2449580" cy="69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495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ransition spd="slow">
    <p:wipe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Clique para editar o estilo do título mestre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4BEBFD9-6DD4-AA4D-8D9D-5B1E39271207}"/>
              </a:ext>
            </a:extLst>
          </p:cNvPr>
          <p:cNvGrpSpPr/>
          <p:nvPr userDrawn="1"/>
        </p:nvGrpSpPr>
        <p:grpSpPr>
          <a:xfrm>
            <a:off x="3632" y="0"/>
            <a:ext cx="12203640" cy="6849533"/>
            <a:chOff x="0" y="4233"/>
            <a:chExt cx="12203640" cy="6849533"/>
          </a:xfrm>
        </p:grpSpPr>
        <p:pic>
          <p:nvPicPr>
            <p:cNvPr id="16" name="Picture 15" descr="Background pattern&#10;&#10;Description automatically generated">
              <a:extLst>
                <a:ext uri="{FF2B5EF4-FFF2-40B4-BE49-F238E27FC236}">
                  <a16:creationId xmlns:a16="http://schemas.microsoft.com/office/drawing/2014/main" id="{10CAE140-BC3F-454D-BE51-85515F133C1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0" y="4233"/>
              <a:ext cx="12192000" cy="6849533"/>
            </a:xfrm>
            <a:prstGeom prst="rect">
              <a:avLst/>
            </a:prstGeom>
          </p:spPr>
        </p:pic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3B9F634F-E613-3A43-ADA8-37F65F67750C}"/>
                </a:ext>
              </a:extLst>
            </p:cNvPr>
            <p:cNvGrpSpPr/>
            <p:nvPr/>
          </p:nvGrpSpPr>
          <p:grpSpPr>
            <a:xfrm>
              <a:off x="10297845" y="227599"/>
              <a:ext cx="1905795" cy="938744"/>
              <a:chOff x="10297845" y="227599"/>
              <a:chExt cx="1905795" cy="938744"/>
            </a:xfrm>
          </p:grpSpPr>
          <p:pic>
            <p:nvPicPr>
              <p:cNvPr id="18" name="Picture 17" descr="Shape, rectangle&#10;&#10;Description automatically generated">
                <a:extLst>
                  <a:ext uri="{FF2B5EF4-FFF2-40B4-BE49-F238E27FC236}">
                    <a16:creationId xmlns:a16="http://schemas.microsoft.com/office/drawing/2014/main" id="{7BECD0D1-AF96-AB4F-AB2E-EB82229200E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/>
              <a:srcRect r="20354"/>
              <a:stretch/>
            </p:blipFill>
            <p:spPr>
              <a:xfrm>
                <a:off x="10297845" y="227599"/>
                <a:ext cx="1905795" cy="938744"/>
              </a:xfrm>
              <a:prstGeom prst="rect">
                <a:avLst/>
              </a:prstGeom>
            </p:spPr>
          </p:pic>
          <p:pic>
            <p:nvPicPr>
              <p:cNvPr id="19" name="Picture 18" descr="A picture containing drawing&#10;&#10;Description automatically generated">
                <a:extLst>
                  <a:ext uri="{FF2B5EF4-FFF2-40B4-BE49-F238E27FC236}">
                    <a16:creationId xmlns:a16="http://schemas.microsoft.com/office/drawing/2014/main" id="{0B134619-0629-8047-9447-3E7BB57A95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579847" y="716789"/>
                <a:ext cx="1149721" cy="267688"/>
              </a:xfrm>
              <a:prstGeom prst="rect">
                <a:avLst/>
              </a:prstGeom>
            </p:spPr>
          </p:pic>
        </p:grpSp>
      </p:grp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007E2A23-9697-3E46-B264-C36915910BDF}"/>
              </a:ext>
            </a:extLst>
          </p:cNvPr>
          <p:cNvSpPr txBox="1">
            <a:spLocks/>
          </p:cNvSpPr>
          <p:nvPr userDrawn="1"/>
        </p:nvSpPr>
        <p:spPr>
          <a:xfrm>
            <a:off x="633658" y="2081797"/>
            <a:ext cx="7090494" cy="4966138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rgbClr val="000DC3"/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endParaRPr lang="pt-PT" sz="2100" dirty="0">
              <a:solidFill>
                <a:srgbClr val="253AA1"/>
              </a:solidFill>
            </a:endParaRPr>
          </a:p>
        </p:txBody>
      </p:sp>
      <p:pic>
        <p:nvPicPr>
          <p:cNvPr id="21" name="Picture 20" descr="Shape, rectangle&#10;&#10;Description automatically generated">
            <a:extLst>
              <a:ext uri="{FF2B5EF4-FFF2-40B4-BE49-F238E27FC236}">
                <a16:creationId xmlns:a16="http://schemas.microsoft.com/office/drawing/2014/main" id="{91DAC3EA-4C10-C844-B6C1-A2DFF005E3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/>
          <a:srcRect r="58773"/>
          <a:stretch/>
        </p:blipFill>
        <p:spPr>
          <a:xfrm rot="10800000">
            <a:off x="-10634" y="99588"/>
            <a:ext cx="1151596" cy="1184991"/>
          </a:xfrm>
          <a:prstGeom prst="rect">
            <a:avLst/>
          </a:prstGeom>
        </p:spPr>
      </p:pic>
      <p:pic>
        <p:nvPicPr>
          <p:cNvPr id="23" name="Picture 22" descr="Logo, company name&#10;&#10;Description automatically generated">
            <a:extLst>
              <a:ext uri="{FF2B5EF4-FFF2-40B4-BE49-F238E27FC236}">
                <a16:creationId xmlns:a16="http://schemas.microsoft.com/office/drawing/2014/main" id="{D8BF6B6B-2141-6142-AC07-686CF8975023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524300" y="357552"/>
            <a:ext cx="1149721" cy="324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50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2" r:id="rId2"/>
    <p:sldLayoutId id="2147483677" r:id="rId3"/>
    <p:sldLayoutId id="2147483683" r:id="rId4"/>
    <p:sldLayoutId id="2147483684" r:id="rId5"/>
  </p:sldLayoutIdLst>
  <p:transition spd="slow">
    <p:wipe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F82AFC5-C0AF-4ABF-8094-3D41EBBA55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pic>
        <p:nvPicPr>
          <p:cNvPr id="3" name="Picture 2" descr="A picture containing nature, looking, dark, person&#10;&#10;Description automatically generated">
            <a:extLst>
              <a:ext uri="{FF2B5EF4-FFF2-40B4-BE49-F238E27FC236}">
                <a16:creationId xmlns:a16="http://schemas.microsoft.com/office/drawing/2014/main" id="{A42E095F-EA0C-DA47-A5F8-60A410A131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620" y="1958130"/>
            <a:ext cx="395772" cy="683012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F4B81DAE-D68C-4040-AEED-09BA28456026}"/>
              </a:ext>
            </a:extLst>
          </p:cNvPr>
          <p:cNvSpPr txBox="1">
            <a:spLocks/>
          </p:cNvSpPr>
          <p:nvPr/>
        </p:nvSpPr>
        <p:spPr>
          <a:xfrm>
            <a:off x="703535" y="1799295"/>
            <a:ext cx="6527259" cy="376584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3900" b="1" spc="300" dirty="0">
                <a:solidFill>
                  <a:srgbClr val="FFC000"/>
                </a:solidFill>
                <a:latin typeface="+mn-lt"/>
              </a:rPr>
              <a:t>PROMOVE </a:t>
            </a:r>
            <a:r>
              <a:rPr lang="en-US" sz="3900" b="1" spc="300" dirty="0" err="1">
                <a:solidFill>
                  <a:srgbClr val="FFC000"/>
                </a:solidFill>
                <a:latin typeface="+mn-lt"/>
              </a:rPr>
              <a:t>Comércio</a:t>
            </a:r>
            <a:endParaRPr lang="en-US" sz="3900" b="1" spc="300" dirty="0">
              <a:solidFill>
                <a:srgbClr val="FFC000"/>
              </a:solidFill>
              <a:latin typeface="+mn-lt"/>
            </a:endParaRPr>
          </a:p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lang="en-US" sz="2400" b="1" spc="300" dirty="0">
                <a:solidFill>
                  <a:srgbClr val="FFC000"/>
                </a:solidFill>
                <a:latin typeface="+mn-lt"/>
                <a:cs typeface="Arial" charset="0"/>
              </a:rPr>
              <a:t>Moçambique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200" b="1" spc="300" dirty="0">
                <a:solidFill>
                  <a:schemeClr val="bg1"/>
                </a:solidFill>
                <a:latin typeface="+mn-lt"/>
              </a:rPr>
              <a:t>DESENVOLVIMENTO DA COMPETITIVIDADE </a:t>
            </a:r>
            <a:br>
              <a:rPr lang="en-US" sz="2200" b="1" spc="300" dirty="0">
                <a:solidFill>
                  <a:schemeClr val="bg1"/>
                </a:solidFill>
                <a:latin typeface="+mn-lt"/>
              </a:rPr>
            </a:br>
            <a:r>
              <a:rPr lang="en-US" sz="2200" b="1" spc="300" dirty="0">
                <a:solidFill>
                  <a:schemeClr val="bg1"/>
                </a:solidFill>
                <a:latin typeface="+mn-lt"/>
              </a:rPr>
              <a:t>PARA EXPORTAÇÕES</a:t>
            </a:r>
          </a:p>
          <a:p>
            <a:pPr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prstClr val="white"/>
                </a:solidFill>
                <a:latin typeface="+mn-lt"/>
                <a:cs typeface="Arial" charset="0"/>
              </a:rPr>
              <a:t>Treinamento sobre avaliação de impacto regulatório</a:t>
            </a:r>
          </a:p>
          <a:p>
            <a:pPr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prstClr val="white"/>
                </a:solidFill>
                <a:latin typeface="+mn-lt"/>
                <a:cs typeface="Arial" charset="0"/>
              </a:rPr>
              <a:t>26 a 27 de agosto e 29 de agosto de 2024</a:t>
            </a:r>
          </a:p>
          <a:p>
            <a:pPr fontAlgn="base">
              <a:spcBef>
                <a:spcPts val="600"/>
              </a:spcBef>
              <a:spcAft>
                <a:spcPct val="0"/>
              </a:spcAft>
              <a:defRPr/>
            </a:pPr>
            <a:endParaRPr lang="en-US" sz="2000" dirty="0">
              <a:solidFill>
                <a:prstClr val="white"/>
              </a:solidFill>
              <a:latin typeface="+mn-lt"/>
              <a:cs typeface="Arial" charset="0"/>
            </a:endParaRPr>
          </a:p>
          <a:p>
            <a:pPr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prstClr val="white"/>
                </a:solidFill>
                <a:latin typeface="+mn-lt"/>
                <a:cs typeface="Arial" charset="0"/>
              </a:rPr>
              <a:t>Siglinde Kaiser</a:t>
            </a:r>
            <a:br>
              <a:rPr lang="en-US" sz="2000" dirty="0">
                <a:solidFill>
                  <a:prstClr val="white"/>
                </a:solidFill>
                <a:latin typeface="+mn-lt"/>
                <a:cs typeface="Arial" charset="0"/>
              </a:rPr>
            </a:br>
            <a:r>
              <a:rPr lang="en-US" sz="2000" dirty="0">
                <a:solidFill>
                  <a:prstClr val="white"/>
                </a:solidFill>
                <a:latin typeface="+mn-lt"/>
                <a:cs typeface="Arial" charset="0"/>
              </a:rPr>
              <a:t>Organização das Nações Unidas para o Desenvolvimento Industrial (UNIDO)  </a:t>
            </a:r>
          </a:p>
          <a:p>
            <a:pPr marR="0" indent="0" fontAlgn="base">
              <a:spcBef>
                <a:spcPts val="6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2000" dirty="0">
              <a:solidFill>
                <a:prstClr val="white"/>
              </a:solidFill>
              <a:latin typeface="+mn-lt"/>
              <a:cs typeface="Arial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spc="300" dirty="0">
                <a:solidFill>
                  <a:schemeClr val="bg1"/>
                </a:solidFill>
                <a:latin typeface="+mn-lt"/>
              </a:rPr>
              <a:t> </a:t>
            </a:r>
            <a:br>
              <a:rPr lang="en-US" sz="2400" spc="300" dirty="0">
                <a:solidFill>
                  <a:schemeClr val="bg1"/>
                </a:solidFill>
                <a:latin typeface="+mn-lt"/>
              </a:rPr>
            </a:br>
            <a:br>
              <a:rPr lang="en-US" sz="2400" spc="300" dirty="0">
                <a:solidFill>
                  <a:schemeClr val="bg1"/>
                </a:solidFill>
                <a:latin typeface="+mn-lt"/>
              </a:rPr>
            </a:br>
            <a:endParaRPr lang="en-US" sz="2400" spc="3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30945985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346B2577-1BB1-1A55-3E64-CD911ED786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>
                <a:solidFill>
                  <a:srgbClr val="4C4845"/>
                </a:solidFill>
              </a:rPr>
              <a:t>Impactos quantitativos</a:t>
            </a:r>
          </a:p>
          <a:p>
            <a:pPr lvl="1"/>
            <a:r>
              <a:rPr lang="en-US" sz="2000" dirty="0">
                <a:solidFill>
                  <a:srgbClr val="4C4845"/>
                </a:solidFill>
              </a:rPr>
              <a:t>Análise do impacto econômico, por exemplo</a:t>
            </a:r>
          </a:p>
          <a:p>
            <a:pPr lvl="2"/>
            <a:r>
              <a:rPr lang="en-US" sz="2000" dirty="0">
                <a:solidFill>
                  <a:srgbClr val="4C4845"/>
                </a:solidFill>
              </a:rPr>
              <a:t>Impacto nos custos em nível de empresas/negócios</a:t>
            </a:r>
          </a:p>
          <a:p>
            <a:pPr lvl="2"/>
            <a:r>
              <a:rPr lang="en-US" sz="2000" dirty="0">
                <a:solidFill>
                  <a:srgbClr val="4C4845"/>
                </a:solidFill>
              </a:rPr>
              <a:t>Impacto nos custos administrativos para o órgão regulador (aplicação, penalidades)</a:t>
            </a:r>
          </a:p>
          <a:p>
            <a:r>
              <a:rPr lang="en-US" sz="2000" dirty="0">
                <a:solidFill>
                  <a:srgbClr val="4C4845"/>
                </a:solidFill>
              </a:rPr>
              <a:t>Impactos qualitativos</a:t>
            </a:r>
          </a:p>
          <a:p>
            <a:pPr lvl="1"/>
            <a:r>
              <a:rPr lang="en-US" sz="2000" dirty="0">
                <a:solidFill>
                  <a:srgbClr val="4C4845"/>
                </a:solidFill>
              </a:rPr>
              <a:t>Avaliação do impacto social, por exemplo.</a:t>
            </a:r>
          </a:p>
          <a:p>
            <a:pPr lvl="2"/>
            <a:r>
              <a:rPr lang="en-US" sz="2000" dirty="0">
                <a:solidFill>
                  <a:srgbClr val="4C4845"/>
                </a:solidFill>
              </a:rPr>
              <a:t>Diminuição percebida pelos consumidores de substâncias nocivas</a:t>
            </a:r>
          </a:p>
          <a:p>
            <a:pPr lvl="2"/>
            <a:r>
              <a:rPr lang="en-US" sz="2000" dirty="0">
                <a:solidFill>
                  <a:srgbClr val="4C4845"/>
                </a:solidFill>
              </a:rPr>
              <a:t>Mudanças percebidas no comportamento do consumidor</a:t>
            </a:r>
          </a:p>
          <a:p>
            <a:r>
              <a:rPr lang="en-US" sz="2000" dirty="0">
                <a:solidFill>
                  <a:srgbClr val="4C4845"/>
                </a:solidFill>
              </a:rPr>
              <a:t>O impacto qualitativo pode levar a mudanças quantitativas no mercado, por exemplo, aumento nas vendas (participação de mercado) devido à mudança no comportamento do consumidor </a:t>
            </a:r>
          </a:p>
          <a:p>
            <a:endParaRPr lang="en-US" sz="200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C3C67AE-7A99-B4AD-9BA8-BC1669D1B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Impactos quantitativos e qualitativos</a:t>
            </a:r>
          </a:p>
        </p:txBody>
      </p:sp>
    </p:spTree>
    <p:extLst>
      <p:ext uri="{BB962C8B-B14F-4D97-AF65-F5344CB8AC3E}">
        <p14:creationId xmlns:p14="http://schemas.microsoft.com/office/powerpoint/2010/main" val="3892708381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AD1E20DC-C6FF-188F-E964-73578A8355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mmmm</a:t>
            </a: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6F840A2-052D-6F98-EA43-F40491E91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Comparação de métodos </a:t>
            </a:r>
            <a:r>
              <a:rPr lang="de-DE" dirty="0"/>
              <a:t>qualitativos e quantitativos</a:t>
            </a:r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7EDA9A13-1CBC-98EB-B744-9821C193B3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8861712"/>
              </p:ext>
            </p:extLst>
          </p:nvPr>
        </p:nvGraphicFramePr>
        <p:xfrm>
          <a:off x="1296728" y="1800000"/>
          <a:ext cx="10094142" cy="317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2446">
                  <a:extLst>
                    <a:ext uri="{9D8B030D-6E8A-4147-A177-3AD203B41FA5}">
                      <a16:colId xmlns:a16="http://schemas.microsoft.com/office/drawing/2014/main" val="1019741586"/>
                    </a:ext>
                  </a:extLst>
                </a:gridCol>
                <a:gridCol w="4205848">
                  <a:extLst>
                    <a:ext uri="{9D8B030D-6E8A-4147-A177-3AD203B41FA5}">
                      <a16:colId xmlns:a16="http://schemas.microsoft.com/office/drawing/2014/main" val="3211795983"/>
                    </a:ext>
                  </a:extLst>
                </a:gridCol>
                <a:gridCol w="4205848">
                  <a:extLst>
                    <a:ext uri="{9D8B030D-6E8A-4147-A177-3AD203B41FA5}">
                      <a16:colId xmlns:a16="http://schemas.microsoft.com/office/drawing/2014/main" val="3047636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i="0" noProof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Método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noProof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Prós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noProof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Contras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65874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i="0" noProof="0" dirty="0">
                          <a:solidFill>
                            <a:srgbClr val="4C4845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Qualitativo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52000" indent="-252000">
                        <a:spcAft>
                          <a:spcPts val="600"/>
                        </a:spcAft>
                        <a:buClr>
                          <a:srgbClr val="253AA1"/>
                        </a:buClr>
                        <a:buFont typeface="Wingdings" pitchFamily="2" charset="2"/>
                        <a:buChar char="§"/>
                      </a:pPr>
                      <a:r>
                        <a:rPr lang="en-US" b="0" i="0" noProof="0" dirty="0">
                          <a:solidFill>
                            <a:srgbClr val="4C4845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Amplamente compreendido</a:t>
                      </a:r>
                    </a:p>
                    <a:p>
                      <a:pPr marL="252000" indent="-252000">
                        <a:spcAft>
                          <a:spcPts val="600"/>
                        </a:spcAft>
                        <a:buClr>
                          <a:srgbClr val="253AA1"/>
                        </a:buClr>
                        <a:buFont typeface="Wingdings" pitchFamily="2" charset="2"/>
                        <a:buChar char="§"/>
                      </a:pPr>
                      <a:r>
                        <a:rPr lang="en-US" b="0" i="0" noProof="0" dirty="0">
                          <a:solidFill>
                            <a:srgbClr val="4C4845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Exigir poucos dados</a:t>
                      </a:r>
                    </a:p>
                    <a:p>
                      <a:pPr marL="252000" indent="-252000">
                        <a:spcAft>
                          <a:spcPts val="600"/>
                        </a:spcAft>
                        <a:buClr>
                          <a:srgbClr val="253AA1"/>
                        </a:buClr>
                        <a:buFont typeface="Wingdings" pitchFamily="2" charset="2"/>
                        <a:buChar char="§"/>
                      </a:pPr>
                      <a:r>
                        <a:rPr lang="en-US" b="0" i="0" noProof="0" dirty="0">
                          <a:solidFill>
                            <a:srgbClr val="4C4845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Potencialmente rápido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52000" indent="-252000" algn="l" defTabSz="914400" rtl="0" eaLnBrk="1" latinLnBrk="0" hangingPunct="1">
                        <a:spcAft>
                          <a:spcPts val="600"/>
                        </a:spcAft>
                        <a:buClr>
                          <a:srgbClr val="253AA1"/>
                        </a:buClr>
                        <a:buFont typeface="Wingdings" pitchFamily="2" charset="2"/>
                        <a:buChar char="§"/>
                      </a:pPr>
                      <a:r>
                        <a:rPr lang="en-US" sz="1800" b="0" i="0" kern="1200" noProof="0" dirty="0">
                          <a:solidFill>
                            <a:srgbClr val="4C4845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Não identificar o impacto numérico da medida (por exemplo, impacto no preço e na quantidade produzida)</a:t>
                      </a:r>
                    </a:p>
                    <a:p>
                      <a:pPr marL="252000" indent="-252000" algn="l" defTabSz="914400" rtl="0" eaLnBrk="1" latinLnBrk="0" hangingPunct="1">
                        <a:spcAft>
                          <a:spcPts val="600"/>
                        </a:spcAft>
                        <a:buClr>
                          <a:srgbClr val="253AA1"/>
                        </a:buClr>
                        <a:buFont typeface="Wingdings" pitchFamily="2" charset="2"/>
                        <a:buChar char="§"/>
                      </a:pPr>
                      <a:r>
                        <a:rPr lang="en-US" sz="1800" b="0" i="0" kern="1200" noProof="0" dirty="0">
                          <a:solidFill>
                            <a:srgbClr val="4C4845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Exigir mais confiança no julgamento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28536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i="0" noProof="0" dirty="0">
                          <a:solidFill>
                            <a:srgbClr val="4C4845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Quantitativo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52000" indent="-252000" algn="l" defTabSz="914400" rtl="0" eaLnBrk="1" latinLnBrk="0" hangingPunct="1">
                        <a:spcAft>
                          <a:spcPts val="600"/>
                        </a:spcAft>
                        <a:buClr>
                          <a:srgbClr val="253AA1"/>
                        </a:buClr>
                        <a:buFont typeface="Wingdings" pitchFamily="2" charset="2"/>
                        <a:buChar char="§"/>
                      </a:pPr>
                      <a:r>
                        <a:rPr lang="en-US" sz="1800" b="0" i="0" kern="1200" noProof="0" dirty="0">
                          <a:solidFill>
                            <a:srgbClr val="4C4845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Exigir menos necessidade de julgamento</a:t>
                      </a:r>
                    </a:p>
                    <a:p>
                      <a:pPr marL="252000" indent="-252000" algn="l" defTabSz="914400" rtl="0" eaLnBrk="1" latinLnBrk="0" hangingPunct="1">
                        <a:spcAft>
                          <a:spcPts val="600"/>
                        </a:spcAft>
                        <a:buClr>
                          <a:srgbClr val="253AA1"/>
                        </a:buClr>
                        <a:buFont typeface="Wingdings" pitchFamily="2" charset="2"/>
                        <a:buChar char="§"/>
                      </a:pPr>
                      <a:r>
                        <a:rPr lang="en-US" sz="1800" b="0" i="0" kern="1200" noProof="0" dirty="0">
                          <a:solidFill>
                            <a:srgbClr val="4C4845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Fornecer estimativas do impacto numérico da medida (por exemplo, provável aumento de preços ou mudança na qualidade)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52000" indent="-252000" algn="l" defTabSz="914400" rtl="0" eaLnBrk="1" latinLnBrk="0" hangingPunct="1">
                        <a:spcAft>
                          <a:spcPts val="600"/>
                        </a:spcAft>
                        <a:buClr>
                          <a:srgbClr val="253AA1"/>
                        </a:buClr>
                        <a:buFont typeface="Wingdings" pitchFamily="2" charset="2"/>
                        <a:buChar char="§"/>
                      </a:pPr>
                      <a:r>
                        <a:rPr lang="en-US" sz="1800" b="0" i="0" kern="1200" noProof="0" dirty="0">
                          <a:solidFill>
                            <a:srgbClr val="4C4845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Exigir que os dados estejam disponíveis</a:t>
                      </a:r>
                    </a:p>
                    <a:p>
                      <a:pPr marL="252000" indent="-252000" algn="l" defTabSz="914400" rtl="0" eaLnBrk="1" latinLnBrk="0" hangingPunct="1">
                        <a:spcAft>
                          <a:spcPts val="600"/>
                        </a:spcAft>
                        <a:buClr>
                          <a:srgbClr val="253AA1"/>
                        </a:buClr>
                        <a:buFont typeface="Wingdings" pitchFamily="2" charset="2"/>
                        <a:buChar char="§"/>
                      </a:pPr>
                      <a:r>
                        <a:rPr lang="en-US" sz="1800" b="0" i="0" kern="1200" noProof="0" dirty="0">
                          <a:solidFill>
                            <a:srgbClr val="4C4845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Exigir mais habilidades técnicas</a:t>
                      </a:r>
                    </a:p>
                    <a:p>
                      <a:pPr marL="252000" indent="-252000" algn="l" defTabSz="914400" rtl="0" eaLnBrk="1" latinLnBrk="0" hangingPunct="1">
                        <a:spcAft>
                          <a:spcPts val="600"/>
                        </a:spcAft>
                        <a:buClr>
                          <a:srgbClr val="253AA1"/>
                        </a:buClr>
                        <a:buFont typeface="Wingdings" pitchFamily="2" charset="2"/>
                        <a:buChar char="§"/>
                      </a:pPr>
                      <a:r>
                        <a:rPr lang="en-US" sz="1800" b="0" i="0" kern="1200" noProof="0" dirty="0">
                          <a:solidFill>
                            <a:srgbClr val="4C4845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Exigir mais tempo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3264290"/>
                  </a:ext>
                </a:extLst>
              </a:tr>
            </a:tbl>
          </a:graphicData>
        </a:graphic>
      </p:graphicFrame>
      <p:sp>
        <p:nvSpPr>
          <p:cNvPr id="6" name="Textfeld 5">
            <a:extLst>
              <a:ext uri="{FF2B5EF4-FFF2-40B4-BE49-F238E27FC236}">
                <a16:creationId xmlns:a16="http://schemas.microsoft.com/office/drawing/2014/main" id="{E1EBC320-84C1-F216-3CDB-51BA27C42CAD}"/>
              </a:ext>
            </a:extLst>
          </p:cNvPr>
          <p:cNvSpPr txBox="1"/>
          <p:nvPr/>
        </p:nvSpPr>
        <p:spPr>
          <a:xfrm>
            <a:off x="1296728" y="6394317"/>
            <a:ext cx="250645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1200" dirty="0"/>
              <a:t>Fonte: 2015 Diretrizes da CMA do Reino Unido sobre CIA</a:t>
            </a:r>
          </a:p>
        </p:txBody>
      </p:sp>
    </p:spTree>
    <p:extLst>
      <p:ext uri="{BB962C8B-B14F-4D97-AF65-F5344CB8AC3E}">
        <p14:creationId xmlns:p14="http://schemas.microsoft.com/office/powerpoint/2010/main" val="1794689510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A099A1E2-DDB3-8439-1986-96F0731BE3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mmmm</a:t>
            </a:r>
            <a:endParaRPr lang="en-US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8F89B45-2776-AB2A-0939-9D0CB16F5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Tipos de impacto a serem considerados</a:t>
            </a:r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4B17C6C5-A937-D39F-3601-9E790F40EC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7096450"/>
              </p:ext>
            </p:extLst>
          </p:nvPr>
        </p:nvGraphicFramePr>
        <p:xfrm>
          <a:off x="1296728" y="1800000"/>
          <a:ext cx="10094142" cy="4976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7071">
                  <a:extLst>
                    <a:ext uri="{9D8B030D-6E8A-4147-A177-3AD203B41FA5}">
                      <a16:colId xmlns:a16="http://schemas.microsoft.com/office/drawing/2014/main" val="390387002"/>
                    </a:ext>
                  </a:extLst>
                </a:gridCol>
                <a:gridCol w="5047071">
                  <a:extLst>
                    <a:ext uri="{9D8B030D-6E8A-4147-A177-3AD203B41FA5}">
                      <a16:colId xmlns:a16="http://schemas.microsoft.com/office/drawing/2014/main" val="22544932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1" i="0" noProof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Tipos de impacto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i="0" noProof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Exemplos de impactos significativos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1957772"/>
                  </a:ext>
                </a:extLst>
              </a:tr>
              <a:tr h="824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0" i="0" noProof="0" dirty="0">
                          <a:solidFill>
                            <a:srgbClr val="4C4845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Impactos econômicos, por exemplo</a:t>
                      </a:r>
                    </a:p>
                    <a:p>
                      <a:pPr marL="252000" indent="-252000">
                        <a:spcAft>
                          <a:spcPts val="0"/>
                        </a:spcAft>
                        <a:buClr>
                          <a:srgbClr val="253AA1"/>
                        </a:buClr>
                        <a:buFont typeface="Wingdings" pitchFamily="2" charset="2"/>
                        <a:buChar char="§"/>
                      </a:pPr>
                      <a:r>
                        <a:rPr lang="en-US" sz="1600" b="0" i="0" noProof="0" dirty="0">
                          <a:solidFill>
                            <a:srgbClr val="4C4845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Efeitos sobre salários, lucros, emprego, níveis de qualificação, custos de produção e produtividade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52000" indent="-252000" algn="l" defTabSz="914400" rtl="0" eaLnBrk="1" latinLnBrk="0" hangingPunct="1">
                        <a:spcAft>
                          <a:spcPts val="0"/>
                        </a:spcAft>
                        <a:buClr>
                          <a:srgbClr val="253AA1"/>
                        </a:buClr>
                        <a:buFont typeface="Wingdings" pitchFamily="2" charset="2"/>
                        <a:buChar char="§"/>
                      </a:pPr>
                      <a:r>
                        <a:rPr lang="en-US" sz="1600" b="0" i="0" kern="1200" noProof="0" dirty="0">
                          <a:solidFill>
                            <a:srgbClr val="4C4845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Impacto negativo no fluxo de caixa</a:t>
                      </a:r>
                    </a:p>
                    <a:p>
                      <a:pPr marL="252000" indent="-252000" algn="l" defTabSz="914400" rtl="0" eaLnBrk="1" latinLnBrk="0" hangingPunct="1">
                        <a:spcAft>
                          <a:spcPts val="0"/>
                        </a:spcAft>
                        <a:buClr>
                          <a:srgbClr val="253AA1"/>
                        </a:buClr>
                        <a:buFont typeface="Wingdings" pitchFamily="2" charset="2"/>
                        <a:buChar char="§"/>
                      </a:pPr>
                      <a:r>
                        <a:rPr lang="en-US" sz="1600" b="0" i="0" kern="1200" noProof="0" dirty="0">
                          <a:solidFill>
                            <a:srgbClr val="4C4845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Exigir um alto nível de investimento inicial e contínuo</a:t>
                      </a:r>
                    </a:p>
                    <a:p>
                      <a:pPr marL="252000" indent="-252000" algn="l" defTabSz="914400" rtl="0" eaLnBrk="1" latinLnBrk="0" hangingPunct="1">
                        <a:spcAft>
                          <a:spcPts val="0"/>
                        </a:spcAft>
                        <a:buClr>
                          <a:srgbClr val="253AA1"/>
                        </a:buClr>
                        <a:buFont typeface="Wingdings" pitchFamily="2" charset="2"/>
                        <a:buChar char="§"/>
                      </a:pPr>
                      <a:r>
                        <a:rPr lang="en-US" sz="1600" b="0" i="0" kern="1200" noProof="0" dirty="0">
                          <a:solidFill>
                            <a:srgbClr val="4C4845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Efeitos sobre a alocação de recursos e investimentos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1929302"/>
                  </a:ext>
                </a:extLst>
              </a:tr>
              <a:tr h="1310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0" i="0" noProof="0" dirty="0">
                          <a:solidFill>
                            <a:srgbClr val="4C4845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Impactos na concorrência, por exemplo</a:t>
                      </a:r>
                    </a:p>
                    <a:p>
                      <a:pPr marL="252000" indent="-252000" algn="l" defTabSz="914400" rtl="0" eaLnBrk="1" latinLnBrk="0" hangingPunct="1">
                        <a:spcAft>
                          <a:spcPts val="0"/>
                        </a:spcAft>
                        <a:buClr>
                          <a:srgbClr val="253AA1"/>
                        </a:buClr>
                        <a:buFont typeface="Wingdings" pitchFamily="2" charset="2"/>
                        <a:buChar char="§"/>
                      </a:pPr>
                      <a:r>
                        <a:rPr lang="en-US" sz="1600" b="0" i="0" kern="1200" noProof="0" dirty="0">
                          <a:solidFill>
                            <a:srgbClr val="4C4845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Número de empresas no mercado</a:t>
                      </a:r>
                    </a:p>
                    <a:p>
                      <a:pPr marL="252000" indent="-252000" algn="l" defTabSz="914400" rtl="0" eaLnBrk="1" latinLnBrk="0" hangingPunct="1">
                        <a:spcAft>
                          <a:spcPts val="0"/>
                        </a:spcAft>
                        <a:buClr>
                          <a:srgbClr val="253AA1"/>
                        </a:buClr>
                        <a:buFont typeface="Wingdings" pitchFamily="2" charset="2"/>
                        <a:buChar char="§"/>
                      </a:pPr>
                      <a:r>
                        <a:rPr lang="en-US" sz="1600" b="0" i="0" kern="1200" noProof="0" dirty="0">
                          <a:solidFill>
                            <a:srgbClr val="4C4845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Intensidade da concorrência, restrição na escolha de produtos ou insumos para compradores e vendedores</a:t>
                      </a:r>
                    </a:p>
                    <a:p>
                      <a:pPr marL="252000" indent="-252000" algn="l" defTabSz="914400" rtl="0" eaLnBrk="1" latinLnBrk="0" hangingPunct="1">
                        <a:spcAft>
                          <a:spcPts val="0"/>
                        </a:spcAft>
                        <a:buClr>
                          <a:srgbClr val="253AA1"/>
                        </a:buClr>
                        <a:buFont typeface="Wingdings" pitchFamily="2" charset="2"/>
                        <a:buChar char="§"/>
                      </a:pPr>
                      <a:r>
                        <a:rPr lang="en-US" sz="1600" b="0" i="0" kern="1200" noProof="0" dirty="0">
                          <a:solidFill>
                            <a:srgbClr val="4C4845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Barreiras de entrada ou saída em um setor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52000" indent="-252000" algn="l" defTabSz="914400" rtl="0" eaLnBrk="1" latinLnBrk="0" hangingPunct="1">
                        <a:spcAft>
                          <a:spcPts val="0"/>
                        </a:spcAft>
                        <a:buClr>
                          <a:srgbClr val="253AA1"/>
                        </a:buClr>
                        <a:buFont typeface="Wingdings" pitchFamily="2" charset="2"/>
                        <a:buChar char="§"/>
                      </a:pPr>
                      <a:r>
                        <a:rPr lang="en-US" sz="1600" b="0" i="0" kern="1200" noProof="0" dirty="0">
                          <a:solidFill>
                            <a:srgbClr val="4C4845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Impedir a entrada ou restringir seriamente a condução dos negócios</a:t>
                      </a:r>
                    </a:p>
                    <a:p>
                      <a:pPr marL="252000" indent="-252000" algn="l" defTabSz="914400" rtl="0" eaLnBrk="1" latinLnBrk="0" hangingPunct="1">
                        <a:spcAft>
                          <a:spcPts val="0"/>
                        </a:spcAft>
                        <a:buClr>
                          <a:srgbClr val="253AA1"/>
                        </a:buClr>
                        <a:buFont typeface="Wingdings" pitchFamily="2" charset="2"/>
                        <a:buChar char="§"/>
                      </a:pPr>
                      <a:r>
                        <a:rPr lang="en-US" sz="1600" b="0" i="0" kern="1200" noProof="0" dirty="0">
                          <a:solidFill>
                            <a:srgbClr val="4C4845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Reduzir a capacidade de competir</a:t>
                      </a:r>
                    </a:p>
                    <a:p>
                      <a:pPr marL="252000" indent="-252000" algn="l" defTabSz="914400" rtl="0" eaLnBrk="1" latinLnBrk="0" hangingPunct="1">
                        <a:spcAft>
                          <a:spcPts val="0"/>
                        </a:spcAft>
                        <a:buClr>
                          <a:srgbClr val="253AA1"/>
                        </a:buClr>
                        <a:buFont typeface="Wingdings" pitchFamily="2" charset="2"/>
                        <a:buChar char="§"/>
                      </a:pPr>
                      <a:r>
                        <a:rPr lang="en-US" sz="1600" b="0" i="0" kern="1200" noProof="0" dirty="0">
                          <a:solidFill>
                            <a:srgbClr val="4C4845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Reduzir a escolha do consumidor ou o acesso a bens e serviços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1619250"/>
                  </a:ext>
                </a:extLst>
              </a:tr>
              <a:tr h="824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0" i="0" noProof="0" dirty="0">
                          <a:solidFill>
                            <a:srgbClr val="4C4845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Impactos sociais, por exemplo</a:t>
                      </a:r>
                    </a:p>
                    <a:p>
                      <a:pPr marL="252000" indent="-252000" algn="l" defTabSz="914400" rtl="0" eaLnBrk="1" latinLnBrk="0" hangingPunct="1">
                        <a:spcAft>
                          <a:spcPts val="0"/>
                        </a:spcAft>
                        <a:buClr>
                          <a:srgbClr val="253AA1"/>
                        </a:buClr>
                        <a:buFont typeface="Wingdings" pitchFamily="2" charset="2"/>
                        <a:buChar char="§"/>
                      </a:pPr>
                      <a:r>
                        <a:rPr lang="en-US" sz="1600" b="0" i="0" kern="1200" noProof="0" dirty="0">
                          <a:solidFill>
                            <a:srgbClr val="4C4845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Efeitos sobre a segurança e a saúde públicas</a:t>
                      </a:r>
                    </a:p>
                    <a:p>
                      <a:pPr marL="252000" indent="-252000" algn="l" defTabSz="914400" rtl="0" eaLnBrk="1" latinLnBrk="0" hangingPunct="1">
                        <a:spcAft>
                          <a:spcPts val="0"/>
                        </a:spcAft>
                        <a:buClr>
                          <a:srgbClr val="253AA1"/>
                        </a:buClr>
                        <a:buFont typeface="Wingdings" pitchFamily="2" charset="2"/>
                        <a:buChar char="§"/>
                      </a:pPr>
                      <a:r>
                        <a:rPr lang="en-US" sz="1600" b="0" i="0" kern="1200" noProof="0" dirty="0">
                          <a:solidFill>
                            <a:srgbClr val="4C4845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Qualidade de vida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52000" indent="-252000" algn="l" defTabSz="914400" rtl="0" eaLnBrk="1" latinLnBrk="0" hangingPunct="1">
                        <a:spcAft>
                          <a:spcPts val="0"/>
                        </a:spcAft>
                        <a:buClr>
                          <a:srgbClr val="253AA1"/>
                        </a:buClr>
                        <a:buFont typeface="Wingdings" pitchFamily="2" charset="2"/>
                        <a:buChar char="§"/>
                      </a:pPr>
                      <a:r>
                        <a:rPr lang="en-US" sz="1600" b="0" i="0" kern="1200" noProof="0" dirty="0">
                          <a:solidFill>
                            <a:srgbClr val="4C4845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Deslocamento de uma comunidade</a:t>
                      </a:r>
                    </a:p>
                    <a:p>
                      <a:pPr marL="252000" indent="-252000" algn="l" defTabSz="914400" rtl="0" eaLnBrk="1" latinLnBrk="0" hangingPunct="1">
                        <a:spcAft>
                          <a:spcPts val="0"/>
                        </a:spcAft>
                        <a:buClr>
                          <a:srgbClr val="253AA1"/>
                        </a:buClr>
                        <a:buFont typeface="Wingdings" pitchFamily="2" charset="2"/>
                        <a:buChar char="§"/>
                      </a:pPr>
                      <a:r>
                        <a:rPr lang="en-US" sz="1600" b="0" i="0" kern="1200" noProof="0" dirty="0">
                          <a:solidFill>
                            <a:srgbClr val="4C4845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Impacto negativo no desenvolvimento e nos níveis de habilidades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38851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0" i="0" noProof="0" dirty="0">
                          <a:solidFill>
                            <a:srgbClr val="4C4845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Impactos ambientais, por exemplo</a:t>
                      </a:r>
                    </a:p>
                    <a:p>
                      <a:pPr marL="252000" indent="-252000" algn="l" defTabSz="914400" rtl="0" eaLnBrk="1" latinLnBrk="0" hangingPunct="1">
                        <a:spcAft>
                          <a:spcPts val="0"/>
                        </a:spcAft>
                        <a:buClr>
                          <a:srgbClr val="253AA1"/>
                        </a:buClr>
                        <a:buFont typeface="Wingdings" pitchFamily="2" charset="2"/>
                        <a:buChar char="§"/>
                      </a:pPr>
                      <a:r>
                        <a:rPr lang="en-US" sz="1600" b="0" i="0" kern="1200" noProof="0" dirty="0">
                          <a:solidFill>
                            <a:srgbClr val="4C4845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Níveis de poluição, biodiversidade, erosão do solo, perda de espécies, mudanças climáticas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52000" indent="-252000" algn="l" defTabSz="914400" rtl="0" eaLnBrk="1" latinLnBrk="0" hangingPunct="1">
                        <a:spcAft>
                          <a:spcPts val="0"/>
                        </a:spcAft>
                        <a:buClr>
                          <a:srgbClr val="253AA1"/>
                        </a:buClr>
                        <a:buFont typeface="Wingdings" pitchFamily="2" charset="2"/>
                        <a:buChar char="§"/>
                      </a:pPr>
                      <a:r>
                        <a:rPr lang="en-US" sz="1600" b="0" i="0" kern="1200" noProof="0" dirty="0">
                          <a:solidFill>
                            <a:srgbClr val="4C4845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Danos ambientais substanciais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31921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0" i="0" noProof="0" dirty="0">
                          <a:solidFill>
                            <a:srgbClr val="4C4845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Impactos de acordos internacionais</a:t>
                      </a:r>
                    </a:p>
                    <a:p>
                      <a:pPr marL="252000" indent="-252000" algn="l" defTabSz="914400" rtl="0" eaLnBrk="1" latinLnBrk="0" hangingPunct="1">
                        <a:spcAft>
                          <a:spcPts val="0"/>
                        </a:spcAft>
                        <a:buClr>
                          <a:srgbClr val="253AA1"/>
                        </a:buClr>
                        <a:buFont typeface="Wingdings" pitchFamily="2" charset="2"/>
                        <a:buChar char="§"/>
                      </a:pPr>
                      <a:r>
                        <a:rPr lang="en-US" sz="1600" b="0" i="0" kern="1200" noProof="0" dirty="0">
                          <a:solidFill>
                            <a:srgbClr val="4C4845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Capacidade do país de cumprir seus compromissos e objetivos nos termos desses acordos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52000" indent="-252000" algn="l" defTabSz="914400" rtl="0" eaLnBrk="1" latinLnBrk="0" hangingPunct="1">
                        <a:spcAft>
                          <a:spcPts val="0"/>
                        </a:spcAft>
                        <a:buClr>
                          <a:srgbClr val="253AA1"/>
                        </a:buClr>
                        <a:buFont typeface="Wingdings" pitchFamily="2" charset="2"/>
                        <a:buChar char="§"/>
                      </a:pPr>
                      <a:r>
                        <a:rPr lang="en-US" sz="1600" b="0" i="0" kern="1200" noProof="0" dirty="0">
                          <a:solidFill>
                            <a:srgbClr val="4C4845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Impedir que o governo cumpra seus compromissos</a:t>
                      </a:r>
                    </a:p>
                    <a:p>
                      <a:pPr marL="252000" indent="-252000" algn="l" defTabSz="914400" rtl="0" eaLnBrk="1" latinLnBrk="0" hangingPunct="1">
                        <a:spcAft>
                          <a:spcPts val="0"/>
                        </a:spcAft>
                        <a:buClr>
                          <a:srgbClr val="253AA1"/>
                        </a:buClr>
                        <a:buFont typeface="Wingdings" pitchFamily="2" charset="2"/>
                        <a:buChar char="§"/>
                      </a:pPr>
                      <a:r>
                        <a:rPr lang="en-US" sz="1600" b="0" i="0" kern="1200" noProof="0" dirty="0">
                          <a:solidFill>
                            <a:srgbClr val="4C4845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Efeitos negativos sobre os objetivos e resultados alcançados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2660730"/>
                  </a:ext>
                </a:extLst>
              </a:tr>
            </a:tbl>
          </a:graphicData>
        </a:graphic>
      </p:graphicFrame>
      <p:sp>
        <p:nvSpPr>
          <p:cNvPr id="6" name="Textfeld 5">
            <a:extLst>
              <a:ext uri="{FF2B5EF4-FFF2-40B4-BE49-F238E27FC236}">
                <a16:creationId xmlns:a16="http://schemas.microsoft.com/office/drawing/2014/main" id="{BBF19B4B-96B7-F495-6CD4-D8367CD243D5}"/>
              </a:ext>
            </a:extLst>
          </p:cNvPr>
          <p:cNvSpPr txBox="1"/>
          <p:nvPr/>
        </p:nvSpPr>
        <p:spPr>
          <a:xfrm rot="16200000">
            <a:off x="9112436" y="4085319"/>
            <a:ext cx="5012430" cy="36933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de-DE" sz="1200" dirty="0">
                <a:solidFill>
                  <a:srgbClr val="4C484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https://</a:t>
            </a:r>
            <a:r>
              <a:rPr lang="de-DE" sz="1200" dirty="0" err="1">
                <a:solidFill>
                  <a:srgbClr val="4C484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arta.gov.ph</a:t>
            </a:r>
            <a:r>
              <a:rPr lang="de-DE" sz="1200" dirty="0">
                <a:solidFill>
                  <a:srgbClr val="4C484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/</a:t>
            </a:r>
            <a:r>
              <a:rPr lang="de-DE" sz="1200" dirty="0" err="1">
                <a:solidFill>
                  <a:srgbClr val="4C484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wp</a:t>
            </a:r>
            <a:r>
              <a:rPr lang="de-DE" sz="1200" dirty="0">
                <a:solidFill>
                  <a:srgbClr val="4C484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-content/</a:t>
            </a:r>
            <a:r>
              <a:rPr lang="de-DE" sz="1200" dirty="0" err="1">
                <a:solidFill>
                  <a:srgbClr val="4C484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uploads</a:t>
            </a:r>
            <a:r>
              <a:rPr lang="de-DE" sz="1200" dirty="0">
                <a:solidFill>
                  <a:srgbClr val="4C484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/2021/11/Final-Draft-RIA-Manual_For-Copy-Editing_10252021-2.pdf, </a:t>
            </a:r>
            <a:r>
              <a:rPr lang="en-US" sz="1200" dirty="0">
                <a:solidFill>
                  <a:srgbClr val="4C484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query </a:t>
            </a:r>
            <a:r>
              <a:rPr lang="de-DE" sz="1200" dirty="0">
                <a:solidFill>
                  <a:srgbClr val="4C484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2024-07-24</a:t>
            </a:r>
          </a:p>
        </p:txBody>
      </p:sp>
    </p:spTree>
    <p:extLst>
      <p:ext uri="{BB962C8B-B14F-4D97-AF65-F5344CB8AC3E}">
        <p14:creationId xmlns:p14="http://schemas.microsoft.com/office/powerpoint/2010/main" val="2118326586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7BD98A75-7E51-08E7-12F2-9BE278E264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>
                <a:solidFill>
                  <a:srgbClr val="4C4845"/>
                </a:solidFill>
              </a:rPr>
              <a:t>Uma proposta regulatória com impactos substanciais ou generalizados na economia se </a:t>
            </a:r>
          </a:p>
          <a:p>
            <a:pPr lvl="1"/>
            <a:r>
              <a:rPr lang="en-US" sz="2000" dirty="0">
                <a:solidFill>
                  <a:srgbClr val="4C4845"/>
                </a:solidFill>
              </a:rPr>
              <a:t>afetar um grande número de empresas ou indivíduos</a:t>
            </a:r>
          </a:p>
          <a:p>
            <a:pPr lvl="1"/>
            <a:r>
              <a:rPr lang="en-US" sz="2000" dirty="0">
                <a:solidFill>
                  <a:srgbClr val="4C4845"/>
                </a:solidFill>
              </a:rPr>
              <a:t>impor custos substanciais de conformidade para empresas ou indivíduos</a:t>
            </a:r>
          </a:p>
          <a:p>
            <a:pPr lvl="1"/>
            <a:r>
              <a:rPr lang="en-US" sz="2000" dirty="0">
                <a:solidFill>
                  <a:srgbClr val="4C4845"/>
                </a:solidFill>
              </a:rPr>
              <a:t>enfrentar uma oposição generalizada ou determinada entre as partes interessadas, o público em geral ou grupos de interesse</a:t>
            </a:r>
          </a:p>
          <a:p>
            <a:pPr lvl="1"/>
            <a:r>
              <a:rPr lang="en-US" sz="2000" dirty="0">
                <a:solidFill>
                  <a:srgbClr val="4C4845"/>
                </a:solidFill>
              </a:rPr>
              <a:t>ter um impacto restritivo sobre a concorrência no mercado</a:t>
            </a:r>
          </a:p>
          <a:p>
            <a:endParaRPr lang="en-US" sz="200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4F335D2-6460-4E48-4BC0-EB5667FDF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Definição de impacto substancial</a:t>
            </a:r>
          </a:p>
        </p:txBody>
      </p:sp>
    </p:spTree>
    <p:extLst>
      <p:ext uri="{BB962C8B-B14F-4D97-AF65-F5344CB8AC3E}">
        <p14:creationId xmlns:p14="http://schemas.microsoft.com/office/powerpoint/2010/main" val="3677040484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9418897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440000" y="2880000"/>
            <a:ext cx="9144000" cy="2387600"/>
          </a:xfrm>
        </p:spPr>
        <p:txBody>
          <a:bodyPr anchor="ctr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de-DE" sz="4800" spc="200" dirty="0"/>
              <a:t>Avaliação do impacto </a:t>
            </a:r>
            <a:r>
              <a:rPr lang="de-DE" sz="4800" spc="200" dirty="0" err="1"/>
              <a:t>regulatório</a:t>
            </a:r>
            <a:r>
              <a:rPr lang="de-DE" sz="4800" spc="200" dirty="0"/>
              <a:t>: </a:t>
            </a:r>
            <a:r>
              <a:rPr lang="de-DE" sz="4800" spc="200" dirty="0" err="1"/>
              <a:t>Tipologia</a:t>
            </a:r>
            <a:endParaRPr lang="en-US" sz="4400" spc="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418959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2DFA086B-4BC7-FCE2-1EFD-EDD89C44F7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>
                <a:solidFill>
                  <a:srgbClr val="4C4845"/>
                </a:solidFill>
              </a:rPr>
              <a:t>RIA como ferramenta para avaliar os impactos das regulamentações existentes e também das regulamentações propostas</a:t>
            </a:r>
          </a:p>
          <a:p>
            <a:r>
              <a:rPr lang="en-US" sz="2000" dirty="0">
                <a:solidFill>
                  <a:srgbClr val="4C4845"/>
                </a:solidFill>
              </a:rPr>
              <a:t>A RIA pode ser implementada em diferentes estágios de uma TR</a:t>
            </a:r>
          </a:p>
          <a:p>
            <a:pPr lvl="1"/>
            <a:r>
              <a:rPr lang="en-US" sz="2000" dirty="0">
                <a:solidFill>
                  <a:srgbClr val="4C4845"/>
                </a:solidFill>
              </a:rPr>
              <a:t>Ex-ante</a:t>
            </a:r>
          </a:p>
          <a:p>
            <a:pPr lvl="1"/>
            <a:r>
              <a:rPr lang="en-US" sz="2000" dirty="0">
                <a:solidFill>
                  <a:srgbClr val="4C4845"/>
                </a:solidFill>
              </a:rPr>
              <a:t>Ex-post</a:t>
            </a:r>
          </a:p>
          <a:p>
            <a:r>
              <a:rPr lang="en-US" sz="2000" dirty="0">
                <a:solidFill>
                  <a:srgbClr val="4C4845"/>
                </a:solidFill>
              </a:rPr>
              <a:t>A AIR pode ser implementada em diferentes níveis para ser proporcional ao nível de impacto esperado, por exemplo, considerando custos e benefícios, dependendo do nível da regulamentação (1)</a:t>
            </a:r>
          </a:p>
          <a:p>
            <a:pPr lvl="1"/>
            <a:r>
              <a:rPr lang="en-US" sz="2000" dirty="0">
                <a:solidFill>
                  <a:srgbClr val="4C4845"/>
                </a:solidFill>
              </a:rPr>
              <a:t>RIA completo</a:t>
            </a:r>
          </a:p>
          <a:p>
            <a:pPr lvl="1"/>
            <a:r>
              <a:rPr lang="en-US" sz="2000" dirty="0">
                <a:solidFill>
                  <a:srgbClr val="4C4845"/>
                </a:solidFill>
              </a:rPr>
              <a:t>RIA leve</a:t>
            </a:r>
          </a:p>
          <a:p>
            <a:pPr lvl="1"/>
            <a:r>
              <a:rPr lang="en-US" sz="2000" dirty="0">
                <a:solidFill>
                  <a:srgbClr val="4C4845"/>
                </a:solidFill>
              </a:rPr>
              <a:t>Sem RIA!</a:t>
            </a:r>
          </a:p>
          <a:p>
            <a:pPr marL="433800" lvl="1" indent="0">
              <a:buNone/>
            </a:pPr>
            <a:endParaRPr lang="en-US" sz="2000" dirty="0">
              <a:solidFill>
                <a:srgbClr val="4C4845"/>
              </a:solidFill>
            </a:endParaRPr>
          </a:p>
          <a:p>
            <a:pPr marL="0" indent="0">
              <a:buNone/>
            </a:pPr>
            <a:r>
              <a:rPr lang="en-US" sz="1600" dirty="0">
                <a:solidFill>
                  <a:srgbClr val="4C4845"/>
                </a:solidFill>
              </a:rPr>
              <a:t>(1) Por exemplo, na UE, há leis primárias e regulamentos subordinados.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2094821-C1EB-99E5-CA26-E27FF5D66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Visão geral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62727932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7F1D1F0C-CE1C-37DB-6B1E-D9E089D54F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>
                <a:solidFill>
                  <a:srgbClr val="4C4845"/>
                </a:solidFill>
              </a:rPr>
              <a:t>Olhando para o passado</a:t>
            </a:r>
          </a:p>
          <a:p>
            <a:pPr lvl="1"/>
            <a:r>
              <a:rPr lang="en-US" sz="2000" dirty="0">
                <a:solidFill>
                  <a:srgbClr val="4C4845"/>
                </a:solidFill>
              </a:rPr>
              <a:t>Avaliação dos custos e benefícios do cenário status-quo (existente), incluindo as regulamentações existentes</a:t>
            </a:r>
          </a:p>
          <a:p>
            <a:pPr lvl="1"/>
            <a:r>
              <a:rPr lang="en-US" sz="2000" dirty="0">
                <a:solidFill>
                  <a:srgbClr val="4C4845"/>
                </a:solidFill>
              </a:rPr>
              <a:t>É útil para entender a profundidade e a tendência de um problema na regulamentação existente, avaliando os custos/benefícios que a regulamentação existente traz para a sociedade</a:t>
            </a:r>
          </a:p>
          <a:p>
            <a:pPr lvl="1"/>
            <a:r>
              <a:rPr lang="en-US" sz="2000" dirty="0">
                <a:solidFill>
                  <a:srgbClr val="4C4845"/>
                </a:solidFill>
              </a:rPr>
              <a:t>Ajudar a estimar os custos/benefícios de manter as condições existentes, possíveis mudanças nos custos/benefícios de diferentes opções regulatórias.</a:t>
            </a:r>
          </a:p>
          <a:p>
            <a:pPr lvl="1"/>
            <a:r>
              <a:rPr lang="en-US" sz="2000" dirty="0">
                <a:solidFill>
                  <a:srgbClr val="4C4845"/>
                </a:solidFill>
              </a:rPr>
              <a:t>É útil realizar qualquer correção no meio do caminho para revisar quaisquer disposições insatisfatórias.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8A19D01-4469-E425-42C3-051FA47B7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RIA ex-post</a:t>
            </a:r>
          </a:p>
        </p:txBody>
      </p:sp>
    </p:spTree>
    <p:extLst>
      <p:ext uri="{BB962C8B-B14F-4D97-AF65-F5344CB8AC3E}">
        <p14:creationId xmlns:p14="http://schemas.microsoft.com/office/powerpoint/2010/main" val="512904690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161EB476-36EA-055C-7974-B006B8323C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6728" y="1800000"/>
            <a:ext cx="10387272" cy="4351338"/>
          </a:xfrm>
        </p:spPr>
        <p:txBody>
          <a:bodyPr/>
          <a:lstStyle/>
          <a:p>
            <a:r>
              <a:rPr lang="en-US" sz="2000" dirty="0">
                <a:solidFill>
                  <a:srgbClr val="4C4845"/>
                </a:solidFill>
              </a:rPr>
              <a:t>Importante para avaliar a eficácia de um TR existente</a:t>
            </a:r>
          </a:p>
          <a:p>
            <a:r>
              <a:rPr lang="en-US" sz="2000" dirty="0">
                <a:solidFill>
                  <a:srgbClr val="4C4845"/>
                </a:solidFill>
              </a:rPr>
              <a:t>Primeira etapa na implementação de uma análise de lacunas da saída da TR, também em vista do impacto no comércio</a:t>
            </a:r>
          </a:p>
          <a:p>
            <a:pPr lvl="1"/>
            <a:r>
              <a:rPr lang="en-US" sz="2000" dirty="0">
                <a:solidFill>
                  <a:srgbClr val="4C4845"/>
                </a:solidFill>
              </a:rPr>
              <a:t>Os objetivos originais foram alcançados em qualidade, quantidade e tempo, quando medidos em relação ao que teria acontecido sem a </a:t>
            </a:r>
            <a:r>
              <a:rPr lang="en-US" sz="2000" dirty="0" err="1">
                <a:solidFill>
                  <a:srgbClr val="4C4845"/>
                </a:solidFill>
              </a:rPr>
              <a:t>intervenção</a:t>
            </a:r>
            <a:r>
              <a:rPr lang="en-US" sz="2000" dirty="0">
                <a:solidFill>
                  <a:srgbClr val="4C4845"/>
                </a:solidFill>
              </a:rPr>
              <a:t>?</a:t>
            </a:r>
          </a:p>
          <a:p>
            <a:pPr lvl="1"/>
            <a:endParaRPr lang="en-US" sz="2000" dirty="0">
              <a:solidFill>
                <a:srgbClr val="4C4845"/>
              </a:solidFill>
            </a:endParaRP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marL="433800" lvl="1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200" dirty="0">
                <a:solidFill>
                  <a:srgbClr val="4C4845"/>
                </a:solidFill>
              </a:rPr>
              <a:t>Fonte: Mapping of ex-ante Policy Impact Assessment Experiences and Tools in Europe, setembro de 2007, PNUD</a:t>
            </a:r>
          </a:p>
          <a:p>
            <a:endParaRPr lang="en-US" sz="200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40237F0-A43D-8EAB-C308-751773BC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Questões a serem abordadas na RIA ex-post </a:t>
            </a:r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78BCBFD2-325A-F006-B9D3-BB24EFDE99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7464194"/>
              </p:ext>
            </p:extLst>
          </p:nvPr>
        </p:nvGraphicFramePr>
        <p:xfrm>
          <a:off x="1296728" y="3534660"/>
          <a:ext cx="10387272" cy="277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87272">
                  <a:extLst>
                    <a:ext uri="{9D8B030D-6E8A-4147-A177-3AD203B41FA5}">
                      <a16:colId xmlns:a16="http://schemas.microsoft.com/office/drawing/2014/main" val="306744555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de-DE" sz="1400" b="1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Perguntas </a:t>
                      </a:r>
                      <a:r>
                        <a:rPr lang="de-DE" sz="1400" b="1" i="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 serem feitas</a:t>
                      </a:r>
                      <a:r>
                        <a:rPr lang="de-DE" sz="1400" b="1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, por exemplo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0772870"/>
                  </a:ext>
                </a:extLst>
              </a:tr>
              <a:tr h="3348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kern="1200" dirty="0">
                          <a:solidFill>
                            <a:srgbClr val="4C4845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A extensão da intervenção para a realização dos objetivos ou qualquer atividade induzida que de outra forma não ocorreria?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2501874"/>
                  </a:ext>
                </a:extLst>
              </a:tr>
              <a:tr h="3348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kern="1200" dirty="0">
                          <a:solidFill>
                            <a:srgbClr val="4C4845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Fatores externos que afetam a implementação de forma adversa ou vantajosa? Algum efeito colateral inesperado significativo?</a:t>
                      </a:r>
                      <a:endParaRPr lang="de-DE" sz="1400" b="0" i="0" kern="1200" dirty="0">
                        <a:solidFill>
                          <a:srgbClr val="4C4845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31121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kern="1200" dirty="0">
                          <a:solidFill>
                            <a:srgbClr val="4C4845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Os insumos exigidos pelo governo e pelo setor privado foram feitos conforme planejado? Algum recurso alocado foi desperdiçado ou mal utilizado?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7980486"/>
                  </a:ext>
                </a:extLst>
              </a:tr>
              <a:tr h="3348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kern="1200" dirty="0">
                          <a:solidFill>
                            <a:srgbClr val="4C4845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Eficiência da administração do regulamento?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03945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kern="1200" dirty="0">
                          <a:solidFill>
                            <a:srgbClr val="4C4845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Regulamento que leve a qualquer injustiça ou desvantagem para qualquer setor da comunidade?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57213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kern="1200" dirty="0">
                          <a:solidFill>
                            <a:srgbClr val="4C4845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Melhorias a serem feitas no regulamento para torná-lo mais eficaz ou econômico?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9781512"/>
                  </a:ext>
                </a:extLst>
              </a:tr>
              <a:tr h="3348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kern="1200" dirty="0">
                          <a:solidFill>
                            <a:srgbClr val="4C4845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Regulamento adequado para atingir os objetivos desejados?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80607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6882603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5FCD0EC0-19E4-0706-8098-45B54BDFFE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>
                <a:solidFill>
                  <a:srgbClr val="4C4845"/>
                </a:solidFill>
              </a:rPr>
              <a:t>Previsão e estimativa de mudanças no comportamento das partes interessadas e das consequências futuras resultantes</a:t>
            </a:r>
          </a:p>
          <a:p>
            <a:r>
              <a:rPr lang="en-US" sz="2000" dirty="0">
                <a:solidFill>
                  <a:srgbClr val="4C4845"/>
                </a:solidFill>
              </a:rPr>
              <a:t>Aplicável a novas regulamentações, regulamentações revisadas ou desregulamentações</a:t>
            </a:r>
          </a:p>
          <a:p>
            <a:pPr lvl="1"/>
            <a:r>
              <a:rPr lang="en-US" sz="2000" dirty="0">
                <a:solidFill>
                  <a:srgbClr val="4C4845"/>
                </a:solidFill>
              </a:rPr>
              <a:t>Todos os casos em que é provável que o impacto ocorra no futuro</a:t>
            </a:r>
          </a:p>
          <a:p>
            <a:pPr lvl="1"/>
            <a:r>
              <a:rPr lang="en-US" sz="2000" dirty="0">
                <a:solidFill>
                  <a:srgbClr val="4C4845"/>
                </a:solidFill>
              </a:rPr>
              <a:t>Apoiar o processo de seleção sistemática da regulamentação mais eficiente e eficaz de um conjunto de opções para atender aos objetivos desejados</a:t>
            </a:r>
          </a:p>
          <a:p>
            <a:pPr lvl="1"/>
            <a:r>
              <a:rPr lang="en-US" sz="2000" dirty="0">
                <a:solidFill>
                  <a:srgbClr val="4C4845"/>
                </a:solidFill>
              </a:rPr>
              <a:t>Ajudar a obter um bom entendimento dos prováveis impactos futuros da regulamentação proposta, estimando qual grupo de partes interessadas foi impactado de que maneira</a:t>
            </a:r>
          </a:p>
          <a:p>
            <a:pPr lvl="1"/>
            <a:r>
              <a:rPr lang="en-US" sz="2000" dirty="0">
                <a:solidFill>
                  <a:srgbClr val="4C4845"/>
                </a:solidFill>
              </a:rPr>
              <a:t>Avaliar também as alternativas para a TR e os custos/benefícios associados à alternativa identificada; comparação para ajudar os tomadores de decisão a chegar à solução mais benéfica.</a:t>
            </a:r>
          </a:p>
          <a:p>
            <a:endParaRPr lang="en-US" sz="200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FF16D7A-4862-38FD-14A2-12828E7DD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RIA ex ante</a:t>
            </a:r>
          </a:p>
        </p:txBody>
      </p:sp>
    </p:spTree>
    <p:extLst>
      <p:ext uri="{BB962C8B-B14F-4D97-AF65-F5344CB8AC3E}">
        <p14:creationId xmlns:p14="http://schemas.microsoft.com/office/powerpoint/2010/main" val="4157983810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9C0557C9-2308-6725-0AE7-CA88F0353F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6727" y="1800000"/>
            <a:ext cx="10413491" cy="4351338"/>
          </a:xfrm>
        </p:spPr>
        <p:txBody>
          <a:bodyPr/>
          <a:lstStyle/>
          <a:p>
            <a:r>
              <a:rPr lang="en-US" sz="2000" dirty="0">
                <a:solidFill>
                  <a:srgbClr val="4C4845"/>
                </a:solidFill>
              </a:rPr>
              <a:t>A profundidade da AIR é determinada pelo estágio em que o TR se encontra, bem como pelo tamanho esperado do impacto do TR (análise proporcional)</a:t>
            </a:r>
          </a:p>
          <a:p>
            <a:pPr lvl="1"/>
            <a:r>
              <a:rPr lang="en-US" sz="2000" dirty="0">
                <a:solidFill>
                  <a:srgbClr val="4C4845"/>
                </a:solidFill>
              </a:rPr>
              <a:t>Novas TR aplicáveis a uma nova área de política ou que introduzam uma nova abordagem que afete um grande número de partes interessadas devem ser precedidas de uma análise de impacto totalmente detalhada</a:t>
            </a:r>
          </a:p>
          <a:p>
            <a:pPr lvl="1"/>
            <a:r>
              <a:rPr lang="en-US" sz="2000" dirty="0">
                <a:solidFill>
                  <a:srgbClr val="4C4845"/>
                </a:solidFill>
              </a:rPr>
              <a:t>Mudanças limitadas em uma área já regulamentada, possivelmente indicando uma avaliação de impacto limitada</a:t>
            </a:r>
          </a:p>
          <a:p>
            <a:pPr lvl="1"/>
            <a:r>
              <a:rPr lang="en-US" sz="2000" dirty="0">
                <a:solidFill>
                  <a:srgbClr val="4C4845"/>
                </a:solidFill>
              </a:rPr>
              <a:t>Dependendo de uma análise preliminar, talvez não seja necessário desenvolver um TR e, portanto, não seja realizada uma RIA</a:t>
            </a:r>
          </a:p>
          <a:p>
            <a:r>
              <a:rPr lang="en-US" sz="2000" dirty="0">
                <a:solidFill>
                  <a:srgbClr val="4C4845"/>
                </a:solidFill>
              </a:rPr>
              <a:t>Uma avaliação de impacto preliminar pode ser realizada, consistindo em uma breve declaração da questão ou do problema da política contendo</a:t>
            </a:r>
          </a:p>
          <a:p>
            <a:pPr lvl="1"/>
            <a:r>
              <a:rPr lang="en-US" sz="2000" dirty="0">
                <a:solidFill>
                  <a:srgbClr val="4C4845"/>
                </a:solidFill>
              </a:rPr>
              <a:t>Os objetivos da política do governo ao abordar o problema, uma análise do impacto de diferentes opções de política, uma descrição da regulamentação proposta, por que ela é a melhor opção a ser tomada e como a entidade regulamentada cumprirá a regulamentação proposta</a:t>
            </a:r>
          </a:p>
          <a:p>
            <a:pPr lvl="1"/>
            <a:endParaRPr lang="en-US" sz="200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E60CFB4-C108-BBF7-C2D8-8E4DC4AC6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Profundidade </a:t>
            </a:r>
            <a:r>
              <a:rPr lang="de-DE" dirty="0" err="1"/>
              <a:t>da </a:t>
            </a:r>
            <a:r>
              <a:rPr lang="de-DE" dirty="0"/>
              <a:t>RIA</a:t>
            </a:r>
          </a:p>
        </p:txBody>
      </p:sp>
    </p:spTree>
    <p:extLst>
      <p:ext uri="{BB962C8B-B14F-4D97-AF65-F5344CB8AC3E}">
        <p14:creationId xmlns:p14="http://schemas.microsoft.com/office/powerpoint/2010/main" val="3532423928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59B69EB2-7C88-957A-0A0C-F0D2A856A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Profundidade e </a:t>
            </a:r>
            <a:r>
              <a:rPr lang="de-DE" dirty="0" err="1"/>
              <a:t>tipos relacionados de </a:t>
            </a:r>
            <a:r>
              <a:rPr lang="de-DE" dirty="0"/>
              <a:t>RIA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79532E2-6A7E-13E7-AF65-6F77FB3715E0}"/>
              </a:ext>
            </a:extLst>
          </p:cNvPr>
          <p:cNvSpPr txBox="1"/>
          <p:nvPr/>
        </p:nvSpPr>
        <p:spPr>
          <a:xfrm>
            <a:off x="1296728" y="3215136"/>
            <a:ext cx="10094142" cy="9106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108000" tIns="108000" rIns="108000" bIns="108000" rtlCol="0">
            <a:spAutoFit/>
          </a:bodyPr>
          <a:lstStyle/>
          <a:p>
            <a:pPr marL="252000" indent="-252000">
              <a:spcAft>
                <a:spcPts val="600"/>
              </a:spcAft>
              <a:buClr>
                <a:srgbClr val="253AA1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rgbClr val="4C484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RIA parcial</a:t>
            </a:r>
          </a:p>
          <a:p>
            <a:pPr marL="709200" lvl="1" indent="-252000">
              <a:spcAft>
                <a:spcPts val="600"/>
              </a:spcAft>
              <a:buClr>
                <a:srgbClr val="253AA1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rgbClr val="4C484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Aumentar a RIA inicial com análises adicionais e produzi-las antes de qualquer consulta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BDC42862-3582-4DF8-2569-B40F7F7E9EF2}"/>
              </a:ext>
            </a:extLst>
          </p:cNvPr>
          <p:cNvSpPr txBox="1"/>
          <p:nvPr/>
        </p:nvSpPr>
        <p:spPr>
          <a:xfrm>
            <a:off x="1296728" y="4322496"/>
            <a:ext cx="10094142" cy="121838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lIns="108000" tIns="108000" rIns="108000" bIns="108000" rtlCol="0">
            <a:spAutoFit/>
          </a:bodyPr>
          <a:lstStyle/>
          <a:p>
            <a:pPr marL="252000" indent="-252000">
              <a:spcAft>
                <a:spcPts val="600"/>
              </a:spcAft>
              <a:buClr>
                <a:srgbClr val="253AA1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rgbClr val="4C484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RIA completo</a:t>
            </a:r>
          </a:p>
          <a:p>
            <a:pPr marL="709200" lvl="1" indent="-252000">
              <a:spcAft>
                <a:spcPts val="600"/>
              </a:spcAft>
              <a:buClr>
                <a:srgbClr val="253AA1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rgbClr val="4C484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Fornecimento de uma análise detalhada de todas as opções e alternativas para uma TR proposta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5D1A2EC6-BBF0-AD27-2926-D5AE8E1EBCC6}"/>
              </a:ext>
            </a:extLst>
          </p:cNvPr>
          <p:cNvSpPr txBox="1"/>
          <p:nvPr/>
        </p:nvSpPr>
        <p:spPr>
          <a:xfrm>
            <a:off x="1296728" y="1800000"/>
            <a:ext cx="10094142" cy="121838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108000" tIns="108000" rIns="108000" bIns="108000" rtlCol="0">
            <a:spAutoFit/>
          </a:bodyPr>
          <a:lstStyle/>
          <a:p>
            <a:pPr marL="252000" indent="-252000">
              <a:spcAft>
                <a:spcPts val="600"/>
              </a:spcAft>
              <a:buClr>
                <a:srgbClr val="253AA1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rgbClr val="4C484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RIA inicial</a:t>
            </a:r>
          </a:p>
          <a:p>
            <a:pPr marL="709200" lvl="1" indent="-252000">
              <a:spcAft>
                <a:spcPts val="600"/>
              </a:spcAft>
              <a:buClr>
                <a:srgbClr val="253AA1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rgbClr val="4C484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Alto nível de avaliação dos benefícios e custos qualitativos associados a uma regulamentação</a:t>
            </a:r>
          </a:p>
        </p:txBody>
      </p:sp>
    </p:spTree>
    <p:extLst>
      <p:ext uri="{BB962C8B-B14F-4D97-AF65-F5344CB8AC3E}">
        <p14:creationId xmlns:p14="http://schemas.microsoft.com/office/powerpoint/2010/main" val="2222658713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6FF3D896-C4DA-6539-7F50-CDAA1F0956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>
                <a:solidFill>
                  <a:srgbClr val="4C4845"/>
                </a:solidFill>
              </a:rPr>
              <a:t>RIA inicial e parcial sugerindo que</a:t>
            </a:r>
          </a:p>
          <a:p>
            <a:pPr lvl="1"/>
            <a:r>
              <a:rPr lang="en-US" sz="2000" dirty="0">
                <a:solidFill>
                  <a:srgbClr val="4C4845"/>
                </a:solidFill>
              </a:rPr>
              <a:t>Impactos negativos significativos na competitividade nacional </a:t>
            </a:r>
          </a:p>
          <a:p>
            <a:pPr lvl="1"/>
            <a:r>
              <a:rPr lang="en-US" sz="2000" dirty="0">
                <a:solidFill>
                  <a:srgbClr val="4C4845"/>
                </a:solidFill>
              </a:rPr>
              <a:t>Impactos negativos significativos sobre os grupos socialmente excluídos ou vulneráveis</a:t>
            </a:r>
          </a:p>
          <a:p>
            <a:pPr lvl="1"/>
            <a:r>
              <a:rPr lang="en-US" sz="2000" dirty="0">
                <a:solidFill>
                  <a:srgbClr val="4C4845"/>
                </a:solidFill>
              </a:rPr>
              <a:t>Danos ambientais significativos</a:t>
            </a:r>
          </a:p>
          <a:p>
            <a:pPr lvl="1"/>
            <a:r>
              <a:rPr lang="en-US" sz="2000" dirty="0">
                <a:solidFill>
                  <a:srgbClr val="4C4845"/>
                </a:solidFill>
              </a:rPr>
              <a:t>Envolver mudanças significativas na política de um mercado econômico ou ter um impacto significativo na concorrência ou nos consumidores</a:t>
            </a:r>
          </a:p>
          <a:p>
            <a:pPr lvl="1"/>
            <a:r>
              <a:rPr lang="en-US" sz="2000" dirty="0">
                <a:solidFill>
                  <a:srgbClr val="4C4845"/>
                </a:solidFill>
              </a:rPr>
              <a:t>Impacto significativo nas empresas comerciais; </a:t>
            </a:r>
          </a:p>
          <a:p>
            <a:pPr lvl="1"/>
            <a:r>
              <a:rPr lang="en-US" sz="2000" dirty="0">
                <a:solidFill>
                  <a:srgbClr val="4C4845"/>
                </a:solidFill>
              </a:rPr>
              <a:t>Impedir desproporcionalmente o direito dos cidadãos; </a:t>
            </a:r>
          </a:p>
          <a:p>
            <a:pPr lvl="1"/>
            <a:r>
              <a:rPr lang="en-US" sz="2000" dirty="0">
                <a:solidFill>
                  <a:srgbClr val="4C4845"/>
                </a:solidFill>
              </a:rPr>
              <a:t>Impor uma carga de conformidade desproporcional</a:t>
            </a:r>
          </a:p>
          <a:p>
            <a:pPr lvl="1"/>
            <a:r>
              <a:rPr lang="en-US" sz="2000" dirty="0">
                <a:solidFill>
                  <a:srgbClr val="4C4845"/>
                </a:solidFill>
              </a:rPr>
              <a:t>Custos para o estado ou para terceiros significativos ou desproporcionalmente suportados por um grupo ou setor 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253AA1"/>
                </a:solidFill>
              </a:rPr>
              <a:t>→</a:t>
            </a:r>
            <a:r>
              <a:rPr lang="en-US" sz="2000" dirty="0">
                <a:solidFill>
                  <a:srgbClr val="4C4845"/>
                </a:solidFill>
              </a:rPr>
              <a:t> Implementar uma RIA completa</a:t>
            </a:r>
          </a:p>
          <a:p>
            <a:endParaRPr lang="en-US" sz="200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6D852FD-976D-0801-8E75-63755B64E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Implementação da RIA completa</a:t>
            </a:r>
          </a:p>
        </p:txBody>
      </p:sp>
    </p:spTree>
    <p:extLst>
      <p:ext uri="{BB962C8B-B14F-4D97-AF65-F5344CB8AC3E}">
        <p14:creationId xmlns:p14="http://schemas.microsoft.com/office/powerpoint/2010/main" val="973594823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1499</Words>
  <Application>Microsoft Macintosh PowerPoint</Application>
  <PresentationFormat>Breitbild</PresentationFormat>
  <Paragraphs>158</Paragraphs>
  <Slides>14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14</vt:i4>
      </vt:variant>
    </vt:vector>
  </HeadingPairs>
  <TitlesOfParts>
    <vt:vector size="23" baseType="lpstr">
      <vt:lpstr>Aptos</vt:lpstr>
      <vt:lpstr>Arial</vt:lpstr>
      <vt:lpstr>Arial</vt:lpstr>
      <vt:lpstr>Calibri</vt:lpstr>
      <vt:lpstr>Calibri Light</vt:lpstr>
      <vt:lpstr>Google Sans</vt:lpstr>
      <vt:lpstr>Wingdings</vt:lpstr>
      <vt:lpstr>Office Theme</vt:lpstr>
      <vt:lpstr>Custom Design</vt:lpstr>
      <vt:lpstr>PowerPoint-Präsentation</vt:lpstr>
      <vt:lpstr>Avaliação do impacto regulatório: Tipologia</vt:lpstr>
      <vt:lpstr>Visão geral</vt:lpstr>
      <vt:lpstr>RIA ex-post</vt:lpstr>
      <vt:lpstr>Questões a serem abordadas na RIA ex-post </vt:lpstr>
      <vt:lpstr>RIA ex ante</vt:lpstr>
      <vt:lpstr>Profundidade da RIA</vt:lpstr>
      <vt:lpstr>Profundidade e tipos relacionados de RIA</vt:lpstr>
      <vt:lpstr>Implementação da RIA completa</vt:lpstr>
      <vt:lpstr>Impactos quantitativos e qualitativos</vt:lpstr>
      <vt:lpstr>Comparação de métodos qualitativos e quantitativos</vt:lpstr>
      <vt:lpstr>Tipos de impacto a serem considerados</vt:lpstr>
      <vt:lpstr>Definição de impacto substancial</vt:lpstr>
      <vt:lpstr>PowerPoint-Präsentation</vt:lpstr>
    </vt:vector>
  </TitlesOfParts>
  <Company>UNIDO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MONACO, Karin</dc:creator>
  <cp:keywords>, docId:B488515068A5108843DA92826FDBF483</cp:keywords>
  <cp:lastModifiedBy>Siglinde Kaiser</cp:lastModifiedBy>
  <cp:revision>63</cp:revision>
  <cp:lastPrinted>2024-07-26T16:52:41Z</cp:lastPrinted>
  <dcterms:created xsi:type="dcterms:W3CDTF">2020-10-28T15:42:47Z</dcterms:created>
  <dcterms:modified xsi:type="dcterms:W3CDTF">2024-10-29T15:48:28Z</dcterms:modified>
</cp:coreProperties>
</file>