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43"/>
  </p:notesMasterIdLst>
  <p:sldIdLst>
    <p:sldId id="308" r:id="rId3"/>
    <p:sldId id="257" r:id="rId4"/>
    <p:sldId id="378" r:id="rId5"/>
    <p:sldId id="356" r:id="rId6"/>
    <p:sldId id="384" r:id="rId7"/>
    <p:sldId id="379" r:id="rId8"/>
    <p:sldId id="340" r:id="rId9"/>
    <p:sldId id="342" r:id="rId10"/>
    <p:sldId id="343" r:id="rId11"/>
    <p:sldId id="339" r:id="rId12"/>
    <p:sldId id="360" r:id="rId13"/>
    <p:sldId id="345" r:id="rId14"/>
    <p:sldId id="347" r:id="rId15"/>
    <p:sldId id="352" r:id="rId16"/>
    <p:sldId id="334" r:id="rId17"/>
    <p:sldId id="357" r:id="rId18"/>
    <p:sldId id="349" r:id="rId19"/>
    <p:sldId id="385" r:id="rId20"/>
    <p:sldId id="371" r:id="rId21"/>
    <p:sldId id="383" r:id="rId22"/>
    <p:sldId id="380" r:id="rId23"/>
    <p:sldId id="369" r:id="rId24"/>
    <p:sldId id="389" r:id="rId25"/>
    <p:sldId id="368" r:id="rId26"/>
    <p:sldId id="358" r:id="rId27"/>
    <p:sldId id="361" r:id="rId28"/>
    <p:sldId id="396" r:id="rId29"/>
    <p:sldId id="397" r:id="rId30"/>
    <p:sldId id="391" r:id="rId31"/>
    <p:sldId id="398" r:id="rId32"/>
    <p:sldId id="362" r:id="rId33"/>
    <p:sldId id="393" r:id="rId34"/>
    <p:sldId id="364" r:id="rId35"/>
    <p:sldId id="401" r:id="rId36"/>
    <p:sldId id="402" r:id="rId37"/>
    <p:sldId id="404" r:id="rId38"/>
    <p:sldId id="406" r:id="rId39"/>
    <p:sldId id="350" r:id="rId40"/>
    <p:sldId id="405" r:id="rId41"/>
    <p:sldId id="338"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35DC882B-A994-ED40-BD9C-C89492B328F0}">
          <p14:sldIdLst>
            <p14:sldId id="308"/>
            <p14:sldId id="257"/>
            <p14:sldId id="378"/>
            <p14:sldId id="356"/>
            <p14:sldId id="384"/>
            <p14:sldId id="379"/>
          </p14:sldIdLst>
        </p14:section>
        <p14:section name="Standards, TR, GRP" id="{A3193858-5B1C-6141-A7F0-7C930C515067}">
          <p14:sldIdLst>
            <p14:sldId id="340"/>
            <p14:sldId id="342"/>
            <p14:sldId id="343"/>
            <p14:sldId id="339"/>
            <p14:sldId id="360"/>
            <p14:sldId id="345"/>
          </p14:sldIdLst>
        </p14:section>
        <p14:section name="Benefits of RIA" id="{1A5DB077-7F0A-B547-8A9B-584537A0F490}">
          <p14:sldIdLst>
            <p14:sldId id="347"/>
            <p14:sldId id="352"/>
          </p14:sldIdLst>
        </p14:section>
        <p14:section name="RIA elements" id="{E2D029C5-86A7-2049-B777-10512A6DAF44}">
          <p14:sldIdLst>
            <p14:sldId id="334"/>
            <p14:sldId id="357"/>
            <p14:sldId id="349"/>
            <p14:sldId id="385"/>
            <p14:sldId id="371"/>
            <p14:sldId id="383"/>
            <p14:sldId id="380"/>
            <p14:sldId id="369"/>
            <p14:sldId id="389"/>
            <p14:sldId id="368"/>
            <p14:sldId id="358"/>
            <p14:sldId id="361"/>
            <p14:sldId id="396"/>
            <p14:sldId id="397"/>
            <p14:sldId id="391"/>
            <p14:sldId id="398"/>
            <p14:sldId id="362"/>
            <p14:sldId id="393"/>
            <p14:sldId id="364"/>
            <p14:sldId id="401"/>
            <p14:sldId id="402"/>
            <p14:sldId id="404"/>
            <p14:sldId id="406"/>
          </p14:sldIdLst>
        </p14:section>
        <p14:section name="RIA process and implementation" id="{6558D9E3-BA24-8E4C-87A6-DC693755433B}">
          <p14:sldIdLst>
            <p14:sldId id="350"/>
            <p14:sldId id="405"/>
            <p14:sldId id="33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3AA1"/>
    <a:srgbClr val="4C4845"/>
    <a:srgbClr val="118085"/>
    <a:srgbClr val="EAF4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207" autoAdjust="0"/>
    <p:restoredTop sz="92993" autoAdjust="0"/>
  </p:normalViewPr>
  <p:slideViewPr>
    <p:cSldViewPr snapToGrid="0">
      <p:cViewPr varScale="1">
        <p:scale>
          <a:sx n="114" d="100"/>
          <a:sy n="114" d="100"/>
        </p:scale>
        <p:origin x="240" y="17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145D6D-D081-7D43-AB7F-F247AFAA1F83}" type="datetimeFigureOut">
              <a:rPr lang="en-US" smtClean="0"/>
              <a:t>10/29/24</a:t>
            </a:fld>
            <a:endParaRPr lang="en-US"/>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Trabalhar com o formato de texto mestre</a:t>
            </a:r>
          </a:p>
          <a:p>
            <a:pPr lvl="1"/>
            <a:r>
              <a:rPr lang="de-DE"/>
              <a:t>Zweite Ebene</a:t>
            </a:r>
          </a:p>
          <a:p>
            <a:pPr lvl="2"/>
            <a:r>
              <a:rPr lang="de-DE"/>
              <a:t>Terceira cena</a:t>
            </a:r>
          </a:p>
          <a:p>
            <a:pPr lvl="3"/>
            <a:r>
              <a:rPr lang="de-DE"/>
              <a:t>Vierte Ebene</a:t>
            </a:r>
          </a:p>
          <a:p>
            <a:pPr lvl="4"/>
            <a:r>
              <a:rPr lang="de-DE"/>
              <a:t>Primeira cena</a:t>
            </a:r>
            <a:endParaRPr lang="en-US"/>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68AB3F-C384-124E-B83B-0640ED2B348F}" type="slidenum">
              <a:rPr lang="en-US" smtClean="0"/>
              <a:t>‹Nr.›</a:t>
            </a:fld>
            <a:endParaRPr lang="en-US"/>
          </a:p>
        </p:txBody>
      </p:sp>
    </p:spTree>
    <p:extLst>
      <p:ext uri="{BB962C8B-B14F-4D97-AF65-F5344CB8AC3E}">
        <p14:creationId xmlns:p14="http://schemas.microsoft.com/office/powerpoint/2010/main" val="4272339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Abordaremos isso também em outra apresentação no dia ...</a:t>
            </a:r>
          </a:p>
        </p:txBody>
      </p:sp>
      <p:sp>
        <p:nvSpPr>
          <p:cNvPr id="4" name="Foliennummernplatzhalter 3"/>
          <p:cNvSpPr>
            <a:spLocks noGrp="1"/>
          </p:cNvSpPr>
          <p:nvPr>
            <p:ph type="sldNum" sz="quarter" idx="5"/>
          </p:nvPr>
        </p:nvSpPr>
        <p:spPr/>
        <p:txBody>
          <a:bodyPr/>
          <a:lstStyle/>
          <a:p>
            <a:fld id="{F768AB3F-C384-124E-B83B-0640ED2B348F}" type="slidenum">
              <a:rPr lang="en-US" smtClean="0"/>
              <a:t>24</a:t>
            </a:fld>
            <a:endParaRPr lang="en-US"/>
          </a:p>
        </p:txBody>
      </p:sp>
    </p:spTree>
    <p:extLst>
      <p:ext uri="{BB962C8B-B14F-4D97-AF65-F5344CB8AC3E}">
        <p14:creationId xmlns:p14="http://schemas.microsoft.com/office/powerpoint/2010/main" val="1504151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Tem sua </a:t>
            </a:r>
            <a:r>
              <a:rPr lang="de-DE" dirty="0"/>
              <a:t>própria </a:t>
            </a:r>
            <a:r>
              <a:rPr lang="de-DE" dirty="0" err="1"/>
              <a:t>apresentação</a:t>
            </a:r>
            <a:endParaRPr lang="de-DE" dirty="0"/>
          </a:p>
        </p:txBody>
      </p:sp>
      <p:sp>
        <p:nvSpPr>
          <p:cNvPr id="4" name="Foliennummernplatzhalter 3"/>
          <p:cNvSpPr>
            <a:spLocks noGrp="1"/>
          </p:cNvSpPr>
          <p:nvPr>
            <p:ph type="sldNum" sz="quarter" idx="5"/>
          </p:nvPr>
        </p:nvSpPr>
        <p:spPr/>
        <p:txBody>
          <a:bodyPr/>
          <a:lstStyle/>
          <a:p>
            <a:fld id="{F768AB3F-C384-124E-B83B-0640ED2B348F}" type="slidenum">
              <a:rPr lang="en-US" smtClean="0"/>
              <a:t>31</a:t>
            </a:fld>
            <a:endParaRPr lang="en-US"/>
          </a:p>
        </p:txBody>
      </p:sp>
    </p:spTree>
    <p:extLst>
      <p:ext uri="{BB962C8B-B14F-4D97-AF65-F5344CB8AC3E}">
        <p14:creationId xmlns:p14="http://schemas.microsoft.com/office/powerpoint/2010/main" val="1787718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O que pode ser regulado pode não ser → verifique! Auch weiter vorne einfügen</a:t>
            </a:r>
          </a:p>
        </p:txBody>
      </p:sp>
      <p:sp>
        <p:nvSpPr>
          <p:cNvPr id="4" name="Foliennummernplatzhalter 3"/>
          <p:cNvSpPr>
            <a:spLocks noGrp="1"/>
          </p:cNvSpPr>
          <p:nvPr>
            <p:ph type="sldNum" sz="quarter" idx="5"/>
          </p:nvPr>
        </p:nvSpPr>
        <p:spPr/>
        <p:txBody>
          <a:bodyPr/>
          <a:lstStyle/>
          <a:p>
            <a:fld id="{F768AB3F-C384-124E-B83B-0640ED2B348F}" type="slidenum">
              <a:rPr lang="en-US" smtClean="0"/>
              <a:t>32</a:t>
            </a:fld>
            <a:endParaRPr lang="en-US"/>
          </a:p>
        </p:txBody>
      </p:sp>
    </p:spTree>
    <p:extLst>
      <p:ext uri="{BB962C8B-B14F-4D97-AF65-F5344CB8AC3E}">
        <p14:creationId xmlns:p14="http://schemas.microsoft.com/office/powerpoint/2010/main" val="1166846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92693542"/>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marL="0" marR="0" indent="0" algn="ctr" defTabSz="914400" rtl="0" eaLnBrk="1" fontAlgn="auto" latinLnBrk="0" hangingPunct="1">
              <a:lnSpc>
                <a:spcPct val="90000"/>
              </a:lnSpc>
              <a:spcBef>
                <a:spcPct val="0"/>
              </a:spcBef>
              <a:spcAft>
                <a:spcPts val="0"/>
              </a:spcAft>
              <a:buClrTx/>
              <a:buSzTx/>
              <a:buFontTx/>
              <a:buNone/>
              <a:tabLst/>
              <a:defRPr lang="en-US" sz="6000" kern="1200" spc="600" dirty="0">
                <a:solidFill>
                  <a:srgbClr val="253AA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dirty="0"/>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lang="en-US" sz="2400" kern="1200" spc="600" dirty="0" smtClean="0">
                <a:solidFill>
                  <a:srgbClr val="253AA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98370619"/>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296728" y="1800000"/>
            <a:ext cx="10094142" cy="4351338"/>
          </a:xfrm>
          <a:prstGeom prst="rect">
            <a:avLst/>
          </a:prstGeom>
        </p:spPr>
        <p:txBody>
          <a:bodyPr lIns="0" tIns="0" rIns="0" bIns="0"/>
          <a:lstStyle>
            <a:lvl1pPr marL="252000" indent="-252000">
              <a:lnSpc>
                <a:spcPct val="100000"/>
              </a:lnSpc>
              <a:spcBef>
                <a:spcPts val="0"/>
              </a:spcBef>
              <a:spcAft>
                <a:spcPts val="600"/>
              </a:spcAft>
              <a:buClr>
                <a:srgbClr val="253AA1"/>
              </a:buClr>
              <a:buFont typeface="Wingdings" pitchFamily="2" charset="2"/>
              <a:buChar char="§"/>
              <a:defRPr sz="2200" b="0" i="0">
                <a:solidFill>
                  <a:schemeClr val="tx1"/>
                </a:solidFill>
                <a:latin typeface="Calibri Light" panose="020F0302020204030204" pitchFamily="34" charset="0"/>
                <a:cs typeface="Calibri Light" panose="020F0302020204030204" pitchFamily="34" charset="0"/>
              </a:defRPr>
            </a:lvl1pPr>
            <a:lvl2pPr marL="685800" indent="-252000">
              <a:lnSpc>
                <a:spcPct val="100000"/>
              </a:lnSpc>
              <a:spcBef>
                <a:spcPts val="0"/>
              </a:spcBef>
              <a:spcAft>
                <a:spcPts val="600"/>
              </a:spcAft>
              <a:buClr>
                <a:srgbClr val="253AA1"/>
              </a:buClr>
              <a:buFont typeface="Wingdings" pitchFamily="2" charset="2"/>
              <a:buChar char="§"/>
              <a:defRPr sz="2200" b="0" i="0">
                <a:solidFill>
                  <a:schemeClr val="tx1"/>
                </a:solidFill>
                <a:latin typeface="Calibri Light" panose="020F0302020204030204" pitchFamily="34" charset="0"/>
                <a:cs typeface="Calibri Light" panose="020F0302020204030204" pitchFamily="34" charset="0"/>
              </a:defRPr>
            </a:lvl2pPr>
            <a:lvl3pPr marL="1152000" indent="-252000">
              <a:lnSpc>
                <a:spcPct val="100000"/>
              </a:lnSpc>
              <a:spcBef>
                <a:spcPts val="0"/>
              </a:spcBef>
              <a:spcAft>
                <a:spcPts val="600"/>
              </a:spcAft>
              <a:buClr>
                <a:srgbClr val="253AA1"/>
              </a:buClr>
              <a:buFont typeface="Wingdings" pitchFamily="2" charset="2"/>
              <a:buChar char="§"/>
              <a:defRPr sz="2200" b="0" i="0">
                <a:solidFill>
                  <a:schemeClr val="tx1"/>
                </a:solidFill>
                <a:latin typeface="Calibri Light" panose="020F0302020204030204" pitchFamily="34" charset="0"/>
                <a:cs typeface="Calibri Light" panose="020F0302020204030204" pitchFamily="34" charset="0"/>
              </a:defRPr>
            </a:lvl3pPr>
            <a:lvl4pPr marL="1584000" indent="-252000">
              <a:lnSpc>
                <a:spcPct val="100000"/>
              </a:lnSpc>
              <a:spcBef>
                <a:spcPts val="0"/>
              </a:spcBef>
              <a:spcAft>
                <a:spcPts val="600"/>
              </a:spcAft>
              <a:buClr>
                <a:srgbClr val="253AA1"/>
              </a:buClr>
              <a:buFont typeface="Wingdings" pitchFamily="2" charset="2"/>
              <a:buChar char="§"/>
              <a:defRPr sz="2200" b="0" i="0">
                <a:solidFill>
                  <a:schemeClr val="tx1"/>
                </a:solidFill>
                <a:latin typeface="Calibri Light" panose="020F0302020204030204" pitchFamily="34" charset="0"/>
                <a:cs typeface="Calibri Light" panose="020F0302020204030204" pitchFamily="34" charset="0"/>
              </a:defRPr>
            </a:lvl4pPr>
            <a:lvl5pPr marL="2052000" indent="-252000">
              <a:lnSpc>
                <a:spcPct val="100000"/>
              </a:lnSpc>
              <a:spcBef>
                <a:spcPts val="0"/>
              </a:spcBef>
              <a:spcAft>
                <a:spcPts val="600"/>
              </a:spcAft>
              <a:buClr>
                <a:srgbClr val="253AA1"/>
              </a:buClr>
              <a:buFont typeface="Wingdings" pitchFamily="2" charset="2"/>
              <a:buChar char="§"/>
              <a:defRPr sz="2200" b="0" i="0">
                <a:solidFill>
                  <a:schemeClr val="tx1"/>
                </a:solidFill>
                <a:latin typeface="Calibri Light" panose="020F0302020204030204" pitchFamily="34" charset="0"/>
                <a:cs typeface="Calibri Light" panose="020F0302020204030204" pitchFamily="34" charset="0"/>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Title 1"/>
          <p:cNvSpPr>
            <a:spLocks noGrp="1"/>
          </p:cNvSpPr>
          <p:nvPr>
            <p:ph type="title" hasCustomPrompt="1"/>
          </p:nvPr>
        </p:nvSpPr>
        <p:spPr>
          <a:xfrm>
            <a:off x="1296728" y="0"/>
            <a:ext cx="8926286" cy="1325563"/>
          </a:xfrm>
        </p:spPr>
        <p:txBody>
          <a:bodyPr lIns="0" tIns="0" rIns="0" bIns="0">
            <a:normAutofit/>
          </a:bodyPr>
          <a:lstStyle>
            <a:lvl1pPr>
              <a:lnSpc>
                <a:spcPct val="100000"/>
              </a:lnSpc>
              <a:defRPr sz="3600">
                <a:solidFill>
                  <a:srgbClr val="253AA1"/>
                </a:solidFill>
              </a:defRPr>
            </a:lvl1pPr>
          </a:lstStyle>
          <a:p>
            <a:r>
              <a:rPr lang="en-US" noProof="0" dirty="0"/>
              <a:t>Click to edit Master title style</a:t>
            </a:r>
          </a:p>
        </p:txBody>
      </p:sp>
    </p:spTree>
    <p:extLst>
      <p:ext uri="{BB962C8B-B14F-4D97-AF65-F5344CB8AC3E}">
        <p14:creationId xmlns:p14="http://schemas.microsoft.com/office/powerpoint/2010/main" val="2712838529"/>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96000" y="0"/>
            <a:ext cx="10363563" cy="1325563"/>
          </a:xfrm>
        </p:spPr>
        <p:txBody>
          <a:bodyPr lIns="0" tIns="0" rIns="0" bIns="0">
            <a:normAutofit/>
          </a:bodyPr>
          <a:lstStyle>
            <a:lvl1pPr>
              <a:lnSpc>
                <a:spcPct val="100000"/>
              </a:lnSpc>
              <a:defRPr sz="3600">
                <a:solidFill>
                  <a:srgbClr val="253AA1"/>
                </a:solidFill>
              </a:defRPr>
            </a:lvl1pPr>
          </a:lstStyle>
          <a:p>
            <a:r>
              <a:rPr lang="en-US" dirty="0"/>
              <a:t>Click to edit Master title style</a:t>
            </a:r>
          </a:p>
        </p:txBody>
      </p:sp>
      <p:sp>
        <p:nvSpPr>
          <p:cNvPr id="3" name="Content Placeholder 2"/>
          <p:cNvSpPr>
            <a:spLocks noGrp="1"/>
          </p:cNvSpPr>
          <p:nvPr>
            <p:ph sz="half" idx="1" hasCustomPrompt="1"/>
          </p:nvPr>
        </p:nvSpPr>
        <p:spPr>
          <a:xfrm>
            <a:off x="1296000" y="1800000"/>
            <a:ext cx="5040000" cy="4351338"/>
          </a:xfrm>
          <a:prstGeom prst="rect">
            <a:avLst/>
          </a:prstGeom>
        </p:spPr>
        <p:txBody>
          <a:bodyPr lIns="0" tIns="0" rIns="0" bIns="0"/>
          <a:lstStyle>
            <a:lvl1pPr marL="252000" indent="-252000">
              <a:lnSpc>
                <a:spcPct val="100000"/>
              </a:lnSpc>
              <a:spcBef>
                <a:spcPts val="0"/>
              </a:spcBef>
              <a:spcAft>
                <a:spcPts val="600"/>
              </a:spcAft>
              <a:buClr>
                <a:srgbClr val="253AA1"/>
              </a:buClr>
              <a:buFont typeface="Wingdings" pitchFamily="2" charset="2"/>
              <a:buChar char="§"/>
              <a:defRPr sz="2200" b="0" i="0">
                <a:latin typeface="Calibri Light" panose="020F0302020204030204" pitchFamily="34" charset="0"/>
                <a:cs typeface="Calibri Light" panose="020F0302020204030204" pitchFamily="34" charset="0"/>
              </a:defRPr>
            </a:lvl1pPr>
            <a:lvl2pPr marL="685800" indent="-252000">
              <a:lnSpc>
                <a:spcPct val="100000"/>
              </a:lnSpc>
              <a:spcBef>
                <a:spcPts val="0"/>
              </a:spcBef>
              <a:spcAft>
                <a:spcPts val="600"/>
              </a:spcAft>
              <a:buClr>
                <a:srgbClr val="253AA1"/>
              </a:buClr>
              <a:buFont typeface="Wingdings" pitchFamily="2" charset="2"/>
              <a:buChar char="§"/>
              <a:defRPr sz="2200" b="0" i="0">
                <a:latin typeface="Calibri Light" panose="020F0302020204030204" pitchFamily="34" charset="0"/>
                <a:cs typeface="Calibri Light" panose="020F0302020204030204" pitchFamily="34" charset="0"/>
              </a:defRPr>
            </a:lvl2pPr>
            <a:lvl3pPr marL="1152000" indent="-252000">
              <a:lnSpc>
                <a:spcPct val="100000"/>
              </a:lnSpc>
              <a:spcBef>
                <a:spcPts val="0"/>
              </a:spcBef>
              <a:spcAft>
                <a:spcPts val="600"/>
              </a:spcAft>
              <a:buClr>
                <a:srgbClr val="253AA1"/>
              </a:buClr>
              <a:buFont typeface="Wingdings" pitchFamily="2" charset="2"/>
              <a:buChar char="§"/>
              <a:defRPr sz="2200" b="0" i="0">
                <a:latin typeface="Calibri Light" panose="020F0302020204030204" pitchFamily="34" charset="0"/>
                <a:cs typeface="Calibri Light" panose="020F0302020204030204" pitchFamily="34" charset="0"/>
              </a:defRPr>
            </a:lvl3pPr>
            <a:lvl4pPr marL="1584000" indent="-252000">
              <a:lnSpc>
                <a:spcPct val="100000"/>
              </a:lnSpc>
              <a:spcBef>
                <a:spcPts val="0"/>
              </a:spcBef>
              <a:spcAft>
                <a:spcPts val="600"/>
              </a:spcAft>
              <a:buClr>
                <a:srgbClr val="253AA1"/>
              </a:buClr>
              <a:buFont typeface="Wingdings" pitchFamily="2" charset="2"/>
              <a:buChar char="§"/>
              <a:defRPr sz="2200" b="0" i="0">
                <a:latin typeface="Calibri Light" panose="020F0302020204030204" pitchFamily="34" charset="0"/>
                <a:cs typeface="Calibri Light" panose="020F0302020204030204" pitchFamily="34" charset="0"/>
              </a:defRPr>
            </a:lvl4pPr>
            <a:lvl5pPr marL="2052000" indent="-252000">
              <a:lnSpc>
                <a:spcPct val="100000"/>
              </a:lnSpc>
              <a:spcBef>
                <a:spcPts val="0"/>
              </a:spcBef>
              <a:spcAft>
                <a:spcPts val="600"/>
              </a:spcAft>
              <a:buClr>
                <a:srgbClr val="253AA1"/>
              </a:buClr>
              <a:buFont typeface="Wingdings" pitchFamily="2" charset="2"/>
              <a:buChar char="§"/>
              <a:defRPr sz="2200" b="0" i="0">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619563" y="1800000"/>
            <a:ext cx="5040000" cy="4351338"/>
          </a:xfrm>
          <a:prstGeom prst="rect">
            <a:avLst/>
          </a:prstGeom>
        </p:spPr>
        <p:txBody>
          <a:bodyPr lIns="0" tIns="0" rIns="0" bIns="0"/>
          <a:lstStyle>
            <a:lvl1pPr marL="252000" indent="-252000">
              <a:lnSpc>
                <a:spcPct val="100000"/>
              </a:lnSpc>
              <a:spcBef>
                <a:spcPts val="0"/>
              </a:spcBef>
              <a:spcAft>
                <a:spcPts val="600"/>
              </a:spcAft>
              <a:buClr>
                <a:srgbClr val="253AA1"/>
              </a:buClr>
              <a:buFont typeface="Wingdings" pitchFamily="2" charset="2"/>
              <a:buChar char="§"/>
              <a:defRPr sz="2200" b="0" i="0">
                <a:latin typeface="Calibri Light" panose="020F0302020204030204" pitchFamily="34" charset="0"/>
                <a:cs typeface="Calibri Light" panose="020F0302020204030204" pitchFamily="34" charset="0"/>
              </a:defRPr>
            </a:lvl1pPr>
            <a:lvl2pPr marL="685800" indent="-252000">
              <a:lnSpc>
                <a:spcPct val="100000"/>
              </a:lnSpc>
              <a:spcBef>
                <a:spcPts val="0"/>
              </a:spcBef>
              <a:spcAft>
                <a:spcPts val="600"/>
              </a:spcAft>
              <a:buClr>
                <a:srgbClr val="253AA1"/>
              </a:buClr>
              <a:buFont typeface="Wingdings" pitchFamily="2" charset="2"/>
              <a:buChar char="§"/>
              <a:defRPr sz="2200" b="0" i="0">
                <a:latin typeface="Calibri Light" panose="020F0302020204030204" pitchFamily="34" charset="0"/>
                <a:cs typeface="Calibri Light" panose="020F0302020204030204" pitchFamily="34" charset="0"/>
              </a:defRPr>
            </a:lvl2pPr>
            <a:lvl3pPr marL="1152000" indent="-252000">
              <a:lnSpc>
                <a:spcPct val="100000"/>
              </a:lnSpc>
              <a:spcBef>
                <a:spcPts val="0"/>
              </a:spcBef>
              <a:spcAft>
                <a:spcPts val="600"/>
              </a:spcAft>
              <a:buClr>
                <a:srgbClr val="253AA1"/>
              </a:buClr>
              <a:buFont typeface="Wingdings" pitchFamily="2" charset="2"/>
              <a:buChar char="§"/>
              <a:defRPr sz="2200" b="0" i="0">
                <a:latin typeface="Calibri Light" panose="020F0302020204030204" pitchFamily="34" charset="0"/>
                <a:cs typeface="Calibri Light" panose="020F0302020204030204" pitchFamily="34" charset="0"/>
              </a:defRPr>
            </a:lvl3pPr>
            <a:lvl4pPr marL="1584000" indent="-252000">
              <a:lnSpc>
                <a:spcPct val="100000"/>
              </a:lnSpc>
              <a:spcBef>
                <a:spcPts val="0"/>
              </a:spcBef>
              <a:spcAft>
                <a:spcPts val="600"/>
              </a:spcAft>
              <a:buClr>
                <a:srgbClr val="253AA1"/>
              </a:buClr>
              <a:buFont typeface="Wingdings" pitchFamily="2" charset="2"/>
              <a:buChar char="§"/>
              <a:defRPr sz="2200" b="0" i="0">
                <a:latin typeface="Calibri Light" panose="020F0302020204030204" pitchFamily="34" charset="0"/>
                <a:cs typeface="Calibri Light" panose="020F0302020204030204" pitchFamily="34" charset="0"/>
              </a:defRPr>
            </a:lvl4pPr>
            <a:lvl5pPr marL="2052000" indent="-252000">
              <a:lnSpc>
                <a:spcPct val="100000"/>
              </a:lnSpc>
              <a:spcBef>
                <a:spcPts val="0"/>
              </a:spcBef>
              <a:spcAft>
                <a:spcPts val="600"/>
              </a:spcAft>
              <a:buClr>
                <a:srgbClr val="253AA1"/>
              </a:buClr>
              <a:buFont typeface="Wingdings" pitchFamily="2" charset="2"/>
              <a:buChar char="§"/>
              <a:defRPr sz="2200" b="0" i="0">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2671938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083329D-DC4C-F04A-BB50-8A9286A8DD0F}"/>
              </a:ext>
            </a:extLst>
          </p:cNvPr>
          <p:cNvSpPr txBox="1"/>
          <p:nvPr userDrawn="1"/>
        </p:nvSpPr>
        <p:spPr>
          <a:xfrm>
            <a:off x="2099556" y="3480477"/>
            <a:ext cx="7992888" cy="1200329"/>
          </a:xfrm>
          <a:prstGeom prst="rect">
            <a:avLst/>
          </a:prstGeom>
          <a:noFill/>
        </p:spPr>
        <p:txBody>
          <a:bodyPr wrap="square" rtlCol="0">
            <a:spAutoFit/>
          </a:bodyPr>
          <a:lstStyle/>
          <a:p>
            <a:pPr algn="ctr"/>
            <a:r>
              <a:rPr lang="en-US" sz="3600" b="0" i="0" dirty="0">
                <a:solidFill>
                  <a:srgbClr val="4C4845"/>
                </a:solidFill>
                <a:latin typeface="+mj-lt"/>
                <a:cs typeface="Calibri Light" panose="020F0302020204030204" pitchFamily="34" charset="0"/>
              </a:rPr>
              <a:t>Q&amp;A</a:t>
            </a:r>
          </a:p>
          <a:p>
            <a:pPr algn="ctr"/>
            <a:r>
              <a:rPr lang="en-US" sz="3600" b="0" i="0" dirty="0">
                <a:solidFill>
                  <a:srgbClr val="4C4845"/>
                </a:solidFill>
                <a:latin typeface="+mj-lt"/>
                <a:cs typeface="Calibri Light" panose="020F0302020204030204" pitchFamily="34" charset="0"/>
              </a:rPr>
              <a:t>Open discussion</a:t>
            </a:r>
          </a:p>
        </p:txBody>
      </p:sp>
      <p:pic>
        <p:nvPicPr>
          <p:cNvPr id="10" name="Picture 9" descr="A picture containing drawing&#10;&#10;Description automatically generated">
            <a:extLst>
              <a:ext uri="{FF2B5EF4-FFF2-40B4-BE49-F238E27FC236}">
                <a16:creationId xmlns:a16="http://schemas.microsoft.com/office/drawing/2014/main" id="{F07A53D4-CC2B-7C41-87CC-CE3227924AE3}"/>
              </a:ext>
            </a:extLst>
          </p:cNvPr>
          <p:cNvPicPr>
            <a:picLocks noChangeAspect="1"/>
          </p:cNvPicPr>
          <p:nvPr userDrawn="1"/>
        </p:nvPicPr>
        <p:blipFill>
          <a:blip r:embed="rId2"/>
          <a:stretch>
            <a:fillRect/>
          </a:stretch>
        </p:blipFill>
        <p:spPr>
          <a:xfrm>
            <a:off x="4620072" y="2285198"/>
            <a:ext cx="2951856" cy="687277"/>
          </a:xfrm>
          <a:prstGeom prst="rect">
            <a:avLst/>
          </a:prstGeom>
        </p:spPr>
      </p:pic>
      <p:pic>
        <p:nvPicPr>
          <p:cNvPr id="11" name="Picture 10" descr="Logo, company name&#10;&#10;Description automatically generated">
            <a:extLst>
              <a:ext uri="{FF2B5EF4-FFF2-40B4-BE49-F238E27FC236}">
                <a16:creationId xmlns:a16="http://schemas.microsoft.com/office/drawing/2014/main" id="{AC0CF284-9B60-3D42-9AF5-A9805436B1AF}"/>
              </a:ext>
            </a:extLst>
          </p:cNvPr>
          <p:cNvPicPr>
            <a:picLocks noChangeAspect="1"/>
          </p:cNvPicPr>
          <p:nvPr userDrawn="1"/>
        </p:nvPicPr>
        <p:blipFill>
          <a:blip r:embed="rId3"/>
          <a:stretch>
            <a:fillRect/>
          </a:stretch>
        </p:blipFill>
        <p:spPr>
          <a:xfrm>
            <a:off x="4635500" y="193735"/>
            <a:ext cx="2921000" cy="825500"/>
          </a:xfrm>
          <a:prstGeom prst="rect">
            <a:avLst/>
          </a:prstGeom>
        </p:spPr>
      </p:pic>
    </p:spTree>
    <p:extLst>
      <p:ext uri="{BB962C8B-B14F-4D97-AF65-F5344CB8AC3E}">
        <p14:creationId xmlns:p14="http://schemas.microsoft.com/office/powerpoint/2010/main" val="681915136"/>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4.xml"/><Relationship Id="rId7" Type="http://schemas.openxmlformats.org/officeDocument/2006/relationships/image" Target="../media/image7.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theme" Target="../theme/theme2.xml"/><Relationship Id="rId10" Type="http://schemas.openxmlformats.org/officeDocument/2006/relationships/image" Target="../media/image5.jpg"/><Relationship Id="rId4" Type="http://schemas.openxmlformats.org/officeDocument/2006/relationships/slideLayout" Target="../slideLayouts/slideLayout5.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9" name="Picture 38" descr="Background pattern&#10;&#10;Description automatically generated">
            <a:extLst>
              <a:ext uri="{FF2B5EF4-FFF2-40B4-BE49-F238E27FC236}">
                <a16:creationId xmlns:a16="http://schemas.microsoft.com/office/drawing/2014/main" id="{2D95E12F-DC41-E34F-82DB-61645E4EEEF1}"/>
              </a:ext>
            </a:extLst>
          </p:cNvPr>
          <p:cNvPicPr>
            <a:picLocks noChangeAspect="1"/>
          </p:cNvPicPr>
          <p:nvPr userDrawn="1"/>
        </p:nvPicPr>
        <p:blipFill>
          <a:blip r:embed="rId3"/>
          <a:stretch>
            <a:fillRect/>
          </a:stretch>
        </p:blipFill>
        <p:spPr>
          <a:xfrm>
            <a:off x="0" y="0"/>
            <a:ext cx="12192000" cy="6858000"/>
          </a:xfrm>
          <a:prstGeom prst="rect">
            <a:avLst/>
          </a:prstGeom>
        </p:spPr>
      </p:pic>
      <p:pic>
        <p:nvPicPr>
          <p:cNvPr id="40" name="Picture 39" descr="Shape, rectangle&#10;&#10;Description automatically generated">
            <a:extLst>
              <a:ext uri="{FF2B5EF4-FFF2-40B4-BE49-F238E27FC236}">
                <a16:creationId xmlns:a16="http://schemas.microsoft.com/office/drawing/2014/main" id="{11A44CBA-44FD-C042-ACA3-B9A727346188}"/>
              </a:ext>
            </a:extLst>
          </p:cNvPr>
          <p:cNvPicPr>
            <a:picLocks noChangeAspect="1"/>
          </p:cNvPicPr>
          <p:nvPr userDrawn="1"/>
        </p:nvPicPr>
        <p:blipFill rotWithShape="1">
          <a:blip r:embed="rId4"/>
          <a:srcRect r="31227"/>
          <a:stretch/>
        </p:blipFill>
        <p:spPr>
          <a:xfrm rot="10800000">
            <a:off x="-19051" y="1666123"/>
            <a:ext cx="7699732" cy="4478338"/>
          </a:xfrm>
          <a:prstGeom prst="rect">
            <a:avLst/>
          </a:prstGeom>
        </p:spPr>
      </p:pic>
      <p:pic>
        <p:nvPicPr>
          <p:cNvPr id="44" name="Picture 43" descr="A picture containing drawing&#10;&#10;Description automatically generated">
            <a:extLst>
              <a:ext uri="{FF2B5EF4-FFF2-40B4-BE49-F238E27FC236}">
                <a16:creationId xmlns:a16="http://schemas.microsoft.com/office/drawing/2014/main" id="{BB4CDBC6-7C6A-0E4E-8346-C89C7F0FAD80}"/>
              </a:ext>
            </a:extLst>
          </p:cNvPr>
          <p:cNvPicPr>
            <a:picLocks noChangeAspect="1"/>
          </p:cNvPicPr>
          <p:nvPr userDrawn="1"/>
        </p:nvPicPr>
        <p:blipFill>
          <a:blip r:embed="rId5"/>
          <a:stretch>
            <a:fillRect/>
          </a:stretch>
        </p:blipFill>
        <p:spPr>
          <a:xfrm>
            <a:off x="293620" y="128478"/>
            <a:ext cx="2951856" cy="687277"/>
          </a:xfrm>
          <a:prstGeom prst="rect">
            <a:avLst/>
          </a:prstGeom>
        </p:spPr>
      </p:pic>
      <p:pic>
        <p:nvPicPr>
          <p:cNvPr id="47" name="Picture 46" descr="A person wearing a hat&#10;&#10;Description automatically generated">
            <a:extLst>
              <a:ext uri="{FF2B5EF4-FFF2-40B4-BE49-F238E27FC236}">
                <a16:creationId xmlns:a16="http://schemas.microsoft.com/office/drawing/2014/main" id="{A4035B03-1D98-0947-B07C-BE40EEC48770}"/>
              </a:ext>
            </a:extLst>
          </p:cNvPr>
          <p:cNvPicPr>
            <a:picLocks noChangeAspect="1"/>
          </p:cNvPicPr>
          <p:nvPr userDrawn="1"/>
        </p:nvPicPr>
        <p:blipFill rotWithShape="1">
          <a:blip r:embed="rId6"/>
          <a:srcRect r="60545"/>
          <a:stretch/>
        </p:blipFill>
        <p:spPr>
          <a:xfrm>
            <a:off x="7882934" y="1801123"/>
            <a:ext cx="4309066" cy="4360014"/>
          </a:xfrm>
          <a:prstGeom prst="rect">
            <a:avLst/>
          </a:prstGeom>
        </p:spPr>
      </p:pic>
      <p:pic>
        <p:nvPicPr>
          <p:cNvPr id="48" name="Picture 47" descr="Logo, company name&#10;&#10;Description automatically generated">
            <a:extLst>
              <a:ext uri="{FF2B5EF4-FFF2-40B4-BE49-F238E27FC236}">
                <a16:creationId xmlns:a16="http://schemas.microsoft.com/office/drawing/2014/main" id="{8F2A6CC7-ECF4-1945-8535-145A5F345062}"/>
              </a:ext>
            </a:extLst>
          </p:cNvPr>
          <p:cNvPicPr>
            <a:picLocks noChangeAspect="1"/>
          </p:cNvPicPr>
          <p:nvPr userDrawn="1"/>
        </p:nvPicPr>
        <p:blipFill>
          <a:blip r:embed="rId7"/>
          <a:stretch>
            <a:fillRect/>
          </a:stretch>
        </p:blipFill>
        <p:spPr>
          <a:xfrm>
            <a:off x="9573491" y="128478"/>
            <a:ext cx="2449580" cy="692273"/>
          </a:xfrm>
          <a:prstGeom prst="rect">
            <a:avLst/>
          </a:prstGeom>
        </p:spPr>
      </p:pic>
    </p:spTree>
    <p:extLst>
      <p:ext uri="{BB962C8B-B14F-4D97-AF65-F5344CB8AC3E}">
        <p14:creationId xmlns:p14="http://schemas.microsoft.com/office/powerpoint/2010/main" val="3937495650"/>
      </p:ext>
    </p:extLst>
  </p:cSld>
  <p:clrMap bg1="lt1" tx1="dk1" bg2="lt2" tx2="dk2" accent1="accent1" accent2="accent2" accent3="accent3" accent4="accent4" accent5="accent5" accent6="accent6" hlink="hlink" folHlink="folHlink"/>
  <p:sldLayoutIdLst>
    <p:sldLayoutId id="2147483655" r:id="rId1"/>
  </p:sldLayoutIdLst>
  <p:transition spd="slow">
    <p:wipe/>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Clique para editar o estilo do título mestre</a:t>
            </a:r>
          </a:p>
        </p:txBody>
      </p:sp>
      <p:grpSp>
        <p:nvGrpSpPr>
          <p:cNvPr id="15" name="Group 14">
            <a:extLst>
              <a:ext uri="{FF2B5EF4-FFF2-40B4-BE49-F238E27FC236}">
                <a16:creationId xmlns:a16="http://schemas.microsoft.com/office/drawing/2014/main" id="{A4BEBFD9-6DD4-AA4D-8D9D-5B1E39271207}"/>
              </a:ext>
            </a:extLst>
          </p:cNvPr>
          <p:cNvGrpSpPr/>
          <p:nvPr userDrawn="1"/>
        </p:nvGrpSpPr>
        <p:grpSpPr>
          <a:xfrm>
            <a:off x="3632" y="0"/>
            <a:ext cx="12203640" cy="6849533"/>
            <a:chOff x="0" y="4233"/>
            <a:chExt cx="12203640" cy="6849533"/>
          </a:xfrm>
        </p:grpSpPr>
        <p:pic>
          <p:nvPicPr>
            <p:cNvPr id="16" name="Picture 15" descr="Background pattern&#10;&#10;Description automatically generated">
              <a:extLst>
                <a:ext uri="{FF2B5EF4-FFF2-40B4-BE49-F238E27FC236}">
                  <a16:creationId xmlns:a16="http://schemas.microsoft.com/office/drawing/2014/main" id="{10CAE140-BC3F-454D-BE51-85515F133C16}"/>
                </a:ext>
              </a:extLst>
            </p:cNvPr>
            <p:cNvPicPr>
              <a:picLocks noChangeAspect="1"/>
            </p:cNvPicPr>
            <p:nvPr/>
          </p:nvPicPr>
          <p:blipFill>
            <a:blip r:embed="rId6"/>
            <a:stretch>
              <a:fillRect/>
            </a:stretch>
          </p:blipFill>
          <p:spPr>
            <a:xfrm>
              <a:off x="0" y="4233"/>
              <a:ext cx="12192000" cy="6849533"/>
            </a:xfrm>
            <a:prstGeom prst="rect">
              <a:avLst/>
            </a:prstGeom>
          </p:spPr>
        </p:pic>
        <p:grpSp>
          <p:nvGrpSpPr>
            <p:cNvPr id="17" name="Group 16">
              <a:extLst>
                <a:ext uri="{FF2B5EF4-FFF2-40B4-BE49-F238E27FC236}">
                  <a16:creationId xmlns:a16="http://schemas.microsoft.com/office/drawing/2014/main" id="{3B9F634F-E613-3A43-ADA8-37F65F67750C}"/>
                </a:ext>
              </a:extLst>
            </p:cNvPr>
            <p:cNvGrpSpPr/>
            <p:nvPr/>
          </p:nvGrpSpPr>
          <p:grpSpPr>
            <a:xfrm>
              <a:off x="10297845" y="227599"/>
              <a:ext cx="1905795" cy="938744"/>
              <a:chOff x="10297845" y="227599"/>
              <a:chExt cx="1905795" cy="938744"/>
            </a:xfrm>
          </p:grpSpPr>
          <p:pic>
            <p:nvPicPr>
              <p:cNvPr id="18" name="Picture 17" descr="Shape, rectangle&#10;&#10;Description automatically generated">
                <a:extLst>
                  <a:ext uri="{FF2B5EF4-FFF2-40B4-BE49-F238E27FC236}">
                    <a16:creationId xmlns:a16="http://schemas.microsoft.com/office/drawing/2014/main" id="{7BECD0D1-AF96-AB4F-AB2E-EB82229200E0}"/>
                  </a:ext>
                </a:extLst>
              </p:cNvPr>
              <p:cNvPicPr>
                <a:picLocks noChangeAspect="1"/>
              </p:cNvPicPr>
              <p:nvPr/>
            </p:nvPicPr>
            <p:blipFill rotWithShape="1">
              <a:blip r:embed="rId7"/>
              <a:srcRect r="20354"/>
              <a:stretch/>
            </p:blipFill>
            <p:spPr>
              <a:xfrm>
                <a:off x="10297845" y="227599"/>
                <a:ext cx="1905795" cy="938744"/>
              </a:xfrm>
              <a:prstGeom prst="rect">
                <a:avLst/>
              </a:prstGeom>
            </p:spPr>
          </p:pic>
          <p:pic>
            <p:nvPicPr>
              <p:cNvPr id="19" name="Picture 18" descr="A picture containing drawing&#10;&#10;Description automatically generated">
                <a:extLst>
                  <a:ext uri="{FF2B5EF4-FFF2-40B4-BE49-F238E27FC236}">
                    <a16:creationId xmlns:a16="http://schemas.microsoft.com/office/drawing/2014/main" id="{0B134619-0629-8047-9447-3E7BB57A95D5}"/>
                  </a:ext>
                </a:extLst>
              </p:cNvPr>
              <p:cNvPicPr>
                <a:picLocks noChangeAspect="1"/>
              </p:cNvPicPr>
              <p:nvPr/>
            </p:nvPicPr>
            <p:blipFill>
              <a:blip r:embed="rId8"/>
              <a:stretch>
                <a:fillRect/>
              </a:stretch>
            </p:blipFill>
            <p:spPr>
              <a:xfrm>
                <a:off x="10579847" y="716789"/>
                <a:ext cx="1149721" cy="267688"/>
              </a:xfrm>
              <a:prstGeom prst="rect">
                <a:avLst/>
              </a:prstGeom>
            </p:spPr>
          </p:pic>
        </p:grpSp>
      </p:grpSp>
      <p:sp>
        <p:nvSpPr>
          <p:cNvPr id="20" name="Content Placeholder 2">
            <a:extLst>
              <a:ext uri="{FF2B5EF4-FFF2-40B4-BE49-F238E27FC236}">
                <a16:creationId xmlns:a16="http://schemas.microsoft.com/office/drawing/2014/main" id="{007E2A23-9697-3E46-B264-C36915910BDF}"/>
              </a:ext>
            </a:extLst>
          </p:cNvPr>
          <p:cNvSpPr txBox="1">
            <a:spLocks/>
          </p:cNvSpPr>
          <p:nvPr userDrawn="1"/>
        </p:nvSpPr>
        <p:spPr>
          <a:xfrm>
            <a:off x="633658" y="2081797"/>
            <a:ext cx="7090494" cy="4966138"/>
          </a:xfrm>
          <a:prstGeom prst="rect">
            <a:avLst/>
          </a:prstGeom>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rgbClr val="000DC3"/>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285750" indent="-285750">
              <a:buFont typeface="Arial" panose="020B0604020202020204" pitchFamily="34" charset="0"/>
              <a:buChar char="•"/>
            </a:pPr>
            <a:endParaRPr lang="pt-PT" sz="2100" dirty="0">
              <a:solidFill>
                <a:srgbClr val="253AA1"/>
              </a:solidFill>
            </a:endParaRPr>
          </a:p>
        </p:txBody>
      </p:sp>
      <p:pic>
        <p:nvPicPr>
          <p:cNvPr id="21" name="Picture 20" descr="Shape, rectangle&#10;&#10;Description automatically generated">
            <a:extLst>
              <a:ext uri="{FF2B5EF4-FFF2-40B4-BE49-F238E27FC236}">
                <a16:creationId xmlns:a16="http://schemas.microsoft.com/office/drawing/2014/main" id="{91DAC3EA-4C10-C844-B6C1-A2DFF005E353}"/>
              </a:ext>
            </a:extLst>
          </p:cNvPr>
          <p:cNvPicPr>
            <a:picLocks noChangeAspect="1"/>
          </p:cNvPicPr>
          <p:nvPr userDrawn="1"/>
        </p:nvPicPr>
        <p:blipFill rotWithShape="1">
          <a:blip r:embed="rId9"/>
          <a:srcRect r="58773"/>
          <a:stretch/>
        </p:blipFill>
        <p:spPr>
          <a:xfrm rot="10800000">
            <a:off x="-10634" y="99588"/>
            <a:ext cx="1151596" cy="1184991"/>
          </a:xfrm>
          <a:prstGeom prst="rect">
            <a:avLst/>
          </a:prstGeom>
        </p:spPr>
      </p:pic>
      <p:pic>
        <p:nvPicPr>
          <p:cNvPr id="23" name="Picture 22" descr="Logo, company name&#10;&#10;Description automatically generated">
            <a:extLst>
              <a:ext uri="{FF2B5EF4-FFF2-40B4-BE49-F238E27FC236}">
                <a16:creationId xmlns:a16="http://schemas.microsoft.com/office/drawing/2014/main" id="{D8BF6B6B-2141-6142-AC07-686CF8975023}"/>
              </a:ext>
            </a:extLst>
          </p:cNvPr>
          <p:cNvPicPr>
            <a:picLocks noChangeAspect="1"/>
          </p:cNvPicPr>
          <p:nvPr userDrawn="1"/>
        </p:nvPicPr>
        <p:blipFill>
          <a:blip r:embed="rId10"/>
          <a:stretch>
            <a:fillRect/>
          </a:stretch>
        </p:blipFill>
        <p:spPr>
          <a:xfrm>
            <a:off x="10524300" y="357552"/>
            <a:ext cx="1149721" cy="324921"/>
          </a:xfrm>
          <a:prstGeom prst="rect">
            <a:avLst/>
          </a:prstGeom>
        </p:spPr>
      </p:pic>
    </p:spTree>
    <p:extLst>
      <p:ext uri="{BB962C8B-B14F-4D97-AF65-F5344CB8AC3E}">
        <p14:creationId xmlns:p14="http://schemas.microsoft.com/office/powerpoint/2010/main" val="75050667"/>
      </p:ext>
    </p:extLst>
  </p:cSld>
  <p:clrMap bg1="lt1" tx1="dk1" bg2="lt2" tx2="dk2" accent1="accent1" accent2="accent2" accent3="accent3" accent4="accent4" accent5="accent5" accent6="accent6" hlink="hlink" folHlink="folHlink"/>
  <p:sldLayoutIdLst>
    <p:sldLayoutId id="2147483674" r:id="rId1"/>
    <p:sldLayoutId id="2147483672" r:id="rId2"/>
    <p:sldLayoutId id="2147483677" r:id="rId3"/>
    <p:sldLayoutId id="2147483683" r:id="rId4"/>
  </p:sldLayoutIdLst>
  <p:transition spd="slow">
    <p:wipe/>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www.oecd.org/gov/regulatory-policy" TargetMode="External"/><Relationship Id="rId7" Type="http://schemas.openxmlformats.org/officeDocument/2006/relationships/hyperlink" Target="https://arta.gov.ph/wp-content/uploads/2021/11/Final-Draft-RIA-Manual_For-Copy-Editing_10252021-2.pdf" TargetMode="External"/><Relationship Id="rId2" Type="http://schemas.openxmlformats.org/officeDocument/2006/relationships/hyperlink" Target="https://doi.org/10.1787/663f08d9-en" TargetMode="External"/><Relationship Id="rId1" Type="http://schemas.openxmlformats.org/officeDocument/2006/relationships/slideLayout" Target="../slideLayouts/slideLayout3.xml"/><Relationship Id="rId6" Type="http://schemas.openxmlformats.org/officeDocument/2006/relationships/hyperlink" Target="https://cuts-ccier.org/pdf/Regulatory_Impact_Assessment_Toolkit.pdf" TargetMode="External"/><Relationship Id="rId5" Type="http://schemas.openxmlformats.org/officeDocument/2006/relationships/hyperlink" Target="https://www.vic.gov.au/better-regulation-victoria" TargetMode="External"/><Relationship Id="rId4" Type="http://schemas.openxmlformats.org/officeDocument/2006/relationships/hyperlink" Target="https://www.researchgate.net/publication/351126180_Strategy_note_regulatory_impact_assessment_Feb_2021?channel=doi&amp;linkId=60895ed9458515d315e09e50&amp;showFulltext=tru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F82AFC5-C0AF-4ABF-8094-3D41EBBA55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pic>
        <p:nvPicPr>
          <p:cNvPr id="3" name="Picture 2" descr="A picture containing nature, looking, dark, person&#10;&#10;Description automatically generated">
            <a:extLst>
              <a:ext uri="{FF2B5EF4-FFF2-40B4-BE49-F238E27FC236}">
                <a16:creationId xmlns:a16="http://schemas.microsoft.com/office/drawing/2014/main" id="{A42E095F-EA0C-DA47-A5F8-60A410A13180}"/>
              </a:ext>
            </a:extLst>
          </p:cNvPr>
          <p:cNvPicPr>
            <a:picLocks noChangeAspect="1"/>
          </p:cNvPicPr>
          <p:nvPr/>
        </p:nvPicPr>
        <p:blipFill>
          <a:blip r:embed="rId3"/>
          <a:stretch>
            <a:fillRect/>
          </a:stretch>
        </p:blipFill>
        <p:spPr>
          <a:xfrm>
            <a:off x="293620" y="1958130"/>
            <a:ext cx="395772" cy="683012"/>
          </a:xfrm>
          <a:prstGeom prst="rect">
            <a:avLst/>
          </a:prstGeom>
        </p:spPr>
      </p:pic>
      <p:sp>
        <p:nvSpPr>
          <p:cNvPr id="4" name="Title 1">
            <a:extLst>
              <a:ext uri="{FF2B5EF4-FFF2-40B4-BE49-F238E27FC236}">
                <a16:creationId xmlns:a16="http://schemas.microsoft.com/office/drawing/2014/main" id="{F4B81DAE-D68C-4040-AEED-09BA28456026}"/>
              </a:ext>
            </a:extLst>
          </p:cNvPr>
          <p:cNvSpPr txBox="1">
            <a:spLocks/>
          </p:cNvSpPr>
          <p:nvPr/>
        </p:nvSpPr>
        <p:spPr>
          <a:xfrm>
            <a:off x="703535" y="1799295"/>
            <a:ext cx="6527259" cy="3765846"/>
          </a:xfrm>
          <a:prstGeom prst="rect">
            <a:avLst/>
          </a:prstGeom>
        </p:spPr>
        <p:txBody>
          <a:bodyP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nSpc>
                <a:spcPct val="100000"/>
              </a:lnSpc>
              <a:spcAft>
                <a:spcPts val="1200"/>
              </a:spcAft>
            </a:pPr>
            <a:r>
              <a:rPr lang="en-US" sz="3900" b="1" spc="300" dirty="0">
                <a:solidFill>
                  <a:srgbClr val="FFC000"/>
                </a:solidFill>
                <a:latin typeface="+mn-lt"/>
              </a:rPr>
              <a:t>PROMOVE </a:t>
            </a:r>
            <a:r>
              <a:rPr lang="en-US" sz="3900" b="1" spc="300" dirty="0" err="1">
                <a:solidFill>
                  <a:srgbClr val="FFC000"/>
                </a:solidFill>
                <a:latin typeface="+mn-lt"/>
              </a:rPr>
              <a:t>Comércio</a:t>
            </a:r>
            <a:endParaRPr lang="en-US" sz="3900" b="1" spc="300" dirty="0">
              <a:solidFill>
                <a:srgbClr val="FFC000"/>
              </a:solidFill>
              <a:latin typeface="+mn-lt"/>
            </a:endParaRPr>
          </a:p>
          <a:p>
            <a:pPr marR="0" lvl="0" indent="0" fontAlgn="auto">
              <a:lnSpc>
                <a:spcPct val="100000"/>
              </a:lnSpc>
              <a:spcBef>
                <a:spcPts val="0"/>
              </a:spcBef>
              <a:spcAft>
                <a:spcPts val="1200"/>
              </a:spcAft>
              <a:buClrTx/>
              <a:buSzTx/>
              <a:tabLst/>
              <a:defRPr/>
            </a:pPr>
            <a:r>
              <a:rPr lang="en-US" sz="2400" b="1" spc="300" dirty="0">
                <a:solidFill>
                  <a:srgbClr val="FFC000"/>
                </a:solidFill>
                <a:latin typeface="+mn-lt"/>
                <a:cs typeface="Arial" charset="0"/>
              </a:rPr>
              <a:t>Moçambique</a:t>
            </a:r>
          </a:p>
          <a:p>
            <a:pPr>
              <a:lnSpc>
                <a:spcPct val="100000"/>
              </a:lnSpc>
              <a:spcBef>
                <a:spcPts val="0"/>
              </a:spcBef>
              <a:spcAft>
                <a:spcPts val="1200"/>
              </a:spcAft>
              <a:defRPr/>
            </a:pPr>
            <a:r>
              <a:rPr lang="en-US" sz="2200" b="1" spc="300" dirty="0">
                <a:solidFill>
                  <a:schemeClr val="bg1"/>
                </a:solidFill>
                <a:latin typeface="+mn-lt"/>
              </a:rPr>
              <a:t>DESENVOLVIMENTO DA COMPETITIVIDADE </a:t>
            </a:r>
            <a:br>
              <a:rPr lang="en-US" sz="2200" b="1" spc="300" dirty="0">
                <a:solidFill>
                  <a:schemeClr val="bg1"/>
                </a:solidFill>
                <a:latin typeface="+mn-lt"/>
              </a:rPr>
            </a:br>
            <a:r>
              <a:rPr lang="en-US" sz="2200" b="1" spc="300" dirty="0">
                <a:solidFill>
                  <a:schemeClr val="bg1"/>
                </a:solidFill>
                <a:latin typeface="+mn-lt"/>
              </a:rPr>
              <a:t>PARA EXPORTAÇÕES</a:t>
            </a:r>
          </a:p>
          <a:p>
            <a:pPr fontAlgn="base">
              <a:spcBef>
                <a:spcPts val="600"/>
              </a:spcBef>
              <a:spcAft>
                <a:spcPct val="0"/>
              </a:spcAft>
              <a:defRPr/>
            </a:pPr>
            <a:r>
              <a:rPr lang="en-US" sz="2000" dirty="0">
                <a:solidFill>
                  <a:prstClr val="white"/>
                </a:solidFill>
                <a:latin typeface="+mn-lt"/>
                <a:cs typeface="Arial" charset="0"/>
              </a:rPr>
              <a:t>Treinamento sobre avaliação de impacto regulatório</a:t>
            </a:r>
          </a:p>
          <a:p>
            <a:pPr fontAlgn="base">
              <a:spcBef>
                <a:spcPts val="600"/>
              </a:spcBef>
              <a:spcAft>
                <a:spcPct val="0"/>
              </a:spcAft>
              <a:defRPr/>
            </a:pPr>
            <a:r>
              <a:rPr lang="en-US" sz="2000" dirty="0">
                <a:solidFill>
                  <a:prstClr val="white"/>
                </a:solidFill>
                <a:latin typeface="+mn-lt"/>
                <a:cs typeface="Arial" charset="0"/>
              </a:rPr>
              <a:t>26 a 27 de agosto e 29 de agosto de 2024</a:t>
            </a:r>
          </a:p>
          <a:p>
            <a:pPr fontAlgn="base">
              <a:spcBef>
                <a:spcPts val="600"/>
              </a:spcBef>
              <a:spcAft>
                <a:spcPct val="0"/>
              </a:spcAft>
              <a:defRPr/>
            </a:pPr>
            <a:endParaRPr lang="en-US" sz="2000" dirty="0">
              <a:solidFill>
                <a:prstClr val="white"/>
              </a:solidFill>
              <a:latin typeface="+mn-lt"/>
              <a:cs typeface="Arial" charset="0"/>
            </a:endParaRPr>
          </a:p>
          <a:p>
            <a:pPr fontAlgn="base">
              <a:spcBef>
                <a:spcPts val="600"/>
              </a:spcBef>
              <a:spcAft>
                <a:spcPct val="0"/>
              </a:spcAft>
              <a:defRPr/>
            </a:pPr>
            <a:r>
              <a:rPr lang="en-US" sz="2000" dirty="0">
                <a:solidFill>
                  <a:prstClr val="white"/>
                </a:solidFill>
                <a:latin typeface="+mn-lt"/>
                <a:cs typeface="Arial" charset="0"/>
              </a:rPr>
              <a:t>Siglinde Kaiser</a:t>
            </a:r>
            <a:br>
              <a:rPr lang="en-US" sz="2000" dirty="0">
                <a:solidFill>
                  <a:prstClr val="white"/>
                </a:solidFill>
                <a:latin typeface="+mn-lt"/>
                <a:cs typeface="Arial" charset="0"/>
              </a:rPr>
            </a:br>
            <a:r>
              <a:rPr lang="en-US" sz="2000" dirty="0">
                <a:solidFill>
                  <a:prstClr val="white"/>
                </a:solidFill>
                <a:latin typeface="+mn-lt"/>
                <a:cs typeface="Arial" charset="0"/>
              </a:rPr>
              <a:t>Organização das Nações Unidas para o Desenvolvimento Industrial (UNIDO)  </a:t>
            </a:r>
          </a:p>
          <a:p>
            <a:pPr marR="0" indent="0" fontAlgn="base">
              <a:spcBef>
                <a:spcPts val="600"/>
              </a:spcBef>
              <a:spcAft>
                <a:spcPct val="0"/>
              </a:spcAft>
              <a:buClrTx/>
              <a:buSzTx/>
              <a:tabLst/>
              <a:defRPr/>
            </a:pPr>
            <a:endParaRPr lang="en-US" sz="2000" dirty="0">
              <a:solidFill>
                <a:prstClr val="white"/>
              </a:solidFill>
              <a:latin typeface="+mn-lt"/>
              <a:cs typeface="Arial" charset="0"/>
            </a:endParaRPr>
          </a:p>
          <a:p>
            <a:pPr>
              <a:lnSpc>
                <a:spcPct val="100000"/>
              </a:lnSpc>
              <a:spcBef>
                <a:spcPts val="0"/>
              </a:spcBef>
              <a:spcAft>
                <a:spcPts val="1200"/>
              </a:spcAft>
            </a:pPr>
            <a:r>
              <a:rPr lang="en-US" sz="2400" spc="300" dirty="0">
                <a:solidFill>
                  <a:schemeClr val="bg1"/>
                </a:solidFill>
                <a:latin typeface="+mn-lt"/>
              </a:rPr>
              <a:t> </a:t>
            </a:r>
            <a:br>
              <a:rPr lang="en-US" sz="2400" spc="300" dirty="0">
                <a:solidFill>
                  <a:schemeClr val="bg1"/>
                </a:solidFill>
                <a:latin typeface="+mn-lt"/>
              </a:rPr>
            </a:br>
            <a:br>
              <a:rPr lang="en-US" sz="2400" spc="300" dirty="0">
                <a:solidFill>
                  <a:schemeClr val="bg1"/>
                </a:solidFill>
                <a:latin typeface="+mn-lt"/>
              </a:rPr>
            </a:br>
            <a:endParaRPr lang="en-US" sz="2400" spc="300" dirty="0">
              <a:solidFill>
                <a:schemeClr val="bg1"/>
              </a:solidFill>
              <a:latin typeface="+mn-lt"/>
            </a:endParaRPr>
          </a:p>
        </p:txBody>
      </p:sp>
    </p:spTree>
    <p:extLst>
      <p:ext uri="{BB962C8B-B14F-4D97-AF65-F5344CB8AC3E}">
        <p14:creationId xmlns:p14="http://schemas.microsoft.com/office/powerpoint/2010/main" val="3230945985"/>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1B973808-8CFA-2CCD-18AF-364101176BDD}"/>
              </a:ext>
            </a:extLst>
          </p:cNvPr>
          <p:cNvSpPr>
            <a:spLocks noGrp="1"/>
          </p:cNvSpPr>
          <p:nvPr>
            <p:ph idx="1"/>
          </p:nvPr>
        </p:nvSpPr>
        <p:spPr/>
        <p:txBody>
          <a:bodyPr/>
          <a:lstStyle/>
          <a:p>
            <a:r>
              <a:rPr lang="en-US" sz="2000" dirty="0">
                <a:solidFill>
                  <a:srgbClr val="4C4845"/>
                </a:solidFill>
              </a:rPr>
              <a:t>Compreende políticas e práticas que visam a garantir que as regulamentações governamentais alcancem eficácia e eficiência, continuando a fazê-lo ao longo do tempo</a:t>
            </a:r>
          </a:p>
          <a:p>
            <a:pPr lvl="1"/>
            <a:r>
              <a:rPr lang="en-US" sz="2000" dirty="0">
                <a:solidFill>
                  <a:srgbClr val="4C4845"/>
                </a:solidFill>
              </a:rPr>
              <a:t>Com base em </a:t>
            </a:r>
          </a:p>
          <a:p>
            <a:pPr lvl="2"/>
            <a:r>
              <a:rPr lang="en-US" sz="2000" dirty="0">
                <a:solidFill>
                  <a:srgbClr val="4C4845"/>
                </a:solidFill>
              </a:rPr>
              <a:t>Clareza na lógica da política, nos objetivos e nas estruturas institucionais </a:t>
            </a:r>
          </a:p>
          <a:p>
            <a:pPr lvl="2"/>
            <a:r>
              <a:rPr lang="en-US" sz="2000" dirty="0">
                <a:solidFill>
                  <a:srgbClr val="4C4845"/>
                </a:solidFill>
              </a:rPr>
              <a:t>Produzir benefícios que justifiquem os custos e causem o mínimo de distorção nos mercados </a:t>
            </a:r>
          </a:p>
          <a:p>
            <a:pPr lvl="2"/>
            <a:r>
              <a:rPr lang="en-US" sz="2000" dirty="0">
                <a:solidFill>
                  <a:srgbClr val="4C4845"/>
                </a:solidFill>
              </a:rPr>
              <a:t>Ser consistente, transparente e prático </a:t>
            </a:r>
          </a:p>
          <a:p>
            <a:pPr lvl="2"/>
            <a:r>
              <a:rPr lang="en-US" sz="2000" dirty="0">
                <a:solidFill>
                  <a:srgbClr val="4C4845"/>
                </a:solidFill>
              </a:rPr>
              <a:t>Promover o engajamento e a participação das partes interessadas </a:t>
            </a:r>
          </a:p>
          <a:p>
            <a:pPr lvl="2"/>
            <a:r>
              <a:rPr lang="en-US" sz="2000" dirty="0">
                <a:solidFill>
                  <a:srgbClr val="4C4845"/>
                </a:solidFill>
              </a:rPr>
              <a:t>Estar sujeito a revisões periódicas para garantir relevância, eficiência e eficácia contínuas</a:t>
            </a:r>
          </a:p>
        </p:txBody>
      </p:sp>
      <p:sp>
        <p:nvSpPr>
          <p:cNvPr id="3" name="Titel 2">
            <a:extLst>
              <a:ext uri="{FF2B5EF4-FFF2-40B4-BE49-F238E27FC236}">
                <a16:creationId xmlns:a16="http://schemas.microsoft.com/office/drawing/2014/main" id="{B5B98485-6458-5683-A439-2CF13D948B8E}"/>
              </a:ext>
            </a:extLst>
          </p:cNvPr>
          <p:cNvSpPr>
            <a:spLocks noGrp="1"/>
          </p:cNvSpPr>
          <p:nvPr>
            <p:ph type="title"/>
          </p:nvPr>
        </p:nvSpPr>
        <p:spPr/>
        <p:txBody>
          <a:bodyPr/>
          <a:lstStyle/>
          <a:p>
            <a:r>
              <a:rPr lang="en-US" dirty="0"/>
              <a:t>Boas práticas regulatórias</a:t>
            </a:r>
          </a:p>
        </p:txBody>
      </p:sp>
    </p:spTree>
    <p:extLst>
      <p:ext uri="{BB962C8B-B14F-4D97-AF65-F5344CB8AC3E}">
        <p14:creationId xmlns:p14="http://schemas.microsoft.com/office/powerpoint/2010/main" val="429351469"/>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E363B87A-B6A6-8BBB-E70F-FE6FFAD36488}"/>
              </a:ext>
            </a:extLst>
          </p:cNvPr>
          <p:cNvSpPr>
            <a:spLocks noGrp="1"/>
          </p:cNvSpPr>
          <p:nvPr>
            <p:ph idx="1"/>
          </p:nvPr>
        </p:nvSpPr>
        <p:spPr/>
        <p:txBody>
          <a:bodyPr/>
          <a:lstStyle/>
          <a:p>
            <a:r>
              <a:rPr lang="en-US" sz="2000" dirty="0">
                <a:solidFill>
                  <a:srgbClr val="4C4845"/>
                </a:solidFill>
              </a:rPr>
              <a:t>Estabelecer motivos claros pelos quais o governo precisa regulamentar para tratar de um problema específico: garantir que a ação regulamentar do governo seja proporcional e eficaz em relação à importância do problema que está sendo tratado</a:t>
            </a:r>
          </a:p>
          <a:p>
            <a:r>
              <a:rPr lang="en-US" sz="2000" dirty="0">
                <a:solidFill>
                  <a:srgbClr val="4C4845"/>
                </a:solidFill>
              </a:rPr>
              <a:t>Examinar os benefícios e os custos de opções de políticas alternativas para resolver o problema, incluindo abordagens regulatórias e não regulatórias e nenhuma regulamentação</a:t>
            </a:r>
          </a:p>
          <a:p>
            <a:r>
              <a:rPr lang="en-US" sz="2000" dirty="0">
                <a:solidFill>
                  <a:srgbClr val="4C4845"/>
                </a:solidFill>
              </a:rPr>
              <a:t>Adotar a opção de política que ofereça o maior benefício líquido para a comunidade</a:t>
            </a:r>
          </a:p>
          <a:p>
            <a:r>
              <a:rPr lang="en-US" sz="2000" dirty="0">
                <a:solidFill>
                  <a:srgbClr val="4C4845"/>
                </a:solidFill>
              </a:rPr>
              <a:t>Minimizar as restrições à concorrência sempre que possível: garantir que a regulamentação não restrinja a concorrência, a menos que os benefícios da restrição superem os custos ou que não haja outra maneira de atingir os objetivos da política</a:t>
            </a:r>
          </a:p>
          <a:p>
            <a:r>
              <a:rPr lang="en-US" sz="2000" dirty="0">
                <a:solidFill>
                  <a:srgbClr val="4C4845"/>
                </a:solidFill>
              </a:rPr>
              <a:t>Fornecer suporte e orientação sobre como cumprir a regulamentação, garantindo que os objetivos e os requisitos regulamentares sejam claramente compreendidos e atendidos</a:t>
            </a:r>
          </a:p>
          <a:p>
            <a:r>
              <a:rPr lang="en-US" sz="2000" dirty="0">
                <a:solidFill>
                  <a:srgbClr val="4C4845"/>
                </a:solidFill>
              </a:rPr>
              <a:t>Consultar as principais partes interessadas em todos os estágios durante o desenvolvimento e qualquer revisão do regulamento</a:t>
            </a:r>
          </a:p>
          <a:p>
            <a:endParaRPr lang="en-US" sz="2000" dirty="0"/>
          </a:p>
        </p:txBody>
      </p:sp>
      <p:sp>
        <p:nvSpPr>
          <p:cNvPr id="3" name="Titel 2">
            <a:extLst>
              <a:ext uri="{FF2B5EF4-FFF2-40B4-BE49-F238E27FC236}">
                <a16:creationId xmlns:a16="http://schemas.microsoft.com/office/drawing/2014/main" id="{B574E30E-4A1E-3AF9-DEEC-17BF0A8E0707}"/>
              </a:ext>
            </a:extLst>
          </p:cNvPr>
          <p:cNvSpPr>
            <a:spLocks noGrp="1"/>
          </p:cNvSpPr>
          <p:nvPr>
            <p:ph type="title"/>
          </p:nvPr>
        </p:nvSpPr>
        <p:spPr/>
        <p:txBody>
          <a:bodyPr/>
          <a:lstStyle/>
          <a:p>
            <a:r>
              <a:rPr lang="en-US" dirty="0"/>
              <a:t>Boas práticas em RIA</a:t>
            </a:r>
          </a:p>
        </p:txBody>
      </p:sp>
    </p:spTree>
    <p:extLst>
      <p:ext uri="{BB962C8B-B14F-4D97-AF65-F5344CB8AC3E}">
        <p14:creationId xmlns:p14="http://schemas.microsoft.com/office/powerpoint/2010/main" val="2030188537"/>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4D4190ED-F459-679B-10CF-89A41DD43F55}"/>
              </a:ext>
            </a:extLst>
          </p:cNvPr>
          <p:cNvSpPr>
            <a:spLocks noGrp="1"/>
          </p:cNvSpPr>
          <p:nvPr>
            <p:ph idx="1"/>
          </p:nvPr>
        </p:nvSpPr>
        <p:spPr>
          <a:xfrm>
            <a:off x="1296000" y="1800000"/>
            <a:ext cx="10094142" cy="4351338"/>
          </a:xfrm>
        </p:spPr>
        <p:txBody>
          <a:bodyPr/>
          <a:lstStyle/>
          <a:p>
            <a:r>
              <a:rPr lang="en-US" dirty="0" err="1"/>
              <a:t>mmmmm</a:t>
            </a:r>
            <a:endParaRPr lang="en-US" dirty="0"/>
          </a:p>
        </p:txBody>
      </p:sp>
      <p:sp>
        <p:nvSpPr>
          <p:cNvPr id="3" name="Titel 2">
            <a:extLst>
              <a:ext uri="{FF2B5EF4-FFF2-40B4-BE49-F238E27FC236}">
                <a16:creationId xmlns:a16="http://schemas.microsoft.com/office/drawing/2014/main" id="{1F381940-0DDC-E4AF-35BA-6750CA641FD7}"/>
              </a:ext>
            </a:extLst>
          </p:cNvPr>
          <p:cNvSpPr>
            <a:spLocks noGrp="1"/>
          </p:cNvSpPr>
          <p:nvPr>
            <p:ph type="title"/>
          </p:nvPr>
        </p:nvSpPr>
        <p:spPr/>
        <p:txBody>
          <a:bodyPr/>
          <a:lstStyle/>
          <a:p>
            <a:r>
              <a:rPr lang="en-US" dirty="0"/>
              <a:t>Áreas de boas práticas</a:t>
            </a:r>
          </a:p>
        </p:txBody>
      </p:sp>
      <p:graphicFrame>
        <p:nvGraphicFramePr>
          <p:cNvPr id="4" name="Tabelle 3">
            <a:extLst>
              <a:ext uri="{FF2B5EF4-FFF2-40B4-BE49-F238E27FC236}">
                <a16:creationId xmlns:a16="http://schemas.microsoft.com/office/drawing/2014/main" id="{88CA7133-EAEE-EAED-D3EE-04FF2005C70C}"/>
              </a:ext>
            </a:extLst>
          </p:cNvPr>
          <p:cNvGraphicFramePr>
            <a:graphicFrameLocks noGrp="1"/>
          </p:cNvGraphicFramePr>
          <p:nvPr>
            <p:extLst>
              <p:ext uri="{D42A27DB-BD31-4B8C-83A1-F6EECF244321}">
                <p14:modId xmlns:p14="http://schemas.microsoft.com/office/powerpoint/2010/main" val="2559167029"/>
              </p:ext>
            </p:extLst>
          </p:nvPr>
        </p:nvGraphicFramePr>
        <p:xfrm>
          <a:off x="1296728" y="1800000"/>
          <a:ext cx="10093414" cy="4509262"/>
        </p:xfrm>
        <a:graphic>
          <a:graphicData uri="http://schemas.openxmlformats.org/drawingml/2006/table">
            <a:tbl>
              <a:tblPr bandRow="1">
                <a:tableStyleId>{5C22544A-7EE6-4342-B048-85BDC9FD1C3A}</a:tableStyleId>
              </a:tblPr>
              <a:tblGrid>
                <a:gridCol w="2799022">
                  <a:extLst>
                    <a:ext uri="{9D8B030D-6E8A-4147-A177-3AD203B41FA5}">
                      <a16:colId xmlns:a16="http://schemas.microsoft.com/office/drawing/2014/main" val="509959590"/>
                    </a:ext>
                  </a:extLst>
                </a:gridCol>
                <a:gridCol w="7294392">
                  <a:extLst>
                    <a:ext uri="{9D8B030D-6E8A-4147-A177-3AD203B41FA5}">
                      <a16:colId xmlns:a16="http://schemas.microsoft.com/office/drawing/2014/main" val="1224845329"/>
                    </a:ext>
                  </a:extLst>
                </a:gridCol>
              </a:tblGrid>
              <a:tr h="370840">
                <a:tc rowSpan="3">
                  <a:txBody>
                    <a:bodyPr/>
                    <a:lstStyle/>
                    <a:p>
                      <a:r>
                        <a:rPr lang="en-US" sz="2000" b="0" i="0" noProof="0" dirty="0">
                          <a:solidFill>
                            <a:srgbClr val="4C4845"/>
                          </a:solidFill>
                          <a:latin typeface="Calibri Light" panose="020F0302020204030204" pitchFamily="34" charset="0"/>
                          <a:cs typeface="Calibri Light" panose="020F0302020204030204" pitchFamily="34" charset="0"/>
                        </a:rPr>
                        <a:t>Considerações estratégicas</a:t>
                      </a:r>
                    </a:p>
                  </a:txBody>
                  <a:tcPr/>
                </a:tc>
                <a:tc>
                  <a:txBody>
                    <a:bodyPr/>
                    <a:lstStyle/>
                    <a:p>
                      <a:pPr marL="0" lvl="0" indent="0" algn="l">
                        <a:lnSpc>
                          <a:spcPct val="107000"/>
                        </a:lnSpc>
                        <a:spcAft>
                          <a:spcPts val="800"/>
                        </a:spcAft>
                        <a:buFont typeface="+mj-lt"/>
                        <a:buNone/>
                      </a:pPr>
                      <a:r>
                        <a:rPr lang="en-US" sz="2000" b="0" i="0" noProof="0" dirty="0">
                          <a:solidFill>
                            <a:srgbClr val="4C4845"/>
                          </a:solidFill>
                          <a:effectLst/>
                          <a:latin typeface="Calibri Light" panose="020F0302020204030204" pitchFamily="34" charset="0"/>
                          <a:cs typeface="Calibri Light" panose="020F0302020204030204" pitchFamily="34" charset="0"/>
                        </a:rPr>
                        <a:t>Clareza do resultado regulatório e dos danos a serem minimizados </a:t>
                      </a:r>
                    </a:p>
                  </a:txBody>
                  <a:tcPr marL="67850" marR="67850" marT="0" marB="0" anchor="ctr"/>
                </a:tc>
                <a:extLst>
                  <a:ext uri="{0D108BD9-81ED-4DB2-BD59-A6C34878D82A}">
                    <a16:rowId xmlns:a16="http://schemas.microsoft.com/office/drawing/2014/main" val="3941026101"/>
                  </a:ext>
                </a:extLst>
              </a:tr>
              <a:tr h="370840">
                <a:tc vMerge="1">
                  <a:txBody>
                    <a:bodyPr/>
                    <a:lstStyle/>
                    <a:p>
                      <a:endParaRPr lang="en-US" sz="1800" b="0" i="0" noProof="0" dirty="0">
                        <a:latin typeface="Calibri Light" panose="020F0302020204030204" pitchFamily="34" charset="0"/>
                        <a:cs typeface="Calibri Light" panose="020F0302020204030204" pitchFamily="34" charset="0"/>
                      </a:endParaRPr>
                    </a:p>
                  </a:txBody>
                  <a:tcPr/>
                </a:tc>
                <a:tc>
                  <a:txBody>
                    <a:bodyPr/>
                    <a:lstStyle/>
                    <a:p>
                      <a:pPr marL="0" lvl="0" indent="0" algn="l">
                        <a:lnSpc>
                          <a:spcPct val="107000"/>
                        </a:lnSpc>
                        <a:spcAft>
                          <a:spcPts val="800"/>
                        </a:spcAft>
                        <a:buFont typeface="+mj-lt"/>
                        <a:buNone/>
                      </a:pPr>
                      <a:r>
                        <a:rPr lang="en-US" sz="2000" b="0" i="0" noProof="0" dirty="0">
                          <a:solidFill>
                            <a:srgbClr val="4C4845"/>
                          </a:solidFill>
                          <a:effectLst/>
                          <a:latin typeface="Calibri Light" panose="020F0302020204030204" pitchFamily="34" charset="0"/>
                          <a:cs typeface="Calibri Light" panose="020F0302020204030204" pitchFamily="34" charset="0"/>
                        </a:rPr>
                        <a:t>Estabelecer e refinar a abordagem para minimizar os danos </a:t>
                      </a:r>
                      <a:endParaRPr lang="en-US" sz="2000" b="0" i="0" noProof="0" dirty="0">
                        <a:solidFill>
                          <a:srgbClr val="4C4845"/>
                        </a:solidFill>
                        <a:effectLst/>
                        <a:latin typeface="Calibri Light" panose="020F0302020204030204" pitchFamily="34" charset="0"/>
                        <a:ea typeface="VIC"/>
                        <a:cs typeface="Calibri Light" panose="020F0302020204030204" pitchFamily="34" charset="0"/>
                      </a:endParaRPr>
                    </a:p>
                  </a:txBody>
                  <a:tcPr marL="67850" marR="67850" marT="0" marB="0" anchor="ctr"/>
                </a:tc>
                <a:extLst>
                  <a:ext uri="{0D108BD9-81ED-4DB2-BD59-A6C34878D82A}">
                    <a16:rowId xmlns:a16="http://schemas.microsoft.com/office/drawing/2014/main" val="1076040681"/>
                  </a:ext>
                </a:extLst>
              </a:tr>
              <a:tr h="370840">
                <a:tc vMerge="1">
                  <a:txBody>
                    <a:bodyPr/>
                    <a:lstStyle/>
                    <a:p>
                      <a:endParaRPr lang="en-US" sz="1800" b="0" i="0" noProof="0" dirty="0">
                        <a:latin typeface="Calibri Light" panose="020F0302020204030204" pitchFamily="34" charset="0"/>
                        <a:cs typeface="Calibri Light" panose="020F0302020204030204" pitchFamily="34" charset="0"/>
                      </a:endParaRPr>
                    </a:p>
                  </a:txBody>
                  <a:tcPr/>
                </a:tc>
                <a:tc>
                  <a:txBody>
                    <a:bodyPr/>
                    <a:lstStyle/>
                    <a:p>
                      <a:pPr marL="0" lvl="0" indent="0" algn="l">
                        <a:lnSpc>
                          <a:spcPct val="107000"/>
                        </a:lnSpc>
                        <a:spcAft>
                          <a:spcPts val="800"/>
                        </a:spcAft>
                        <a:buFont typeface="+mj-lt"/>
                        <a:buNone/>
                      </a:pPr>
                      <a:r>
                        <a:rPr lang="en-US" sz="2000" b="0" i="0" noProof="0" dirty="0">
                          <a:solidFill>
                            <a:srgbClr val="4C4845"/>
                          </a:solidFill>
                          <a:effectLst/>
                          <a:latin typeface="Calibri Light" panose="020F0302020204030204" pitchFamily="34" charset="0"/>
                          <a:cs typeface="Calibri Light" panose="020F0302020204030204" pitchFamily="34" charset="0"/>
                        </a:rPr>
                        <a:t>Garantir que o regime regulatório seja adequado à finalidade </a:t>
                      </a:r>
                      <a:endParaRPr lang="en-US" sz="2000" b="0" i="0" noProof="0" dirty="0">
                        <a:solidFill>
                          <a:srgbClr val="4C4845"/>
                        </a:solidFill>
                        <a:effectLst/>
                        <a:latin typeface="Calibri Light" panose="020F0302020204030204" pitchFamily="34" charset="0"/>
                        <a:ea typeface="VIC"/>
                        <a:cs typeface="Calibri Light" panose="020F0302020204030204" pitchFamily="34" charset="0"/>
                      </a:endParaRPr>
                    </a:p>
                  </a:txBody>
                  <a:tcPr marL="67850" marR="67850" marT="0" marB="0" anchor="ctr"/>
                </a:tc>
                <a:extLst>
                  <a:ext uri="{0D108BD9-81ED-4DB2-BD59-A6C34878D82A}">
                    <a16:rowId xmlns:a16="http://schemas.microsoft.com/office/drawing/2014/main" val="251609998"/>
                  </a:ext>
                </a:extLst>
              </a:tr>
              <a:tr h="370840">
                <a:tc rowSpan="4">
                  <a:txBody>
                    <a:bodyPr/>
                    <a:lstStyle/>
                    <a:p>
                      <a:r>
                        <a:rPr lang="en-US" sz="2000" b="0" i="0" noProof="0" dirty="0">
                          <a:solidFill>
                            <a:srgbClr val="4C4845"/>
                          </a:solidFill>
                          <a:latin typeface="Calibri Light" panose="020F0302020204030204" pitchFamily="34" charset="0"/>
                          <a:cs typeface="Calibri Light" panose="020F0302020204030204" pitchFamily="34" charset="0"/>
                        </a:rPr>
                        <a:t>Implementação/ operacionalização</a:t>
                      </a:r>
                    </a:p>
                  </a:txBody>
                  <a:tcPr/>
                </a:tc>
                <a:tc>
                  <a:txBody>
                    <a:bodyPr/>
                    <a:lstStyle/>
                    <a:p>
                      <a:pPr marL="0" lvl="0" indent="0" algn="l">
                        <a:lnSpc>
                          <a:spcPct val="107000"/>
                        </a:lnSpc>
                        <a:spcAft>
                          <a:spcPts val="800"/>
                        </a:spcAft>
                        <a:buFont typeface="+mj-lt"/>
                        <a:buNone/>
                      </a:pPr>
                      <a:r>
                        <a:rPr lang="en-US" sz="2000" b="0" i="0" noProof="0" dirty="0">
                          <a:solidFill>
                            <a:srgbClr val="4C4845"/>
                          </a:solidFill>
                          <a:effectLst/>
                          <a:latin typeface="Calibri Light" panose="020F0302020204030204" pitchFamily="34" charset="0"/>
                          <a:cs typeface="Calibri Light" panose="020F0302020204030204" pitchFamily="34" charset="0"/>
                        </a:rPr>
                        <a:t>Apoio aos detentores de obrigações para que entendam o valor da conformidade e da redução de danos</a:t>
                      </a:r>
                    </a:p>
                  </a:txBody>
                  <a:tcPr marL="67850" marR="67850" marT="0" marB="0" anchor="ctr"/>
                </a:tc>
                <a:extLst>
                  <a:ext uri="{0D108BD9-81ED-4DB2-BD59-A6C34878D82A}">
                    <a16:rowId xmlns:a16="http://schemas.microsoft.com/office/drawing/2014/main" val="2108193792"/>
                  </a:ext>
                </a:extLst>
              </a:tr>
              <a:tr h="370840">
                <a:tc vMerge="1">
                  <a:txBody>
                    <a:bodyPr/>
                    <a:lstStyle/>
                    <a:p>
                      <a:endParaRPr lang="en-US" sz="1800" b="0" i="0" noProof="0" dirty="0">
                        <a:latin typeface="Calibri Light" panose="020F0302020204030204" pitchFamily="34" charset="0"/>
                        <a:cs typeface="Calibri Light" panose="020F0302020204030204" pitchFamily="34" charset="0"/>
                      </a:endParaRPr>
                    </a:p>
                  </a:txBody>
                  <a:tcPr/>
                </a:tc>
                <a:tc>
                  <a:txBody>
                    <a:bodyPr/>
                    <a:lstStyle/>
                    <a:p>
                      <a:pPr marL="0" lvl="0" indent="0" algn="l">
                        <a:lnSpc>
                          <a:spcPct val="107000"/>
                        </a:lnSpc>
                        <a:spcAft>
                          <a:spcPts val="800"/>
                        </a:spcAft>
                        <a:buFont typeface="+mj-lt"/>
                        <a:buNone/>
                      </a:pPr>
                      <a:r>
                        <a:rPr lang="en-US" sz="2000" b="0" i="0" noProof="0" dirty="0">
                          <a:solidFill>
                            <a:srgbClr val="4C4845"/>
                          </a:solidFill>
                          <a:effectLst/>
                          <a:latin typeface="Calibri Light" panose="020F0302020204030204" pitchFamily="34" charset="0"/>
                          <a:cs typeface="Calibri Light" panose="020F0302020204030204" pitchFamily="34" charset="0"/>
                        </a:rPr>
                        <a:t>Apoio aos detentores de obrigações para cumprir </a:t>
                      </a:r>
                      <a:endParaRPr lang="en-US" sz="2000" b="0" i="0" noProof="0" dirty="0">
                        <a:solidFill>
                          <a:srgbClr val="4C4845"/>
                        </a:solidFill>
                        <a:effectLst/>
                        <a:latin typeface="Calibri Light" panose="020F0302020204030204" pitchFamily="34" charset="0"/>
                        <a:ea typeface="VIC"/>
                        <a:cs typeface="Calibri Light" panose="020F0302020204030204" pitchFamily="34" charset="0"/>
                      </a:endParaRPr>
                    </a:p>
                  </a:txBody>
                  <a:tcPr marL="67850" marR="67850" marT="0" marB="0" anchor="ctr"/>
                </a:tc>
                <a:extLst>
                  <a:ext uri="{0D108BD9-81ED-4DB2-BD59-A6C34878D82A}">
                    <a16:rowId xmlns:a16="http://schemas.microsoft.com/office/drawing/2014/main" val="955921705"/>
                  </a:ext>
                </a:extLst>
              </a:tr>
              <a:tr h="370840">
                <a:tc vMerge="1">
                  <a:txBody>
                    <a:bodyPr/>
                    <a:lstStyle/>
                    <a:p>
                      <a:endParaRPr lang="en-US" sz="1800" b="0" i="0" noProof="0" dirty="0">
                        <a:latin typeface="Calibri Light" panose="020F0302020204030204" pitchFamily="34" charset="0"/>
                        <a:cs typeface="Calibri Light" panose="020F0302020204030204" pitchFamily="34" charset="0"/>
                      </a:endParaRPr>
                    </a:p>
                  </a:txBody>
                  <a:tcPr/>
                </a:tc>
                <a:tc>
                  <a:txBody>
                    <a:bodyPr/>
                    <a:lstStyle/>
                    <a:p>
                      <a:pPr marL="0" lvl="0" indent="0" algn="l">
                        <a:lnSpc>
                          <a:spcPct val="107000"/>
                        </a:lnSpc>
                        <a:spcAft>
                          <a:spcPts val="800"/>
                        </a:spcAft>
                        <a:buFont typeface="+mj-lt"/>
                        <a:buNone/>
                      </a:pPr>
                      <a:r>
                        <a:rPr lang="en-US" sz="2000" b="0" i="0" noProof="0" dirty="0">
                          <a:solidFill>
                            <a:srgbClr val="4C4845"/>
                          </a:solidFill>
                          <a:effectLst/>
                          <a:latin typeface="Calibri Light" panose="020F0302020204030204" pitchFamily="34" charset="0"/>
                          <a:cs typeface="Calibri Light" panose="020F0302020204030204" pitchFamily="34" charset="0"/>
                        </a:rPr>
                        <a:t>Direcionamento do esforço regulatório com base no risco de danos </a:t>
                      </a:r>
                      <a:endParaRPr lang="en-US" sz="2000" b="0" i="0" noProof="0" dirty="0">
                        <a:solidFill>
                          <a:srgbClr val="4C4845"/>
                        </a:solidFill>
                        <a:effectLst/>
                        <a:latin typeface="Calibri Light" panose="020F0302020204030204" pitchFamily="34" charset="0"/>
                        <a:ea typeface="VIC"/>
                        <a:cs typeface="Calibri Light" panose="020F0302020204030204" pitchFamily="34" charset="0"/>
                      </a:endParaRPr>
                    </a:p>
                  </a:txBody>
                  <a:tcPr marL="67850" marR="67850" marT="0" marB="0" anchor="ctr"/>
                </a:tc>
                <a:extLst>
                  <a:ext uri="{0D108BD9-81ED-4DB2-BD59-A6C34878D82A}">
                    <a16:rowId xmlns:a16="http://schemas.microsoft.com/office/drawing/2014/main" val="2143806804"/>
                  </a:ext>
                </a:extLst>
              </a:tr>
              <a:tr h="370840">
                <a:tc vMerge="1">
                  <a:txBody>
                    <a:bodyPr/>
                    <a:lstStyle/>
                    <a:p>
                      <a:endParaRPr lang="en-US" sz="1800" b="0" i="0" noProof="0" dirty="0">
                        <a:latin typeface="Calibri Light" panose="020F0302020204030204" pitchFamily="34" charset="0"/>
                        <a:cs typeface="Calibri Light" panose="020F0302020204030204" pitchFamily="34" charset="0"/>
                      </a:endParaRPr>
                    </a:p>
                  </a:txBody>
                  <a:tcPr/>
                </a:tc>
                <a:tc>
                  <a:txBody>
                    <a:bodyPr/>
                    <a:lstStyle/>
                    <a:p>
                      <a:pPr marL="0" lvl="0" indent="0" algn="l">
                        <a:lnSpc>
                          <a:spcPct val="107000"/>
                        </a:lnSpc>
                        <a:spcAft>
                          <a:spcPts val="800"/>
                        </a:spcAft>
                        <a:buFont typeface="+mj-lt"/>
                        <a:buNone/>
                      </a:pPr>
                      <a:r>
                        <a:rPr lang="en-US" sz="2000" b="0" i="0" noProof="0" dirty="0">
                          <a:solidFill>
                            <a:srgbClr val="4C4845"/>
                          </a:solidFill>
                          <a:effectLst/>
                          <a:latin typeface="Calibri Light" panose="020F0302020204030204" pitchFamily="34" charset="0"/>
                          <a:cs typeface="Calibri Light" panose="020F0302020204030204" pitchFamily="34" charset="0"/>
                        </a:rPr>
                        <a:t>Avaliar e comunicar os esforços e seu impacto sobre os resultados regulatórios</a:t>
                      </a:r>
                      <a:endParaRPr lang="en-US" sz="2000" b="0" i="0" noProof="0" dirty="0">
                        <a:solidFill>
                          <a:srgbClr val="4C4845"/>
                        </a:solidFill>
                        <a:effectLst/>
                        <a:latin typeface="Calibri Light" panose="020F0302020204030204" pitchFamily="34" charset="0"/>
                        <a:ea typeface="VIC"/>
                        <a:cs typeface="Calibri Light" panose="020F0302020204030204" pitchFamily="34" charset="0"/>
                      </a:endParaRPr>
                    </a:p>
                  </a:txBody>
                  <a:tcPr marL="67850" marR="67850" marT="0" marB="0" anchor="ctr"/>
                </a:tc>
                <a:extLst>
                  <a:ext uri="{0D108BD9-81ED-4DB2-BD59-A6C34878D82A}">
                    <a16:rowId xmlns:a16="http://schemas.microsoft.com/office/drawing/2014/main" val="2044359519"/>
                  </a:ext>
                </a:extLst>
              </a:tr>
              <a:tr h="370840">
                <a:tc rowSpan="3">
                  <a:txBody>
                    <a:bodyPr/>
                    <a:lstStyle/>
                    <a:p>
                      <a:r>
                        <a:rPr lang="en-US" sz="2000" b="0" i="0" noProof="0" dirty="0">
                          <a:solidFill>
                            <a:srgbClr val="4C4845"/>
                          </a:solidFill>
                          <a:latin typeface="Calibri Light" panose="020F0302020204030204" pitchFamily="34" charset="0"/>
                          <a:cs typeface="Calibri Light" panose="020F0302020204030204" pitchFamily="34" charset="0"/>
                        </a:rPr>
                        <a:t>Prática facilitadora (contexto, ambiente de TR)</a:t>
                      </a:r>
                    </a:p>
                  </a:txBody>
                  <a:tcPr/>
                </a:tc>
                <a:tc>
                  <a:txBody>
                    <a:bodyPr/>
                    <a:lstStyle/>
                    <a:p>
                      <a:pPr marL="0" lvl="0" indent="0" algn="l">
                        <a:lnSpc>
                          <a:spcPct val="107000"/>
                        </a:lnSpc>
                        <a:spcAft>
                          <a:spcPts val="800"/>
                        </a:spcAft>
                        <a:buFont typeface="+mj-lt"/>
                        <a:buNone/>
                      </a:pPr>
                      <a:r>
                        <a:rPr lang="en-US" sz="2000" b="0" i="0" noProof="0" dirty="0">
                          <a:solidFill>
                            <a:srgbClr val="4C4845"/>
                          </a:solidFill>
                          <a:effectLst/>
                          <a:latin typeface="Calibri Light" panose="020F0302020204030204" pitchFamily="34" charset="0"/>
                          <a:cs typeface="Calibri Light" panose="020F0302020204030204" pitchFamily="34" charset="0"/>
                        </a:rPr>
                        <a:t>Trabalhar com colegas e parceiros reguladores sobre danos e riscos compartilhados</a:t>
                      </a:r>
                    </a:p>
                  </a:txBody>
                  <a:tcPr marL="67850" marR="67850" marT="0" marB="0" anchor="ctr"/>
                </a:tc>
                <a:extLst>
                  <a:ext uri="{0D108BD9-81ED-4DB2-BD59-A6C34878D82A}">
                    <a16:rowId xmlns:a16="http://schemas.microsoft.com/office/drawing/2014/main" val="4225376665"/>
                  </a:ext>
                </a:extLst>
              </a:tr>
              <a:tr h="370840">
                <a:tc vMerge="1">
                  <a:txBody>
                    <a:bodyPr/>
                    <a:lstStyle/>
                    <a:p>
                      <a:endParaRPr lang="en-US" sz="1800" b="0" i="0" noProof="0" dirty="0">
                        <a:latin typeface="Calibri Light" panose="020F0302020204030204" pitchFamily="34" charset="0"/>
                        <a:cs typeface="Calibri Light" panose="020F0302020204030204" pitchFamily="34" charset="0"/>
                      </a:endParaRPr>
                    </a:p>
                  </a:txBody>
                  <a:tcPr/>
                </a:tc>
                <a:tc>
                  <a:txBody>
                    <a:bodyPr/>
                    <a:lstStyle/>
                    <a:p>
                      <a:pPr marL="0" lvl="0" indent="0" algn="l">
                        <a:lnSpc>
                          <a:spcPct val="107000"/>
                        </a:lnSpc>
                        <a:spcAft>
                          <a:spcPts val="800"/>
                        </a:spcAft>
                        <a:buFont typeface="+mj-lt"/>
                        <a:buNone/>
                      </a:pPr>
                      <a:r>
                        <a:rPr lang="en-US" sz="2000" b="0" i="0" noProof="0" dirty="0">
                          <a:solidFill>
                            <a:srgbClr val="4C4845"/>
                          </a:solidFill>
                          <a:effectLst/>
                          <a:latin typeface="Calibri Light" panose="020F0302020204030204" pitchFamily="34" charset="0"/>
                          <a:cs typeface="Calibri Light" panose="020F0302020204030204" pitchFamily="34" charset="0"/>
                        </a:rPr>
                        <a:t>Ser transparente e responsável pelo desempenho de suas atividades</a:t>
                      </a:r>
                      <a:endParaRPr lang="en-US" sz="2000" b="0" i="0" noProof="0" dirty="0">
                        <a:solidFill>
                          <a:srgbClr val="4C4845"/>
                        </a:solidFill>
                        <a:effectLst/>
                        <a:latin typeface="Calibri Light" panose="020F0302020204030204" pitchFamily="34" charset="0"/>
                        <a:ea typeface="VIC"/>
                        <a:cs typeface="Calibri Light" panose="020F0302020204030204" pitchFamily="34" charset="0"/>
                      </a:endParaRPr>
                    </a:p>
                  </a:txBody>
                  <a:tcPr marL="67850" marR="67850" marT="0" marB="0" anchor="ctr"/>
                </a:tc>
                <a:extLst>
                  <a:ext uri="{0D108BD9-81ED-4DB2-BD59-A6C34878D82A}">
                    <a16:rowId xmlns:a16="http://schemas.microsoft.com/office/drawing/2014/main" val="4253292175"/>
                  </a:ext>
                </a:extLst>
              </a:tr>
              <a:tr h="370840">
                <a:tc vMerge="1">
                  <a:txBody>
                    <a:bodyPr/>
                    <a:lstStyle/>
                    <a:p>
                      <a:endParaRPr lang="en-US" sz="1800" b="0" i="0" noProof="0" dirty="0">
                        <a:latin typeface="Calibri Light" panose="020F0302020204030204" pitchFamily="34" charset="0"/>
                        <a:cs typeface="Calibri Light" panose="020F0302020204030204" pitchFamily="34" charset="0"/>
                      </a:endParaRPr>
                    </a:p>
                  </a:txBody>
                  <a:tcPr/>
                </a:tc>
                <a:tc>
                  <a:txBody>
                    <a:bodyPr/>
                    <a:lstStyle/>
                    <a:p>
                      <a:pPr marL="0" lvl="0" indent="0" algn="l">
                        <a:lnSpc>
                          <a:spcPct val="107000"/>
                        </a:lnSpc>
                        <a:spcAft>
                          <a:spcPts val="800"/>
                        </a:spcAft>
                        <a:buFont typeface="+mj-lt"/>
                        <a:buNone/>
                      </a:pPr>
                      <a:r>
                        <a:rPr lang="en-US" sz="2000" b="0" i="0" noProof="0" dirty="0">
                          <a:solidFill>
                            <a:srgbClr val="4C4845"/>
                          </a:solidFill>
                          <a:effectLst/>
                          <a:latin typeface="Calibri Light" panose="020F0302020204030204" pitchFamily="34" charset="0"/>
                          <a:cs typeface="Calibri Light" panose="020F0302020204030204" pitchFamily="34" charset="0"/>
                        </a:rPr>
                        <a:t>Melhoria contínua das operações regulatórias</a:t>
                      </a:r>
                      <a:endParaRPr lang="en-US" sz="2000" b="0" i="0" noProof="0" dirty="0">
                        <a:solidFill>
                          <a:srgbClr val="4C4845"/>
                        </a:solidFill>
                        <a:effectLst/>
                        <a:latin typeface="Calibri Light" panose="020F0302020204030204" pitchFamily="34" charset="0"/>
                        <a:ea typeface="VIC"/>
                        <a:cs typeface="Calibri Light" panose="020F0302020204030204" pitchFamily="34" charset="0"/>
                      </a:endParaRPr>
                    </a:p>
                  </a:txBody>
                  <a:tcPr marL="67850" marR="67850" marT="0" marB="0" anchor="ctr"/>
                </a:tc>
                <a:extLst>
                  <a:ext uri="{0D108BD9-81ED-4DB2-BD59-A6C34878D82A}">
                    <a16:rowId xmlns:a16="http://schemas.microsoft.com/office/drawing/2014/main" val="2887093799"/>
                  </a:ext>
                </a:extLst>
              </a:tr>
            </a:tbl>
          </a:graphicData>
        </a:graphic>
      </p:graphicFrame>
      <p:sp>
        <p:nvSpPr>
          <p:cNvPr id="6" name="Textfeld 5">
            <a:extLst>
              <a:ext uri="{FF2B5EF4-FFF2-40B4-BE49-F238E27FC236}">
                <a16:creationId xmlns:a16="http://schemas.microsoft.com/office/drawing/2014/main" id="{493DA92A-5827-2734-AABF-D5753F066D17}"/>
              </a:ext>
            </a:extLst>
          </p:cNvPr>
          <p:cNvSpPr txBox="1"/>
          <p:nvPr/>
        </p:nvSpPr>
        <p:spPr>
          <a:xfrm>
            <a:off x="1296000" y="6471591"/>
            <a:ext cx="6119446" cy="184666"/>
          </a:xfrm>
          <a:prstGeom prst="rect">
            <a:avLst/>
          </a:prstGeom>
          <a:noFill/>
        </p:spPr>
        <p:txBody>
          <a:bodyPr wrap="square" lIns="0" tIns="0" rIns="0" bIns="0">
            <a:spAutoFit/>
          </a:bodyPr>
          <a:lstStyle/>
          <a:p>
            <a:r>
              <a:rPr lang="de-DE" sz="1200" dirty="0">
                <a:latin typeface="Calibri Light" panose="020F0302020204030204" pitchFamily="34" charset="0"/>
                <a:cs typeface="Calibri Light" panose="020F0302020204030204" pitchFamily="34" charset="0"/>
              </a:rPr>
              <a:t>https://www.vic.gov.au/better-regulation-victoria</a:t>
            </a:r>
          </a:p>
        </p:txBody>
      </p:sp>
    </p:spTree>
    <p:extLst>
      <p:ext uri="{BB962C8B-B14F-4D97-AF65-F5344CB8AC3E}">
        <p14:creationId xmlns:p14="http://schemas.microsoft.com/office/powerpoint/2010/main" val="1609662038"/>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6185009-BA4A-EAF8-89C8-E4F0CC78890A}"/>
              </a:ext>
            </a:extLst>
          </p:cNvPr>
          <p:cNvSpPr>
            <a:spLocks noGrp="1"/>
          </p:cNvSpPr>
          <p:nvPr>
            <p:ph idx="1"/>
          </p:nvPr>
        </p:nvSpPr>
        <p:spPr/>
        <p:txBody>
          <a:bodyPr/>
          <a:lstStyle/>
          <a:p>
            <a:r>
              <a:rPr lang="en-US" sz="2000" dirty="0">
                <a:solidFill>
                  <a:srgbClr val="4C4845"/>
                </a:solidFill>
              </a:rPr>
              <a:t>Elaborar o projeto de política mais eficaz e eficiente, regulatório ou não regulatório, ou uma combinação deles, para garantir que os recursos sejam usados com sabedoria</a:t>
            </a:r>
          </a:p>
          <a:p>
            <a:pPr lvl="1"/>
            <a:r>
              <a:rPr lang="en-US" sz="2000" dirty="0">
                <a:solidFill>
                  <a:srgbClr val="4C4845"/>
                </a:solidFill>
              </a:rPr>
              <a:t>Ajudar a elaborar regulamentos de alta qualidade</a:t>
            </a:r>
          </a:p>
          <a:p>
            <a:pPr lvl="1"/>
            <a:r>
              <a:rPr lang="en-US" sz="2000" dirty="0">
                <a:solidFill>
                  <a:srgbClr val="4C4845"/>
                </a:solidFill>
              </a:rPr>
              <a:t>Esclarecimento de problemas, causas e objetivos</a:t>
            </a:r>
          </a:p>
          <a:p>
            <a:pPr lvl="1"/>
            <a:r>
              <a:rPr lang="en-US" sz="2000" dirty="0">
                <a:solidFill>
                  <a:srgbClr val="4C4845"/>
                </a:solidFill>
              </a:rPr>
              <a:t>Ajudar a identificar as ferramentas adequadas para resolver o problema, ou seja, para atingir seus objetivos</a:t>
            </a:r>
          </a:p>
          <a:p>
            <a:pPr lvl="1"/>
            <a:r>
              <a:rPr lang="en-US" sz="2000" dirty="0">
                <a:solidFill>
                  <a:srgbClr val="4C4845"/>
                </a:solidFill>
              </a:rPr>
              <a:t>Ajudar a melhorar o processo de tomada de decisões, tornando-o mais sistemático, transparente e científico</a:t>
            </a:r>
          </a:p>
          <a:p>
            <a:pPr lvl="1"/>
            <a:r>
              <a:rPr lang="en-US" sz="2000" dirty="0">
                <a:solidFill>
                  <a:srgbClr val="4C4845"/>
                </a:solidFill>
              </a:rPr>
              <a:t>Seguir uma abordagem comparativa centrada em dados para a seleção da alternativa de política, melhorando o processo de identificação da opção mais ideal</a:t>
            </a:r>
          </a:p>
          <a:p>
            <a:pPr lvl="1"/>
            <a:r>
              <a:rPr lang="en-US" sz="2000" dirty="0">
                <a:solidFill>
                  <a:srgbClr val="4C4845"/>
                </a:solidFill>
              </a:rPr>
              <a:t>Orientar os formuladores de políticas a fazer perguntas relevantes para garantir que o impacto da regulamentação proposta ou existente seja efetivamente avaliado.</a:t>
            </a:r>
          </a:p>
          <a:p>
            <a:pPr marL="433800" lvl="1" indent="0">
              <a:buNone/>
            </a:pPr>
            <a:r>
              <a:rPr lang="en-US" sz="2000" b="1" dirty="0">
                <a:solidFill>
                  <a:srgbClr val="253AA1"/>
                </a:solidFill>
              </a:rPr>
              <a:t>→</a:t>
            </a:r>
            <a:r>
              <a:rPr lang="en-US" sz="2000" dirty="0">
                <a:solidFill>
                  <a:srgbClr val="4C4845"/>
                </a:solidFill>
              </a:rPr>
              <a:t> Objetivos alcançados se os custos para a sociedade forem justificados pelos benefícios para a sociedade</a:t>
            </a:r>
          </a:p>
        </p:txBody>
      </p:sp>
      <p:sp>
        <p:nvSpPr>
          <p:cNvPr id="3" name="Titel 2">
            <a:extLst>
              <a:ext uri="{FF2B5EF4-FFF2-40B4-BE49-F238E27FC236}">
                <a16:creationId xmlns:a16="http://schemas.microsoft.com/office/drawing/2014/main" id="{653B69B9-2004-E98E-5AC7-F2829C58035E}"/>
              </a:ext>
            </a:extLst>
          </p:cNvPr>
          <p:cNvSpPr>
            <a:spLocks noGrp="1"/>
          </p:cNvSpPr>
          <p:nvPr>
            <p:ph type="title"/>
          </p:nvPr>
        </p:nvSpPr>
        <p:spPr/>
        <p:txBody>
          <a:bodyPr/>
          <a:lstStyle/>
          <a:p>
            <a:r>
              <a:rPr lang="en-US" dirty="0"/>
              <a:t>Objetivos e benefícios da RIA (1)</a:t>
            </a:r>
          </a:p>
        </p:txBody>
      </p:sp>
    </p:spTree>
    <p:extLst>
      <p:ext uri="{BB962C8B-B14F-4D97-AF65-F5344CB8AC3E}">
        <p14:creationId xmlns:p14="http://schemas.microsoft.com/office/powerpoint/2010/main" val="2331632779"/>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6185009-BA4A-EAF8-89C8-E4F0CC78890A}"/>
              </a:ext>
            </a:extLst>
          </p:cNvPr>
          <p:cNvSpPr>
            <a:spLocks noGrp="1"/>
          </p:cNvSpPr>
          <p:nvPr>
            <p:ph idx="1"/>
          </p:nvPr>
        </p:nvSpPr>
        <p:spPr/>
        <p:txBody>
          <a:bodyPr/>
          <a:lstStyle/>
          <a:p>
            <a:r>
              <a:rPr lang="en-US" sz="2000" dirty="0">
                <a:solidFill>
                  <a:srgbClr val="4C4845"/>
                </a:solidFill>
              </a:rPr>
              <a:t>RIA envolvendo ampla consulta às partes interessadas, tornando o processo mais</a:t>
            </a:r>
          </a:p>
          <a:p>
            <a:pPr lvl="1"/>
            <a:r>
              <a:rPr lang="en-US" sz="2000" dirty="0">
                <a:solidFill>
                  <a:srgbClr val="4C4845"/>
                </a:solidFill>
              </a:rPr>
              <a:t>Democrático, participativo e transparente</a:t>
            </a:r>
          </a:p>
          <a:p>
            <a:pPr lvl="1"/>
            <a:r>
              <a:rPr lang="en-US" sz="2000" dirty="0">
                <a:solidFill>
                  <a:srgbClr val="4C4845"/>
                </a:solidFill>
              </a:rPr>
              <a:t>Ajudar a melhorar a responsabilidade do governo, tornando o processo, os objetivos e a seleção mais transparentes e, assim, reduzindo a corrupção</a:t>
            </a:r>
          </a:p>
          <a:p>
            <a:pPr marL="433800" lvl="1" indent="0">
              <a:buNone/>
            </a:pPr>
            <a:endParaRPr lang="en-US" sz="2000" dirty="0">
              <a:solidFill>
                <a:srgbClr val="4C4845"/>
              </a:solidFill>
            </a:endParaRPr>
          </a:p>
          <a:p>
            <a:pPr marL="433800" lvl="1" indent="0">
              <a:buNone/>
            </a:pPr>
            <a:r>
              <a:rPr lang="en-US" sz="2000" b="1" dirty="0">
                <a:solidFill>
                  <a:srgbClr val="253AA1"/>
                </a:solidFill>
              </a:rPr>
              <a:t>→ </a:t>
            </a:r>
            <a:r>
              <a:rPr lang="en-US" sz="2000" dirty="0">
                <a:solidFill>
                  <a:srgbClr val="4C4845"/>
                </a:solidFill>
              </a:rPr>
              <a:t>Objetivos a serem atingidos - custos para a sociedade justificados pelos benefícios para a sociedade - necessidade de consulta às partes interessadas para que o órgão regulador/agência de desenvolvimento tenha acesso a informações sobre os custos, reais e percebidos</a:t>
            </a:r>
          </a:p>
          <a:p>
            <a:pPr lvl="1"/>
            <a:endParaRPr lang="en-US" sz="2000" dirty="0">
              <a:solidFill>
                <a:srgbClr val="4C4845"/>
              </a:solidFill>
            </a:endParaRPr>
          </a:p>
          <a:p>
            <a:endParaRPr lang="en-US" sz="2000" dirty="0"/>
          </a:p>
        </p:txBody>
      </p:sp>
      <p:sp>
        <p:nvSpPr>
          <p:cNvPr id="3" name="Titel 2">
            <a:extLst>
              <a:ext uri="{FF2B5EF4-FFF2-40B4-BE49-F238E27FC236}">
                <a16:creationId xmlns:a16="http://schemas.microsoft.com/office/drawing/2014/main" id="{653B69B9-2004-E98E-5AC7-F2829C58035E}"/>
              </a:ext>
            </a:extLst>
          </p:cNvPr>
          <p:cNvSpPr>
            <a:spLocks noGrp="1"/>
          </p:cNvSpPr>
          <p:nvPr>
            <p:ph type="title"/>
          </p:nvPr>
        </p:nvSpPr>
        <p:spPr/>
        <p:txBody>
          <a:bodyPr/>
          <a:lstStyle/>
          <a:p>
            <a:r>
              <a:rPr lang="en-US" dirty="0"/>
              <a:t>Objetivos e benefícios da RIA (2)</a:t>
            </a:r>
          </a:p>
        </p:txBody>
      </p:sp>
    </p:spTree>
    <p:extLst>
      <p:ext uri="{BB962C8B-B14F-4D97-AF65-F5344CB8AC3E}">
        <p14:creationId xmlns:p14="http://schemas.microsoft.com/office/powerpoint/2010/main" val="3430406838"/>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6185009-BA4A-EAF8-89C8-E4F0CC78890A}"/>
              </a:ext>
            </a:extLst>
          </p:cNvPr>
          <p:cNvSpPr>
            <a:spLocks noGrp="1"/>
          </p:cNvSpPr>
          <p:nvPr>
            <p:ph idx="1"/>
          </p:nvPr>
        </p:nvSpPr>
        <p:spPr/>
        <p:txBody>
          <a:bodyPr/>
          <a:lstStyle/>
          <a:p>
            <a:r>
              <a:rPr lang="en-US" sz="2000" dirty="0">
                <a:solidFill>
                  <a:srgbClr val="4C4845"/>
                </a:solidFill>
              </a:rPr>
              <a:t>Definição do problema</a:t>
            </a:r>
          </a:p>
          <a:p>
            <a:r>
              <a:rPr lang="en-US" sz="2000" dirty="0">
                <a:solidFill>
                  <a:srgbClr val="4C4845"/>
                </a:solidFill>
              </a:rPr>
              <a:t>Identificação de alternativas</a:t>
            </a:r>
          </a:p>
          <a:p>
            <a:r>
              <a:rPr lang="en-US" sz="2000" dirty="0">
                <a:solidFill>
                  <a:srgbClr val="4C4845"/>
                </a:solidFill>
              </a:rPr>
              <a:t>Análise de custo-benefício</a:t>
            </a:r>
          </a:p>
          <a:p>
            <a:r>
              <a:rPr lang="en-US" sz="2000" dirty="0">
                <a:solidFill>
                  <a:srgbClr val="4C4845"/>
                </a:solidFill>
              </a:rPr>
              <a:t>Engajamento das partes interessadas </a:t>
            </a:r>
          </a:p>
          <a:p>
            <a:r>
              <a:rPr lang="en-US" sz="2000" dirty="0">
                <a:solidFill>
                  <a:srgbClr val="4C4845"/>
                </a:solidFill>
              </a:rPr>
              <a:t>Avaliação de alternativas </a:t>
            </a:r>
          </a:p>
          <a:p>
            <a:r>
              <a:rPr lang="en-US" sz="2000" dirty="0">
                <a:solidFill>
                  <a:srgbClr val="4C4845"/>
                </a:solidFill>
              </a:rPr>
              <a:t>Avaliação de riscos</a:t>
            </a:r>
          </a:p>
          <a:p>
            <a:r>
              <a:rPr lang="en-US" sz="2000" dirty="0">
                <a:solidFill>
                  <a:srgbClr val="4C4845"/>
                </a:solidFill>
              </a:rPr>
              <a:t>Implementação</a:t>
            </a:r>
          </a:p>
          <a:p>
            <a:r>
              <a:rPr lang="en-US" sz="2000" dirty="0">
                <a:solidFill>
                  <a:srgbClr val="4C4845"/>
                </a:solidFill>
              </a:rPr>
              <a:t>Monitoramento e avaliação </a:t>
            </a:r>
          </a:p>
          <a:p>
            <a:endParaRPr lang="en-US" sz="2000" dirty="0"/>
          </a:p>
          <a:p>
            <a:pPr marL="0" indent="0">
              <a:buNone/>
            </a:pPr>
            <a:r>
              <a:rPr lang="en-US" sz="1200" dirty="0">
                <a:solidFill>
                  <a:srgbClr val="4C4845"/>
                </a:solidFill>
              </a:rPr>
              <a:t>Nota estratégica de avaliação do impacto regulatório Mar 2021, recuperado de https://www.researchgate.net/publication/351126180_Strategy_note_regulatory_impact_assessment_Feb_2021?channel=doi&amp;linkId=60895ed9458515d315e09e50&amp;showFulltext=true, consulta 2024-07-24</a:t>
            </a:r>
          </a:p>
        </p:txBody>
      </p:sp>
      <p:sp>
        <p:nvSpPr>
          <p:cNvPr id="3" name="Titel 2">
            <a:extLst>
              <a:ext uri="{FF2B5EF4-FFF2-40B4-BE49-F238E27FC236}">
                <a16:creationId xmlns:a16="http://schemas.microsoft.com/office/drawing/2014/main" id="{653B69B9-2004-E98E-5AC7-F2829C58035E}"/>
              </a:ext>
            </a:extLst>
          </p:cNvPr>
          <p:cNvSpPr>
            <a:spLocks noGrp="1"/>
          </p:cNvSpPr>
          <p:nvPr>
            <p:ph type="title"/>
          </p:nvPr>
        </p:nvSpPr>
        <p:spPr/>
        <p:txBody>
          <a:bodyPr/>
          <a:lstStyle/>
          <a:p>
            <a:r>
              <a:rPr lang="en-US" dirty="0"/>
              <a:t>Os elementos RIA</a:t>
            </a:r>
          </a:p>
        </p:txBody>
      </p:sp>
    </p:spTree>
    <p:extLst>
      <p:ext uri="{BB962C8B-B14F-4D97-AF65-F5344CB8AC3E}">
        <p14:creationId xmlns:p14="http://schemas.microsoft.com/office/powerpoint/2010/main" val="1230028368"/>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6185009-BA4A-EAF8-89C8-E4F0CC78890A}"/>
              </a:ext>
            </a:extLst>
          </p:cNvPr>
          <p:cNvSpPr>
            <a:spLocks noGrp="1"/>
          </p:cNvSpPr>
          <p:nvPr>
            <p:ph idx="1"/>
          </p:nvPr>
        </p:nvSpPr>
        <p:spPr/>
        <p:txBody>
          <a:bodyPr/>
          <a:lstStyle/>
          <a:p>
            <a:r>
              <a:rPr lang="en-US" sz="2000" dirty="0">
                <a:solidFill>
                  <a:srgbClr val="4C4845"/>
                </a:solidFill>
              </a:rPr>
              <a:t>Verificação da existência de um problema ou de uma necessidade</a:t>
            </a:r>
          </a:p>
          <a:p>
            <a:pPr lvl="1"/>
            <a:r>
              <a:rPr lang="en-US" sz="2000" dirty="0">
                <a:solidFill>
                  <a:srgbClr val="4C4845"/>
                </a:solidFill>
              </a:rPr>
              <a:t>Etapa crucial na avaliação de impacto, pois somente um diagnóstico correto do problema e de suas causas pode nos levar à resposta política adequada.</a:t>
            </a:r>
          </a:p>
          <a:p>
            <a:r>
              <a:rPr lang="en-US" sz="2000" dirty="0">
                <a:solidFill>
                  <a:srgbClr val="4C4845"/>
                </a:solidFill>
              </a:rPr>
              <a:t>Análise de problemas para </a:t>
            </a:r>
          </a:p>
          <a:p>
            <a:pPr lvl="1"/>
            <a:r>
              <a:rPr lang="en-US" sz="2000" dirty="0">
                <a:solidFill>
                  <a:srgbClr val="4C4845"/>
                </a:solidFill>
              </a:rPr>
              <a:t>Identificar o problema</a:t>
            </a:r>
          </a:p>
          <a:p>
            <a:pPr lvl="1"/>
            <a:r>
              <a:rPr lang="en-US" sz="2000" dirty="0">
                <a:solidFill>
                  <a:srgbClr val="4C4845"/>
                </a:solidFill>
              </a:rPr>
              <a:t>Estimar a escala do problema</a:t>
            </a:r>
          </a:p>
          <a:p>
            <a:pPr lvl="1"/>
            <a:r>
              <a:rPr lang="en-US" sz="2000" dirty="0" err="1">
                <a:solidFill>
                  <a:srgbClr val="4C4845"/>
                </a:solidFill>
              </a:rPr>
              <a:t>Analisar </a:t>
            </a:r>
            <a:r>
              <a:rPr lang="en-US" sz="2000" dirty="0">
                <a:solidFill>
                  <a:srgbClr val="4C4845"/>
                </a:solidFill>
              </a:rPr>
              <a:t>suas causas/impulsionadores</a:t>
            </a:r>
          </a:p>
          <a:p>
            <a:pPr lvl="1"/>
            <a:r>
              <a:rPr lang="en-US" sz="2000" dirty="0">
                <a:solidFill>
                  <a:srgbClr val="4C4845"/>
                </a:solidFill>
              </a:rPr>
              <a:t>Identificar quem é afetado e envolvido</a:t>
            </a:r>
          </a:p>
          <a:p>
            <a:pPr lvl="1"/>
            <a:r>
              <a:rPr lang="en-US" sz="2000" dirty="0">
                <a:solidFill>
                  <a:srgbClr val="4C4845"/>
                </a:solidFill>
              </a:rPr>
              <a:t>Avalie a probabilidade de o problema persistir</a:t>
            </a:r>
          </a:p>
          <a:p>
            <a:r>
              <a:rPr lang="en-US" sz="2000" dirty="0">
                <a:solidFill>
                  <a:srgbClr val="4C4845"/>
                </a:solidFill>
              </a:rPr>
              <a:t>Os resultados das avaliações, relatórios de implementação e informações relacionadas a infrações devem ser parte integrante da definição do problema.</a:t>
            </a:r>
          </a:p>
        </p:txBody>
      </p:sp>
      <p:sp>
        <p:nvSpPr>
          <p:cNvPr id="3" name="Titel 2">
            <a:extLst>
              <a:ext uri="{FF2B5EF4-FFF2-40B4-BE49-F238E27FC236}">
                <a16:creationId xmlns:a16="http://schemas.microsoft.com/office/drawing/2014/main" id="{653B69B9-2004-E98E-5AC7-F2829C58035E}"/>
              </a:ext>
            </a:extLst>
          </p:cNvPr>
          <p:cNvSpPr>
            <a:spLocks noGrp="1"/>
          </p:cNvSpPr>
          <p:nvPr>
            <p:ph type="title"/>
          </p:nvPr>
        </p:nvSpPr>
        <p:spPr/>
        <p:txBody>
          <a:bodyPr/>
          <a:lstStyle/>
          <a:p>
            <a:r>
              <a:rPr lang="en-US" dirty="0"/>
              <a:t>Definição do problema (1)</a:t>
            </a:r>
          </a:p>
        </p:txBody>
      </p:sp>
    </p:spTree>
    <p:extLst>
      <p:ext uri="{BB962C8B-B14F-4D97-AF65-F5344CB8AC3E}">
        <p14:creationId xmlns:p14="http://schemas.microsoft.com/office/powerpoint/2010/main" val="1949323379"/>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6185009-BA4A-EAF8-89C8-E4F0CC78890A}"/>
              </a:ext>
            </a:extLst>
          </p:cNvPr>
          <p:cNvSpPr>
            <a:spLocks noGrp="1"/>
          </p:cNvSpPr>
          <p:nvPr>
            <p:ph idx="1"/>
          </p:nvPr>
        </p:nvSpPr>
        <p:spPr/>
        <p:txBody>
          <a:bodyPr/>
          <a:lstStyle/>
          <a:p>
            <a:r>
              <a:rPr lang="en-US" sz="2000" dirty="0">
                <a:solidFill>
                  <a:srgbClr val="4C4845"/>
                </a:solidFill>
              </a:rPr>
              <a:t>Perguntas a serem feitas:</a:t>
            </a:r>
          </a:p>
          <a:p>
            <a:pPr lvl="1"/>
            <a:r>
              <a:rPr lang="en-US" sz="2000" dirty="0">
                <a:solidFill>
                  <a:srgbClr val="4C4845"/>
                </a:solidFill>
              </a:rPr>
              <a:t>Qual é a questão ou o problema que pode exigir ação?</a:t>
            </a:r>
          </a:p>
          <a:p>
            <a:pPr lvl="1"/>
            <a:r>
              <a:rPr lang="en-US" sz="2000" dirty="0">
                <a:solidFill>
                  <a:srgbClr val="4C4845"/>
                </a:solidFill>
              </a:rPr>
              <a:t>Quais são os fatores subjacentes do problema?</a:t>
            </a:r>
          </a:p>
          <a:p>
            <a:pPr lvl="1"/>
            <a:r>
              <a:rPr lang="en-US" sz="2000" dirty="0">
                <a:solidFill>
                  <a:srgbClr val="4C4845"/>
                </a:solidFill>
              </a:rPr>
              <a:t>Quem é afetado, de que forma e até que ponto?</a:t>
            </a:r>
          </a:p>
          <a:p>
            <a:pPr lvl="1"/>
            <a:r>
              <a:rPr lang="en-US" sz="2000" dirty="0">
                <a:solidFill>
                  <a:srgbClr val="4C4845"/>
                </a:solidFill>
              </a:rPr>
              <a:t>Como será sem a ação do governo?</a:t>
            </a:r>
          </a:p>
          <a:p>
            <a:pPr lvl="1"/>
            <a:r>
              <a:rPr lang="en-US" sz="2000" dirty="0">
                <a:solidFill>
                  <a:srgbClr val="4C4845"/>
                </a:solidFill>
              </a:rPr>
              <a:t>Qual é o objetivo concreto do regulador ao tomar medidas políticas?</a:t>
            </a:r>
          </a:p>
          <a:p>
            <a:r>
              <a:rPr lang="en-US" sz="2000" dirty="0">
                <a:solidFill>
                  <a:srgbClr val="4C4845"/>
                </a:solidFill>
              </a:rPr>
              <a:t>Por que o governo deve agir?</a:t>
            </a:r>
          </a:p>
          <a:p>
            <a:pPr lvl="1"/>
            <a:r>
              <a:rPr lang="en-US" sz="2000" dirty="0">
                <a:solidFill>
                  <a:srgbClr val="4C4845"/>
                </a:solidFill>
              </a:rPr>
              <a:t>Falhas de mercado (externalidades, assimetrias de informação, bens públicos, etc.)</a:t>
            </a:r>
          </a:p>
          <a:p>
            <a:pPr lvl="1"/>
            <a:r>
              <a:rPr lang="en-US" sz="2000" dirty="0">
                <a:solidFill>
                  <a:srgbClr val="4C4845"/>
                </a:solidFill>
              </a:rPr>
              <a:t>Falha regulatória (problemas associados à regulamentação existente, por exemplo, consequências adversas não intencionais)</a:t>
            </a:r>
          </a:p>
          <a:p>
            <a:pPr lvl="1"/>
            <a:r>
              <a:rPr lang="en-US" sz="2000" dirty="0">
                <a:solidFill>
                  <a:srgbClr val="4C4845"/>
                </a:solidFill>
              </a:rPr>
              <a:t>Perigos ou riscos (saúde humana, segurança, risco de danos ao meio ambiente)</a:t>
            </a:r>
          </a:p>
          <a:p>
            <a:pPr lvl="1"/>
            <a:r>
              <a:rPr lang="en-US" sz="2000" dirty="0">
                <a:solidFill>
                  <a:srgbClr val="4C4845"/>
                </a:solidFill>
              </a:rPr>
              <a:t>Metas sociais, por exemplo, equidade</a:t>
            </a:r>
          </a:p>
          <a:p>
            <a:endParaRPr lang="en-US" sz="2000" dirty="0">
              <a:solidFill>
                <a:srgbClr val="4C4845"/>
              </a:solidFill>
            </a:endParaRPr>
          </a:p>
        </p:txBody>
      </p:sp>
      <p:sp>
        <p:nvSpPr>
          <p:cNvPr id="3" name="Titel 2">
            <a:extLst>
              <a:ext uri="{FF2B5EF4-FFF2-40B4-BE49-F238E27FC236}">
                <a16:creationId xmlns:a16="http://schemas.microsoft.com/office/drawing/2014/main" id="{653B69B9-2004-E98E-5AC7-F2829C58035E}"/>
              </a:ext>
            </a:extLst>
          </p:cNvPr>
          <p:cNvSpPr>
            <a:spLocks noGrp="1"/>
          </p:cNvSpPr>
          <p:nvPr>
            <p:ph type="title"/>
          </p:nvPr>
        </p:nvSpPr>
        <p:spPr/>
        <p:txBody>
          <a:bodyPr/>
          <a:lstStyle/>
          <a:p>
            <a:r>
              <a:rPr lang="en-US" dirty="0"/>
              <a:t>Definição do problema (2)</a:t>
            </a:r>
          </a:p>
        </p:txBody>
      </p:sp>
    </p:spTree>
    <p:extLst>
      <p:ext uri="{BB962C8B-B14F-4D97-AF65-F5344CB8AC3E}">
        <p14:creationId xmlns:p14="http://schemas.microsoft.com/office/powerpoint/2010/main" val="2568869494"/>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9BD80FE7-9335-A9AD-85A8-2E326B5B3C63}"/>
              </a:ext>
            </a:extLst>
          </p:cNvPr>
          <p:cNvSpPr>
            <a:spLocks noGrp="1"/>
          </p:cNvSpPr>
          <p:nvPr>
            <p:ph idx="1"/>
          </p:nvPr>
        </p:nvSpPr>
        <p:spPr/>
        <p:txBody>
          <a:bodyPr/>
          <a:lstStyle/>
          <a:p>
            <a:r>
              <a:rPr lang="pt-BR" sz="2000">
                <a:solidFill>
                  <a:srgbClr val="4C4845"/>
                </a:solidFill>
              </a:rPr>
              <a:t>Perguntas a serem feitas:</a:t>
            </a:r>
          </a:p>
          <a:p>
            <a:pPr lvl="1"/>
            <a:r>
              <a:rPr lang="pt-BR" sz="2000">
                <a:solidFill>
                  <a:srgbClr val="4C4845"/>
                </a:solidFill>
              </a:rPr>
              <a:t>Qual é a questão ou o problema que pode exigir ação?</a:t>
            </a:r>
          </a:p>
          <a:p>
            <a:pPr lvl="1"/>
            <a:r>
              <a:rPr lang="pt-BR" sz="2000">
                <a:solidFill>
                  <a:srgbClr val="4C4845"/>
                </a:solidFill>
              </a:rPr>
              <a:t>Quais são os fatores subjacentes ao problema?</a:t>
            </a:r>
          </a:p>
          <a:p>
            <a:pPr lvl="1"/>
            <a:r>
              <a:rPr lang="pt-BR" sz="2000">
                <a:solidFill>
                  <a:srgbClr val="4C4845"/>
                </a:solidFill>
              </a:rPr>
              <a:t>Quem é afetado, de que forma e em que medida?</a:t>
            </a:r>
          </a:p>
          <a:p>
            <a:pPr lvl="1"/>
            <a:r>
              <a:rPr lang="pt-BR" sz="2000">
                <a:solidFill>
                  <a:srgbClr val="4C4845"/>
                </a:solidFill>
              </a:rPr>
              <a:t>Como será a situação sem a ação do governo?</a:t>
            </a:r>
          </a:p>
          <a:p>
            <a:pPr lvl="1"/>
            <a:r>
              <a:rPr lang="pt-BR" sz="2000">
                <a:solidFill>
                  <a:srgbClr val="4C4845"/>
                </a:solidFill>
              </a:rPr>
              <a:t>Qual é o objetivo concreto do regulador ao tomar medidas políticas?</a:t>
            </a:r>
          </a:p>
          <a:p>
            <a:r>
              <a:rPr lang="pt-BR" sz="2000">
                <a:solidFill>
                  <a:srgbClr val="4C4845"/>
                </a:solidFill>
              </a:rPr>
              <a:t>Por que o governo deve agir?</a:t>
            </a:r>
          </a:p>
          <a:p>
            <a:pPr lvl="1"/>
            <a:r>
              <a:rPr lang="pt-BR" sz="2000">
                <a:solidFill>
                  <a:srgbClr val="4C4845"/>
                </a:solidFill>
              </a:rPr>
              <a:t>Falha de mercado (externalidades, assimetrias de informação, bens públicos, etc.)</a:t>
            </a:r>
          </a:p>
          <a:p>
            <a:pPr lvl="1"/>
            <a:r>
              <a:rPr lang="pt-BR" sz="2000">
                <a:solidFill>
                  <a:srgbClr val="4C4845"/>
                </a:solidFill>
              </a:rPr>
              <a:t>Falha regulatória (problemas associados à regulamentação existente, por exemplo, consequências adversas não intencionais)</a:t>
            </a:r>
          </a:p>
          <a:p>
            <a:pPr lvl="1"/>
            <a:r>
              <a:rPr lang="pt-BR" sz="2000">
                <a:solidFill>
                  <a:srgbClr val="4C4845"/>
                </a:solidFill>
              </a:rPr>
              <a:t>Perigos ou riscos (saúde humana, segurança, risco de danos ao meio ambiente)</a:t>
            </a:r>
          </a:p>
          <a:p>
            <a:pPr lvl="1"/>
            <a:r>
              <a:rPr lang="pt-BR" sz="2000">
                <a:solidFill>
                  <a:srgbClr val="4C4845"/>
                </a:solidFill>
              </a:rPr>
              <a:t>Metas sociais, por exemplo, equidade</a:t>
            </a:r>
          </a:p>
          <a:p>
            <a:endParaRPr lang="pt-BR" sz="2000">
              <a:solidFill>
                <a:srgbClr val="4C4845"/>
              </a:solidFill>
            </a:endParaRPr>
          </a:p>
        </p:txBody>
      </p:sp>
      <p:sp>
        <p:nvSpPr>
          <p:cNvPr id="3" name="Titel 2">
            <a:extLst>
              <a:ext uri="{FF2B5EF4-FFF2-40B4-BE49-F238E27FC236}">
                <a16:creationId xmlns:a16="http://schemas.microsoft.com/office/drawing/2014/main" id="{290B595E-4EE8-0DB0-9A8B-AB72377B9F33}"/>
              </a:ext>
            </a:extLst>
          </p:cNvPr>
          <p:cNvSpPr>
            <a:spLocks noGrp="1"/>
          </p:cNvSpPr>
          <p:nvPr>
            <p:ph type="title"/>
          </p:nvPr>
        </p:nvSpPr>
        <p:spPr/>
        <p:txBody>
          <a:bodyPr/>
          <a:lstStyle/>
          <a:p>
            <a:r>
              <a:rPr lang="pt-BR"/>
              <a:t>Definição do problema (2)</a:t>
            </a:r>
          </a:p>
        </p:txBody>
      </p:sp>
    </p:spTree>
    <p:extLst>
      <p:ext uri="{BB962C8B-B14F-4D97-AF65-F5344CB8AC3E}">
        <p14:creationId xmlns:p14="http://schemas.microsoft.com/office/powerpoint/2010/main" val="809066375"/>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4710F7BA-E617-8D51-37AC-A9C183C9928E}"/>
              </a:ext>
            </a:extLst>
          </p:cNvPr>
          <p:cNvSpPr>
            <a:spLocks noGrp="1"/>
          </p:cNvSpPr>
          <p:nvPr>
            <p:ph idx="1"/>
          </p:nvPr>
        </p:nvSpPr>
        <p:spPr/>
        <p:txBody>
          <a:bodyPr/>
          <a:lstStyle/>
          <a:p>
            <a:r>
              <a:rPr lang="en-US" sz="2000" dirty="0">
                <a:solidFill>
                  <a:srgbClr val="4C4845"/>
                </a:solidFill>
              </a:rPr>
              <a:t>A falta de um regulamento não significa que o problema exista</a:t>
            </a:r>
          </a:p>
          <a:p>
            <a:pPr lvl="1"/>
            <a:r>
              <a:rPr lang="en-US" sz="2000" dirty="0">
                <a:solidFill>
                  <a:srgbClr val="4C4845"/>
                </a:solidFill>
              </a:rPr>
              <a:t>As "regulamentações ausentes" podem, de fato, ser as possíveis soluções políticas para problemas adequadamente definidos</a:t>
            </a:r>
          </a:p>
          <a:p>
            <a:r>
              <a:rPr lang="en-US" sz="2000" dirty="0">
                <a:solidFill>
                  <a:srgbClr val="4C4845"/>
                </a:solidFill>
              </a:rPr>
              <a:t>Uma análise de problema não deve ter em mente uma opção de política específica, o que prejudica a qualidade da análise e a credibilidade do processo de avaliação de impacto</a:t>
            </a:r>
          </a:p>
          <a:p>
            <a:r>
              <a:rPr lang="en-US" sz="2000" dirty="0">
                <a:solidFill>
                  <a:srgbClr val="4C4845"/>
                </a:solidFill>
              </a:rPr>
              <a:t>Os problemas e suas causas geralmente não são apoiados por evidências tangíveis suficientes</a:t>
            </a:r>
          </a:p>
          <a:p>
            <a:pPr lvl="1"/>
            <a:r>
              <a:rPr lang="en-US" sz="2000" dirty="0">
                <a:solidFill>
                  <a:srgbClr val="4C4845"/>
                </a:solidFill>
              </a:rPr>
              <a:t>Evidências, em primeiro lugar, estatísticas e outras informações coletadas com base em métodos verificáveis e confiáveis por fontes confiáveis e neutras</a:t>
            </a:r>
          </a:p>
          <a:p>
            <a:pPr lvl="1"/>
            <a:r>
              <a:rPr lang="en-US" sz="2000" dirty="0">
                <a:solidFill>
                  <a:srgbClr val="4C4845"/>
                </a:solidFill>
              </a:rPr>
              <a:t>As opiniões das partes interessadas são um tipo especial de evidência, muitas vezes refletindo os interesses de determinados grupos de partes interessadas, complementando os dados ao dar uma indicação da importância relativa dos problemas.</a:t>
            </a:r>
          </a:p>
        </p:txBody>
      </p:sp>
      <p:sp>
        <p:nvSpPr>
          <p:cNvPr id="3" name="Titel 2">
            <a:extLst>
              <a:ext uri="{FF2B5EF4-FFF2-40B4-BE49-F238E27FC236}">
                <a16:creationId xmlns:a16="http://schemas.microsoft.com/office/drawing/2014/main" id="{B1860BE3-DF16-DA5D-73EF-DC3BB768112E}"/>
              </a:ext>
            </a:extLst>
          </p:cNvPr>
          <p:cNvSpPr>
            <a:spLocks noGrp="1"/>
          </p:cNvSpPr>
          <p:nvPr>
            <p:ph type="title"/>
          </p:nvPr>
        </p:nvSpPr>
        <p:spPr/>
        <p:txBody>
          <a:bodyPr/>
          <a:lstStyle/>
          <a:p>
            <a:r>
              <a:rPr lang="en-US" dirty="0"/>
              <a:t>Dicas e problemas comumente encontrados (1)</a:t>
            </a:r>
          </a:p>
        </p:txBody>
      </p:sp>
    </p:spTree>
    <p:extLst>
      <p:ext uri="{BB962C8B-B14F-4D97-AF65-F5344CB8AC3E}">
        <p14:creationId xmlns:p14="http://schemas.microsoft.com/office/powerpoint/2010/main" val="3274318854"/>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440000" y="2880000"/>
            <a:ext cx="9144000" cy="2387600"/>
          </a:xfrm>
        </p:spPr>
        <p:txBody>
          <a:bodyPr anchor="ctr" anchorCtr="0">
            <a:normAutofit/>
          </a:bodyPr>
          <a:lstStyle/>
          <a:p>
            <a:pPr>
              <a:lnSpc>
                <a:spcPct val="100000"/>
              </a:lnSpc>
            </a:pPr>
            <a:r>
              <a:rPr lang="de-DE" sz="4800" spc="200" dirty="0" err="1"/>
              <a:t>Introdução às </a:t>
            </a:r>
            <a:r>
              <a:rPr lang="de-DE" sz="4800" spc="200" dirty="0"/>
              <a:t>avaliações de impacto </a:t>
            </a:r>
            <a:r>
              <a:rPr lang="de-DE" sz="4800" spc="200" dirty="0" err="1"/>
              <a:t>regulatório</a:t>
            </a:r>
            <a:endParaRPr lang="en-US" sz="4400" spc="200" dirty="0">
              <a:solidFill>
                <a:schemeClr val="tx1"/>
              </a:solidFill>
            </a:endParaRPr>
          </a:p>
        </p:txBody>
      </p:sp>
    </p:spTree>
    <p:extLst>
      <p:ext uri="{BB962C8B-B14F-4D97-AF65-F5344CB8AC3E}">
        <p14:creationId xmlns:p14="http://schemas.microsoft.com/office/powerpoint/2010/main" val="1657418959"/>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4710F7BA-E617-8D51-37AC-A9C183C9928E}"/>
              </a:ext>
            </a:extLst>
          </p:cNvPr>
          <p:cNvSpPr>
            <a:spLocks noGrp="1"/>
          </p:cNvSpPr>
          <p:nvPr>
            <p:ph idx="1"/>
          </p:nvPr>
        </p:nvSpPr>
        <p:spPr/>
        <p:txBody>
          <a:bodyPr/>
          <a:lstStyle/>
          <a:p>
            <a:r>
              <a:rPr lang="en-US" sz="2000" dirty="0">
                <a:solidFill>
                  <a:srgbClr val="4C4845"/>
                </a:solidFill>
              </a:rPr>
              <a:t>Uma consulta pública não é uma pesquisa!</a:t>
            </a:r>
          </a:p>
          <a:p>
            <a:pPr lvl="1"/>
            <a:r>
              <a:rPr lang="en-US" sz="2000" dirty="0">
                <a:solidFill>
                  <a:srgbClr val="4C4845"/>
                </a:solidFill>
              </a:rPr>
              <a:t>Não se destina a ser baseado em amostras representativas; as porcentagens de opiniões expressas em uma consulta pública não podem ser generalizadas</a:t>
            </a:r>
          </a:p>
          <a:p>
            <a:pPr lvl="1"/>
            <a:r>
              <a:rPr lang="en-US" sz="2000" dirty="0">
                <a:solidFill>
                  <a:srgbClr val="4C4845"/>
                </a:solidFill>
              </a:rPr>
              <a:t>A consulta pública deve ser usada para obter informações sobre os pontos de vista de diferentes grupos de partes interessadas e para coletar argumentos e percepções de problemas que a avaliação de impacto precisa analisar mais detalhadamente.</a:t>
            </a:r>
          </a:p>
          <a:p>
            <a:r>
              <a:rPr lang="en-US" sz="2000" dirty="0">
                <a:solidFill>
                  <a:srgbClr val="4C4845"/>
                </a:solidFill>
              </a:rPr>
              <a:t>Inúmeros problemas e motivadores complexos ou inter-relacionados</a:t>
            </a:r>
          </a:p>
          <a:p>
            <a:pPr lvl="1"/>
            <a:r>
              <a:rPr lang="en-US" sz="2000" dirty="0">
                <a:solidFill>
                  <a:srgbClr val="4C4845"/>
                </a:solidFill>
              </a:rPr>
              <a:t>Use recursos visuais para descrevê-los e vinculá-los aos objetivos e às opções de políticas</a:t>
            </a:r>
          </a:p>
          <a:p>
            <a:pPr lvl="1"/>
            <a:r>
              <a:rPr lang="en-US" sz="2000" dirty="0">
                <a:solidFill>
                  <a:srgbClr val="4C4845"/>
                </a:solidFill>
              </a:rPr>
              <a:t>Tente separar problemas complexos em vários problemas mais simples, abordando-os separadamente</a:t>
            </a:r>
          </a:p>
          <a:p>
            <a:r>
              <a:rPr lang="en-US" sz="2000" dirty="0">
                <a:solidFill>
                  <a:srgbClr val="4C4845"/>
                </a:solidFill>
              </a:rPr>
              <a:t>Ao revisar uma legislação existente, a integração dos resultados de uma avaliação deve ser integrada à análise do problema</a:t>
            </a:r>
          </a:p>
        </p:txBody>
      </p:sp>
      <p:sp>
        <p:nvSpPr>
          <p:cNvPr id="3" name="Titel 2">
            <a:extLst>
              <a:ext uri="{FF2B5EF4-FFF2-40B4-BE49-F238E27FC236}">
                <a16:creationId xmlns:a16="http://schemas.microsoft.com/office/drawing/2014/main" id="{B1860BE3-DF16-DA5D-73EF-DC3BB768112E}"/>
              </a:ext>
            </a:extLst>
          </p:cNvPr>
          <p:cNvSpPr>
            <a:spLocks noGrp="1"/>
          </p:cNvSpPr>
          <p:nvPr>
            <p:ph type="title"/>
          </p:nvPr>
        </p:nvSpPr>
        <p:spPr/>
        <p:txBody>
          <a:bodyPr/>
          <a:lstStyle/>
          <a:p>
            <a:r>
              <a:rPr lang="en-US" dirty="0"/>
              <a:t>Dicas e problemas comumente encontrados (2)</a:t>
            </a:r>
          </a:p>
        </p:txBody>
      </p:sp>
    </p:spTree>
    <p:extLst>
      <p:ext uri="{BB962C8B-B14F-4D97-AF65-F5344CB8AC3E}">
        <p14:creationId xmlns:p14="http://schemas.microsoft.com/office/powerpoint/2010/main" val="304283314"/>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447E18E-06A1-EBAC-2101-8AEB5A1D1876}"/>
              </a:ext>
            </a:extLst>
          </p:cNvPr>
          <p:cNvSpPr>
            <a:spLocks noGrp="1"/>
          </p:cNvSpPr>
          <p:nvPr>
            <p:ph idx="1"/>
          </p:nvPr>
        </p:nvSpPr>
        <p:spPr/>
        <p:txBody>
          <a:bodyPr/>
          <a:lstStyle/>
          <a:p>
            <a:r>
              <a:rPr lang="en-US" sz="2000" dirty="0">
                <a:solidFill>
                  <a:srgbClr val="4C4845"/>
                </a:solidFill>
              </a:rPr>
              <a:t>Por quê? </a:t>
            </a:r>
          </a:p>
          <a:p>
            <a:pPr lvl="1"/>
            <a:r>
              <a:rPr lang="en-US" sz="2000" dirty="0">
                <a:solidFill>
                  <a:srgbClr val="4C4845"/>
                </a:solidFill>
              </a:rPr>
              <a:t>Para verificar se a necessidade de uma possível iniciativa de política persistirá</a:t>
            </a:r>
          </a:p>
          <a:p>
            <a:r>
              <a:rPr lang="en-US" sz="2000" dirty="0">
                <a:solidFill>
                  <a:srgbClr val="4C4845"/>
                </a:solidFill>
              </a:rPr>
              <a:t>Como?</a:t>
            </a:r>
          </a:p>
          <a:p>
            <a:pPr lvl="1"/>
            <a:r>
              <a:rPr lang="en-US" sz="2000" dirty="0">
                <a:solidFill>
                  <a:srgbClr val="4C4845"/>
                </a:solidFill>
              </a:rPr>
              <a:t>Verificado em relação aos possíveis desenvolvimentos futuros identificados, por exemplo, em um exercício de previsão</a:t>
            </a:r>
          </a:p>
          <a:p>
            <a:pPr lvl="1"/>
            <a:r>
              <a:rPr lang="en-US" sz="2000" dirty="0">
                <a:solidFill>
                  <a:srgbClr val="4C4845"/>
                </a:solidFill>
              </a:rPr>
              <a:t>Considerar as tendências recentes e a implementação da política existente em níveis relevantes (regional, internacional)</a:t>
            </a:r>
          </a:p>
          <a:p>
            <a:pPr lvl="1"/>
            <a:r>
              <a:rPr lang="en-US" sz="2000" dirty="0">
                <a:solidFill>
                  <a:srgbClr val="4C4845"/>
                </a:solidFill>
              </a:rPr>
              <a:t>Mudanças de política que já foram adotadas (e ainda não implementadas) também devem ser consideradas</a:t>
            </a:r>
          </a:p>
          <a:p>
            <a:pPr lvl="1"/>
            <a:r>
              <a:rPr lang="en-US" sz="2000" dirty="0">
                <a:solidFill>
                  <a:srgbClr val="4C4845"/>
                </a:solidFill>
              </a:rPr>
              <a:t>Sempre que as tendências futuras de alguns fatores subjacentes forem particularmente incertas e/ou altamente significativas para o desenvolvimento esperado do problema, isso deve ser destacado</a:t>
            </a:r>
          </a:p>
        </p:txBody>
      </p:sp>
      <p:sp>
        <p:nvSpPr>
          <p:cNvPr id="3" name="Titel 2">
            <a:extLst>
              <a:ext uri="{FF2B5EF4-FFF2-40B4-BE49-F238E27FC236}">
                <a16:creationId xmlns:a16="http://schemas.microsoft.com/office/drawing/2014/main" id="{CAAB9BBD-E754-2EA8-86BF-7BD8368E5419}"/>
              </a:ext>
            </a:extLst>
          </p:cNvPr>
          <p:cNvSpPr>
            <a:spLocks noGrp="1"/>
          </p:cNvSpPr>
          <p:nvPr>
            <p:ph type="title"/>
          </p:nvPr>
        </p:nvSpPr>
        <p:spPr>
          <a:xfrm>
            <a:off x="1296728" y="0"/>
            <a:ext cx="9660306" cy="1325563"/>
          </a:xfrm>
        </p:spPr>
        <p:txBody>
          <a:bodyPr>
            <a:normAutofit/>
          </a:bodyPr>
          <a:lstStyle/>
          <a:p>
            <a:r>
              <a:rPr lang="en-US" dirty="0"/>
              <a:t>Avaliar a probabilidade de persistência de um problema</a:t>
            </a:r>
          </a:p>
        </p:txBody>
      </p:sp>
    </p:spTree>
    <p:extLst>
      <p:ext uri="{BB962C8B-B14F-4D97-AF65-F5344CB8AC3E}">
        <p14:creationId xmlns:p14="http://schemas.microsoft.com/office/powerpoint/2010/main" val="4221703505"/>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5EC9231A-AE18-DEC6-0C12-656D4F782294}"/>
              </a:ext>
            </a:extLst>
          </p:cNvPr>
          <p:cNvSpPr>
            <a:spLocks noGrp="1"/>
          </p:cNvSpPr>
          <p:nvPr>
            <p:ph idx="1"/>
          </p:nvPr>
        </p:nvSpPr>
        <p:spPr/>
        <p:txBody>
          <a:bodyPr/>
          <a:lstStyle/>
          <a:p>
            <a:r>
              <a:rPr lang="en-US" dirty="0" err="1"/>
              <a:t>mmmm</a:t>
            </a:r>
            <a:endParaRPr lang="en-US" dirty="0"/>
          </a:p>
        </p:txBody>
      </p:sp>
      <p:sp>
        <p:nvSpPr>
          <p:cNvPr id="3" name="Titel 2">
            <a:extLst>
              <a:ext uri="{FF2B5EF4-FFF2-40B4-BE49-F238E27FC236}">
                <a16:creationId xmlns:a16="http://schemas.microsoft.com/office/drawing/2014/main" id="{D298D7BA-F447-879C-0729-969561355CA5}"/>
              </a:ext>
            </a:extLst>
          </p:cNvPr>
          <p:cNvSpPr>
            <a:spLocks noGrp="1"/>
          </p:cNvSpPr>
          <p:nvPr>
            <p:ph type="title"/>
          </p:nvPr>
        </p:nvSpPr>
        <p:spPr/>
        <p:txBody>
          <a:bodyPr/>
          <a:lstStyle/>
          <a:p>
            <a:r>
              <a:rPr lang="en-US" dirty="0"/>
              <a:t>Exemplos</a:t>
            </a:r>
          </a:p>
        </p:txBody>
      </p:sp>
      <p:graphicFrame>
        <p:nvGraphicFramePr>
          <p:cNvPr id="6" name="Tabelle 5">
            <a:extLst>
              <a:ext uri="{FF2B5EF4-FFF2-40B4-BE49-F238E27FC236}">
                <a16:creationId xmlns:a16="http://schemas.microsoft.com/office/drawing/2014/main" id="{4980D4E9-5E61-FC05-D796-FD8A82DE5BCC}"/>
              </a:ext>
            </a:extLst>
          </p:cNvPr>
          <p:cNvGraphicFramePr>
            <a:graphicFrameLocks noGrp="1"/>
          </p:cNvGraphicFramePr>
          <p:nvPr>
            <p:extLst>
              <p:ext uri="{D42A27DB-BD31-4B8C-83A1-F6EECF244321}">
                <p14:modId xmlns:p14="http://schemas.microsoft.com/office/powerpoint/2010/main" val="2161914000"/>
              </p:ext>
            </p:extLst>
          </p:nvPr>
        </p:nvGraphicFramePr>
        <p:xfrm>
          <a:off x="1296727" y="1815015"/>
          <a:ext cx="10332000" cy="3840480"/>
        </p:xfrm>
        <a:graphic>
          <a:graphicData uri="http://schemas.openxmlformats.org/drawingml/2006/table">
            <a:tbl>
              <a:tblPr firstRow="1" bandRow="1">
                <a:tableStyleId>{5C22544A-7EE6-4342-B048-85BDC9FD1C3A}</a:tableStyleId>
              </a:tblPr>
              <a:tblGrid>
                <a:gridCol w="468000">
                  <a:extLst>
                    <a:ext uri="{9D8B030D-6E8A-4147-A177-3AD203B41FA5}">
                      <a16:colId xmlns:a16="http://schemas.microsoft.com/office/drawing/2014/main" val="932839529"/>
                    </a:ext>
                  </a:extLst>
                </a:gridCol>
                <a:gridCol w="5220000">
                  <a:extLst>
                    <a:ext uri="{9D8B030D-6E8A-4147-A177-3AD203B41FA5}">
                      <a16:colId xmlns:a16="http://schemas.microsoft.com/office/drawing/2014/main" val="784182573"/>
                    </a:ext>
                  </a:extLst>
                </a:gridCol>
                <a:gridCol w="4644000">
                  <a:extLst>
                    <a:ext uri="{9D8B030D-6E8A-4147-A177-3AD203B41FA5}">
                      <a16:colId xmlns:a16="http://schemas.microsoft.com/office/drawing/2014/main" val="3916028031"/>
                    </a:ext>
                  </a:extLst>
                </a:gridCol>
              </a:tblGrid>
              <a:tr h="0">
                <a:tc>
                  <a:txBody>
                    <a:bodyPr/>
                    <a:lstStyle/>
                    <a:p>
                      <a:pPr marL="0" algn="ctr" defTabSz="914400" rtl="0" eaLnBrk="1" latinLnBrk="0" hangingPunct="1"/>
                      <a:r>
                        <a:rPr lang="en-US" sz="1400" b="1" i="0" kern="1200" noProof="0" dirty="0">
                          <a:solidFill>
                            <a:schemeClr val="bg1"/>
                          </a:solidFill>
                          <a:latin typeface="Calibri Light" panose="020F0302020204030204" pitchFamily="34" charset="0"/>
                          <a:ea typeface="+mn-ea"/>
                          <a:cs typeface="Calibri Light" panose="020F0302020204030204" pitchFamily="34" charset="0"/>
                        </a:rPr>
                        <a:t>Ex.</a:t>
                      </a:r>
                    </a:p>
                  </a:txBody>
                  <a:tcPr/>
                </a:tc>
                <a:tc>
                  <a:txBody>
                    <a:bodyPr/>
                    <a:lstStyle/>
                    <a:p>
                      <a:pPr marL="0" algn="l" defTabSz="914400" rtl="0" eaLnBrk="1" latinLnBrk="0" hangingPunct="1"/>
                      <a:r>
                        <a:rPr lang="en-US" sz="1400" b="1" i="0" kern="1200" noProof="0" dirty="0">
                          <a:solidFill>
                            <a:schemeClr val="bg1"/>
                          </a:solidFill>
                          <a:latin typeface="Calibri Light" panose="020F0302020204030204" pitchFamily="34" charset="0"/>
                          <a:ea typeface="+mn-ea"/>
                          <a:cs typeface="Calibri Light" panose="020F0302020204030204" pitchFamily="34" charset="0"/>
                        </a:rPr>
                        <a:t>Boa definição do problema</a:t>
                      </a:r>
                    </a:p>
                  </a:txBody>
                  <a:tcPr/>
                </a:tc>
                <a:tc>
                  <a:txBody>
                    <a:bodyPr/>
                    <a:lstStyle/>
                    <a:p>
                      <a:pPr marL="0" algn="l" defTabSz="914400" rtl="0" eaLnBrk="1" latinLnBrk="0" hangingPunct="1"/>
                      <a:r>
                        <a:rPr lang="en-US" sz="1400" b="1" i="0" kern="1200" noProof="0" dirty="0">
                          <a:solidFill>
                            <a:schemeClr val="bg1"/>
                          </a:solidFill>
                          <a:latin typeface="Calibri Light" panose="020F0302020204030204" pitchFamily="34" charset="0"/>
                          <a:ea typeface="+mn-ea"/>
                          <a:cs typeface="Calibri Light" panose="020F0302020204030204" pitchFamily="34" charset="0"/>
                        </a:rPr>
                        <a:t>Definição ruim do problema</a:t>
                      </a:r>
                    </a:p>
                  </a:txBody>
                  <a:tcPr/>
                </a:tc>
                <a:extLst>
                  <a:ext uri="{0D108BD9-81ED-4DB2-BD59-A6C34878D82A}">
                    <a16:rowId xmlns:a16="http://schemas.microsoft.com/office/drawing/2014/main" val="165434012"/>
                  </a:ext>
                </a:extLst>
              </a:tr>
              <a:tr h="0">
                <a:tc rowSpan="3">
                  <a:txBody>
                    <a:bodyPr/>
                    <a:lstStyle/>
                    <a:p>
                      <a:pPr algn="ctr"/>
                      <a:r>
                        <a:rPr lang="en-US" sz="1400" b="1" i="0" noProof="0" dirty="0">
                          <a:solidFill>
                            <a:srgbClr val="4C4845"/>
                          </a:solidFill>
                          <a:latin typeface="Calibri Light" panose="020F0302020204030204" pitchFamily="34" charset="0"/>
                          <a:cs typeface="Calibri Light" panose="020F0302020204030204" pitchFamily="34" charset="0"/>
                        </a:rPr>
                        <a:t>1</a:t>
                      </a:r>
                    </a:p>
                  </a:txBody>
                  <a:tcPr/>
                </a:tc>
                <a:tc>
                  <a:txBody>
                    <a:bodyPr/>
                    <a:lstStyle/>
                    <a:p>
                      <a:r>
                        <a:rPr lang="en-US" sz="1400" b="0" i="0" noProof="0" dirty="0">
                          <a:solidFill>
                            <a:srgbClr val="4C4845"/>
                          </a:solidFill>
                          <a:latin typeface="Calibri Light" panose="020F0302020204030204" pitchFamily="34" charset="0"/>
                          <a:cs typeface="Calibri Light" panose="020F0302020204030204" pitchFamily="34" charset="0"/>
                        </a:rPr>
                        <a:t>As evidências mostram que 90% dos adultos fazem menos exercícios do que a recomendação diária de exercícios para sua faixa etária.</a:t>
                      </a:r>
                    </a:p>
                    <a:p>
                      <a:r>
                        <a:rPr lang="en-US" sz="1400" b="0" i="0" noProof="0" dirty="0">
                          <a:solidFill>
                            <a:srgbClr val="4C4845"/>
                          </a:solidFill>
                          <a:latin typeface="Calibri Light" panose="020F0302020204030204" pitchFamily="34" charset="0"/>
                          <a:cs typeface="Calibri Light" panose="020F0302020204030204" pitchFamily="34" charset="0"/>
                        </a:rPr>
                        <a:t>Entretanto, as vendas de frutas e produtos alimentícios saudáveis aumentaram mais de 25% nos últimos dois anos.</a:t>
                      </a:r>
                    </a:p>
                  </a:txBody>
                  <a:tcPr/>
                </a:tc>
                <a:tc>
                  <a:txBody>
                    <a:bodyPr/>
                    <a:lstStyle/>
                    <a:p>
                      <a:r>
                        <a:rPr lang="en-US" sz="1400" b="0" i="0" noProof="0" dirty="0">
                          <a:solidFill>
                            <a:srgbClr val="4C4845"/>
                          </a:solidFill>
                          <a:latin typeface="Calibri Light" panose="020F0302020204030204" pitchFamily="34" charset="0"/>
                          <a:cs typeface="Calibri Light" panose="020F0302020204030204" pitchFamily="34" charset="0"/>
                        </a:rPr>
                        <a:t>o público está consumindo muitos alimentos que contêm altos níveis de sal, gordura e açúcar, o que está levando a uma saúde pública precária</a:t>
                      </a:r>
                    </a:p>
                  </a:txBody>
                  <a:tcPr/>
                </a:tc>
                <a:extLst>
                  <a:ext uri="{0D108BD9-81ED-4DB2-BD59-A6C34878D82A}">
                    <a16:rowId xmlns:a16="http://schemas.microsoft.com/office/drawing/2014/main" val="3391604974"/>
                  </a:ext>
                </a:extLst>
              </a:tr>
              <a:tr h="0">
                <a:tc vMerge="1">
                  <a:txBody>
                    <a:bodyPr/>
                    <a:lstStyle/>
                    <a:p>
                      <a:pPr algn="ctr"/>
                      <a:endParaRPr lang="en-US" sz="1600" b="1" i="0" noProof="0" dirty="0">
                        <a:latin typeface="Calibri Light" panose="020F0302020204030204" pitchFamily="34" charset="0"/>
                        <a:cs typeface="Calibri Light" panose="020F0302020204030204" pitchFamily="34" charset="0"/>
                      </a:endParaRPr>
                    </a:p>
                  </a:txBody>
                  <a:tcPr/>
                </a:tc>
                <a:tc gridSpan="2">
                  <a:txBody>
                    <a:bodyPr/>
                    <a:lstStyle/>
                    <a:p>
                      <a:pPr algn="ctr"/>
                      <a:r>
                        <a:rPr lang="en-US" sz="1400" b="0" i="0" noProof="0" dirty="0">
                          <a:solidFill>
                            <a:srgbClr val="4C4845"/>
                          </a:solidFill>
                          <a:latin typeface="Calibri Light" panose="020F0302020204030204" pitchFamily="34" charset="0"/>
                          <a:cs typeface="Calibri Light" panose="020F0302020204030204" pitchFamily="34" charset="0"/>
                        </a:rPr>
                        <a:t>Avaliação da definição</a:t>
                      </a:r>
                    </a:p>
                  </a:txBody>
                  <a:tcPr/>
                </a:tc>
                <a:tc hMerge="1">
                  <a:txBody>
                    <a:bodyPr/>
                    <a:lstStyle/>
                    <a:p>
                      <a:endParaRPr lang="en-US" sz="1600" b="0" i="0" noProof="0"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880584200"/>
                  </a:ext>
                </a:extLst>
              </a:tr>
              <a:tr h="0">
                <a:tc vMerge="1">
                  <a:txBody>
                    <a:bodyPr/>
                    <a:lstStyle/>
                    <a:p>
                      <a:pPr algn="ctr"/>
                      <a:endParaRPr lang="en-US" sz="1600" b="1" i="0" noProof="0" dirty="0">
                        <a:latin typeface="Calibri Light" panose="020F0302020204030204" pitchFamily="34" charset="0"/>
                        <a:cs typeface="Calibri Light" panose="020F0302020204030204" pitchFamily="34" charset="0"/>
                      </a:endParaRPr>
                    </a:p>
                  </a:txBody>
                  <a:tcPr/>
                </a:tc>
                <a:tc>
                  <a:txBody>
                    <a:bodyPr/>
                    <a:lstStyle/>
                    <a:p>
                      <a:r>
                        <a:rPr lang="en-US" sz="1400" b="0" i="0" noProof="0" dirty="0">
                          <a:solidFill>
                            <a:srgbClr val="4C4845"/>
                          </a:solidFill>
                          <a:latin typeface="Calibri Light" panose="020F0302020204030204" pitchFamily="34" charset="0"/>
                          <a:cs typeface="Calibri Light" panose="020F0302020204030204" pitchFamily="34" charset="0"/>
                        </a:rPr>
                        <a:t>Essa definição reconhece a escala do problema para melhorar o projeto de opções e a identificação de soluções</a:t>
                      </a:r>
                    </a:p>
                  </a:txBody>
                  <a:tcPr/>
                </a:tc>
                <a:tc>
                  <a:txBody>
                    <a:bodyPr/>
                    <a:lstStyle/>
                    <a:p>
                      <a:r>
                        <a:rPr lang="en-US" sz="1400" b="0" i="0" noProof="0" dirty="0">
                          <a:solidFill>
                            <a:srgbClr val="4C4845"/>
                          </a:solidFill>
                          <a:latin typeface="Calibri Light" panose="020F0302020204030204" pitchFamily="34" charset="0"/>
                          <a:cs typeface="Calibri Light" panose="020F0302020204030204" pitchFamily="34" charset="0"/>
                        </a:rPr>
                        <a:t>Isso fornece poucas informações baseadas em evidências</a:t>
                      </a:r>
                    </a:p>
                  </a:txBody>
                  <a:tcPr/>
                </a:tc>
                <a:extLst>
                  <a:ext uri="{0D108BD9-81ED-4DB2-BD59-A6C34878D82A}">
                    <a16:rowId xmlns:a16="http://schemas.microsoft.com/office/drawing/2014/main" val="2859336140"/>
                  </a:ext>
                </a:extLst>
              </a:tr>
              <a:tr h="0">
                <a:tc rowSpan="3">
                  <a:txBody>
                    <a:bodyPr/>
                    <a:lstStyle/>
                    <a:p>
                      <a:pPr algn="ctr"/>
                      <a:r>
                        <a:rPr lang="en-US" sz="1400" b="1" i="0" noProof="0" dirty="0">
                          <a:solidFill>
                            <a:srgbClr val="4C4845"/>
                          </a:solidFill>
                          <a:latin typeface="Calibri Light" panose="020F0302020204030204" pitchFamily="34" charset="0"/>
                          <a:cs typeface="Calibri Light" panose="020F0302020204030204" pitchFamily="34" charset="0"/>
                        </a:rPr>
                        <a:t>2</a:t>
                      </a:r>
                    </a:p>
                  </a:txBody>
                  <a:tcPr/>
                </a:tc>
                <a:tc>
                  <a:txBody>
                    <a:bodyPr/>
                    <a:lstStyle/>
                    <a:p>
                      <a:r>
                        <a:rPr lang="en-US" sz="1400" b="0" i="0" noProof="0" dirty="0">
                          <a:solidFill>
                            <a:srgbClr val="4C4845"/>
                          </a:solidFill>
                          <a:latin typeface="Calibri Light" panose="020F0302020204030204" pitchFamily="34" charset="0"/>
                          <a:cs typeface="Calibri Light" panose="020F0302020204030204" pitchFamily="34" charset="0"/>
                        </a:rPr>
                        <a:t>Houve um aumento de acidentes causados por excesso de velocidade em estradas recém-construídas devido à falta de conhecimento sobre as novas restrições de velocidade</a:t>
                      </a:r>
                    </a:p>
                  </a:txBody>
                  <a:tcPr/>
                </a:tc>
                <a:tc>
                  <a:txBody>
                    <a:bodyPr/>
                    <a:lstStyle/>
                    <a:p>
                      <a:r>
                        <a:rPr lang="en-US" sz="1400" b="0" i="0" noProof="0" dirty="0">
                          <a:solidFill>
                            <a:srgbClr val="4C4845"/>
                          </a:solidFill>
                          <a:latin typeface="Calibri Light" panose="020F0302020204030204" pitchFamily="34" charset="0"/>
                          <a:cs typeface="Calibri Light" panose="020F0302020204030204" pitchFamily="34" charset="0"/>
                        </a:rPr>
                        <a:t>Houve um aumento de acidentes causados por excesso de velocidade em estradas recém-construídas</a:t>
                      </a:r>
                    </a:p>
                  </a:txBody>
                  <a:tcPr/>
                </a:tc>
                <a:extLst>
                  <a:ext uri="{0D108BD9-81ED-4DB2-BD59-A6C34878D82A}">
                    <a16:rowId xmlns:a16="http://schemas.microsoft.com/office/drawing/2014/main" val="625098429"/>
                  </a:ext>
                </a:extLst>
              </a:tr>
              <a:tr h="0">
                <a:tc vMerge="1">
                  <a:txBody>
                    <a:bodyPr/>
                    <a:lstStyle/>
                    <a:p>
                      <a:pPr algn="ctr"/>
                      <a:endParaRPr lang="en-US" sz="1600" b="1" i="0" noProof="0" dirty="0">
                        <a:latin typeface="Calibri Light" panose="020F0302020204030204" pitchFamily="34" charset="0"/>
                        <a:cs typeface="Calibri Light" panose="020F0302020204030204" pitchFamily="34" charset="0"/>
                      </a:endParaRP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noProof="0" dirty="0">
                          <a:solidFill>
                            <a:srgbClr val="4C4845"/>
                          </a:solidFill>
                          <a:latin typeface="Calibri Light" panose="020F0302020204030204" pitchFamily="34" charset="0"/>
                          <a:cs typeface="Calibri Light" panose="020F0302020204030204" pitchFamily="34" charset="0"/>
                        </a:rPr>
                        <a:t>Avaliação da definição</a:t>
                      </a:r>
                    </a:p>
                  </a:txBody>
                  <a:tcPr/>
                </a:tc>
                <a:tc hMerge="1">
                  <a:txBody>
                    <a:bodyPr/>
                    <a:lstStyle/>
                    <a:p>
                      <a:endParaRPr lang="en-US" sz="1600" b="0" i="0" noProof="0"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2618715540"/>
                  </a:ext>
                </a:extLst>
              </a:tr>
              <a:tr h="370840">
                <a:tc vMerge="1">
                  <a:txBody>
                    <a:bodyPr/>
                    <a:lstStyle/>
                    <a:p>
                      <a:pPr algn="ctr"/>
                      <a:endParaRPr lang="en-US" sz="1600" b="1" i="0" noProof="0" dirty="0">
                        <a:latin typeface="Calibri Light" panose="020F0302020204030204" pitchFamily="34" charset="0"/>
                        <a:cs typeface="Calibri Light" panose="020F0302020204030204" pitchFamily="34" charset="0"/>
                      </a:endParaRPr>
                    </a:p>
                  </a:txBody>
                  <a:tcPr/>
                </a:tc>
                <a:tc>
                  <a:txBody>
                    <a:bodyPr/>
                    <a:lstStyle/>
                    <a:p>
                      <a:r>
                        <a:rPr lang="en-US" sz="1400" b="0" i="0" noProof="0" dirty="0">
                          <a:solidFill>
                            <a:srgbClr val="4C4845"/>
                          </a:solidFill>
                          <a:latin typeface="Calibri Light" panose="020F0302020204030204" pitchFamily="34" charset="0"/>
                          <a:cs typeface="Calibri Light" panose="020F0302020204030204" pitchFamily="34" charset="0"/>
                        </a:rPr>
                        <a:t>Essa definição reconhece o motivo do excesso de velocidade e, portanto, pode levar a uma melhor sinalização ou a uma campanha educativa </a:t>
                      </a:r>
                    </a:p>
                  </a:txBody>
                  <a:tcPr/>
                </a:tc>
                <a:tc>
                  <a:txBody>
                    <a:bodyPr/>
                    <a:lstStyle/>
                    <a:p>
                      <a:r>
                        <a:rPr lang="en-US" sz="1400" b="0" i="0" noProof="0" dirty="0">
                          <a:solidFill>
                            <a:srgbClr val="4C4845"/>
                          </a:solidFill>
                          <a:latin typeface="Calibri Light" panose="020F0302020204030204" pitchFamily="34" charset="0"/>
                          <a:cs typeface="Calibri Light" panose="020F0302020204030204" pitchFamily="34" charset="0"/>
                        </a:rPr>
                        <a:t>Esse é o sintoma do problema e, portanto, a definição pode levar a uma fiscalização e a sanções mais pesadas, como multas altas para quem estiver em excesso de velocidade</a:t>
                      </a:r>
                    </a:p>
                  </a:txBody>
                  <a:tcPr/>
                </a:tc>
                <a:extLst>
                  <a:ext uri="{0D108BD9-81ED-4DB2-BD59-A6C34878D82A}">
                    <a16:rowId xmlns:a16="http://schemas.microsoft.com/office/drawing/2014/main" val="3963548230"/>
                  </a:ext>
                </a:extLst>
              </a:tr>
            </a:tbl>
          </a:graphicData>
        </a:graphic>
      </p:graphicFrame>
      <p:sp>
        <p:nvSpPr>
          <p:cNvPr id="8" name="Textfeld 7">
            <a:extLst>
              <a:ext uri="{FF2B5EF4-FFF2-40B4-BE49-F238E27FC236}">
                <a16:creationId xmlns:a16="http://schemas.microsoft.com/office/drawing/2014/main" id="{3EB8188C-DFDD-1CC1-6913-7CF80B73EABE}"/>
              </a:ext>
            </a:extLst>
          </p:cNvPr>
          <p:cNvSpPr txBox="1"/>
          <p:nvPr/>
        </p:nvSpPr>
        <p:spPr>
          <a:xfrm>
            <a:off x="1296726" y="6070219"/>
            <a:ext cx="10511646" cy="369332"/>
          </a:xfrm>
          <a:prstGeom prst="rect">
            <a:avLst/>
          </a:prstGeom>
          <a:noFill/>
        </p:spPr>
        <p:txBody>
          <a:bodyPr wrap="square" lIns="0" tIns="0" rIns="0" bIns="0">
            <a:spAutoFit/>
          </a:bodyPr>
          <a:lstStyle/>
          <a:p>
            <a:r>
              <a:rPr lang="de-DE" sz="1200" dirty="0">
                <a:latin typeface="Calibri Light" panose="020F0302020204030204" pitchFamily="34" charset="0"/>
                <a:cs typeface="Calibri Light" panose="020F0302020204030204" pitchFamily="34" charset="0"/>
              </a:rPr>
              <a:t>https://share.ansi.org/Shared%20Documents/Standards%20Activities/International%20Standardization/Standards%20Alliance/Standards%20Alliance%20Phase%202%20(SA2)/Activities/Southern%20Africa/Zambia%20RIA%20Teams/Workshop%20Presentations/RIA_Overview_and_Step_One_to_Three_Nathan_Frey</a:t>
            </a:r>
            <a:r>
              <a:rPr lang="de-DE" sz="1200" dirty="0" err="1">
                <a:latin typeface="Calibri Light" panose="020F0302020204030204" pitchFamily="34" charset="0"/>
                <a:cs typeface="Calibri Light" panose="020F0302020204030204" pitchFamily="34" charset="0"/>
              </a:rPr>
              <a:t>.pdf</a:t>
            </a:r>
            <a:r>
              <a:rPr lang="de-DE" sz="1200" dirty="0">
                <a:latin typeface="Calibri Light" panose="020F0302020204030204" pitchFamily="34" charset="0"/>
                <a:cs typeface="Calibri Light" panose="020F0302020204030204" pitchFamily="34" charset="0"/>
              </a:rPr>
              <a:t>, </a:t>
            </a:r>
            <a:r>
              <a:rPr lang="de-DE" sz="1200" dirty="0" err="1">
                <a:latin typeface="Calibri Light" panose="020F0302020204030204" pitchFamily="34" charset="0"/>
                <a:cs typeface="Calibri Light" panose="020F0302020204030204" pitchFamily="34" charset="0"/>
              </a:rPr>
              <a:t>consulta </a:t>
            </a:r>
            <a:r>
              <a:rPr lang="de-DE" sz="1200" dirty="0">
                <a:latin typeface="Calibri Light" panose="020F0302020204030204" pitchFamily="34" charset="0"/>
                <a:cs typeface="Calibri Light" panose="020F0302020204030204" pitchFamily="34" charset="0"/>
              </a:rPr>
              <a:t>2024-07-20</a:t>
            </a:r>
          </a:p>
        </p:txBody>
      </p:sp>
    </p:spTree>
    <p:extLst>
      <p:ext uri="{BB962C8B-B14F-4D97-AF65-F5344CB8AC3E}">
        <p14:creationId xmlns:p14="http://schemas.microsoft.com/office/powerpoint/2010/main" val="1142912704"/>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AC1DEB4F-8EC1-37D5-A15B-E095EA285258}"/>
              </a:ext>
            </a:extLst>
          </p:cNvPr>
          <p:cNvSpPr>
            <a:spLocks noGrp="1"/>
          </p:cNvSpPr>
          <p:nvPr>
            <p:ph idx="1"/>
          </p:nvPr>
        </p:nvSpPr>
        <p:spPr/>
        <p:txBody>
          <a:bodyPr/>
          <a:lstStyle/>
          <a:p>
            <a:r>
              <a:rPr lang="en-US" dirty="0">
                <a:solidFill>
                  <a:srgbClr val="4C4845"/>
                </a:solidFill>
              </a:rPr>
              <a:t>Os objetivos devem ser precisos e concretos o suficiente para não criar ambiguidade na interpretação</a:t>
            </a:r>
          </a:p>
          <a:p>
            <a:r>
              <a:rPr lang="en-US" dirty="0">
                <a:solidFill>
                  <a:srgbClr val="4C4845"/>
                </a:solidFill>
              </a:rPr>
              <a:t>Declarado de uma maneira que possibilite a medição </a:t>
            </a:r>
          </a:p>
          <a:p>
            <a:r>
              <a:rPr lang="en-US" dirty="0">
                <a:solidFill>
                  <a:srgbClr val="4C4845"/>
                </a:solidFill>
              </a:rPr>
              <a:t>Alcançáveis e, portanto, definidos com a devida consideração das habilidades das pessoas responsáveis por alcançá-los</a:t>
            </a:r>
          </a:p>
          <a:p>
            <a:r>
              <a:rPr lang="en-US" dirty="0">
                <a:solidFill>
                  <a:srgbClr val="4C4845"/>
                </a:solidFill>
              </a:rPr>
              <a:t>Ser realista e formulado levando em consideração a disponibilidade de recursos </a:t>
            </a:r>
          </a:p>
          <a:p>
            <a:r>
              <a:rPr lang="en-US" dirty="0">
                <a:solidFill>
                  <a:srgbClr val="4C4845"/>
                </a:solidFill>
              </a:rPr>
              <a:t>Definido para ser alcançado dentro de um período de tempo fixo ou data de realização, alcançado ou não</a:t>
            </a:r>
          </a:p>
          <a:p>
            <a:endParaRPr lang="en-US" dirty="0">
              <a:solidFill>
                <a:srgbClr val="4C4845"/>
              </a:solidFill>
            </a:endParaRPr>
          </a:p>
          <a:p>
            <a:r>
              <a:rPr lang="en-US" dirty="0">
                <a:solidFill>
                  <a:srgbClr val="4C4845"/>
                </a:solidFill>
              </a:rPr>
              <a:t> </a:t>
            </a:r>
          </a:p>
          <a:p>
            <a:endParaRPr lang="en-US" dirty="0">
              <a:solidFill>
                <a:srgbClr val="4C4845"/>
              </a:solidFill>
            </a:endParaRPr>
          </a:p>
          <a:p>
            <a:endParaRPr lang="en-US" dirty="0"/>
          </a:p>
        </p:txBody>
      </p:sp>
      <p:sp>
        <p:nvSpPr>
          <p:cNvPr id="3" name="Titel 2">
            <a:extLst>
              <a:ext uri="{FF2B5EF4-FFF2-40B4-BE49-F238E27FC236}">
                <a16:creationId xmlns:a16="http://schemas.microsoft.com/office/drawing/2014/main" id="{98BA9F8E-BF1D-5400-FEA1-659BEAEC0365}"/>
              </a:ext>
            </a:extLst>
          </p:cNvPr>
          <p:cNvSpPr>
            <a:spLocks noGrp="1"/>
          </p:cNvSpPr>
          <p:nvPr>
            <p:ph type="title"/>
          </p:nvPr>
        </p:nvSpPr>
        <p:spPr/>
        <p:txBody>
          <a:bodyPr/>
          <a:lstStyle/>
          <a:p>
            <a:r>
              <a:rPr lang="en-US" dirty="0"/>
              <a:t>Definição dos objetivos de uma RIA</a:t>
            </a:r>
          </a:p>
        </p:txBody>
      </p:sp>
      <p:graphicFrame>
        <p:nvGraphicFramePr>
          <p:cNvPr id="4" name="Tabelle 3">
            <a:extLst>
              <a:ext uri="{FF2B5EF4-FFF2-40B4-BE49-F238E27FC236}">
                <a16:creationId xmlns:a16="http://schemas.microsoft.com/office/drawing/2014/main" id="{D6CAFD3C-15F9-4004-E09C-985FAF613932}"/>
              </a:ext>
            </a:extLst>
          </p:cNvPr>
          <p:cNvGraphicFramePr>
            <a:graphicFrameLocks noGrp="1"/>
          </p:cNvGraphicFramePr>
          <p:nvPr>
            <p:extLst>
              <p:ext uri="{D42A27DB-BD31-4B8C-83A1-F6EECF244321}">
                <p14:modId xmlns:p14="http://schemas.microsoft.com/office/powerpoint/2010/main" val="2247311293"/>
              </p:ext>
            </p:extLst>
          </p:nvPr>
        </p:nvGraphicFramePr>
        <p:xfrm>
          <a:off x="1296728" y="4152385"/>
          <a:ext cx="10094142" cy="2316480"/>
        </p:xfrm>
        <a:graphic>
          <a:graphicData uri="http://schemas.openxmlformats.org/drawingml/2006/table">
            <a:tbl>
              <a:tblPr firstRow="1" bandRow="1">
                <a:tableStyleId>{5C22544A-7EE6-4342-B048-85BDC9FD1C3A}</a:tableStyleId>
              </a:tblPr>
              <a:tblGrid>
                <a:gridCol w="595135">
                  <a:extLst>
                    <a:ext uri="{9D8B030D-6E8A-4147-A177-3AD203B41FA5}">
                      <a16:colId xmlns:a16="http://schemas.microsoft.com/office/drawing/2014/main" val="932839529"/>
                    </a:ext>
                  </a:extLst>
                </a:gridCol>
                <a:gridCol w="4152098">
                  <a:extLst>
                    <a:ext uri="{9D8B030D-6E8A-4147-A177-3AD203B41FA5}">
                      <a16:colId xmlns:a16="http://schemas.microsoft.com/office/drawing/2014/main" val="784182573"/>
                    </a:ext>
                  </a:extLst>
                </a:gridCol>
                <a:gridCol w="5346909">
                  <a:extLst>
                    <a:ext uri="{9D8B030D-6E8A-4147-A177-3AD203B41FA5}">
                      <a16:colId xmlns:a16="http://schemas.microsoft.com/office/drawing/2014/main" val="3916028031"/>
                    </a:ext>
                  </a:extLst>
                </a:gridCol>
              </a:tblGrid>
              <a:tr h="0">
                <a:tc>
                  <a:txBody>
                    <a:bodyPr/>
                    <a:lstStyle/>
                    <a:p>
                      <a:pPr marL="0" algn="ctr" defTabSz="914400" rtl="0" eaLnBrk="1" latinLnBrk="0" hangingPunct="1"/>
                      <a:r>
                        <a:rPr lang="en-US" sz="1600" b="1" i="0" kern="1200" noProof="0" dirty="0">
                          <a:solidFill>
                            <a:schemeClr val="bg1"/>
                          </a:solidFill>
                          <a:latin typeface="Calibri Light" panose="020F0302020204030204" pitchFamily="34" charset="0"/>
                          <a:ea typeface="+mn-ea"/>
                          <a:cs typeface="Calibri Light" panose="020F0302020204030204" pitchFamily="34" charset="0"/>
                        </a:rPr>
                        <a:t>Ex.</a:t>
                      </a:r>
                    </a:p>
                  </a:txBody>
                  <a:tcPr/>
                </a:tc>
                <a:tc>
                  <a:txBody>
                    <a:bodyPr/>
                    <a:lstStyle/>
                    <a:p>
                      <a:pPr marL="0" algn="l" defTabSz="914400" rtl="0" eaLnBrk="1" latinLnBrk="0" hangingPunct="1"/>
                      <a:r>
                        <a:rPr lang="en-US" sz="1600" b="1" i="0" kern="1200" noProof="0" dirty="0">
                          <a:solidFill>
                            <a:schemeClr val="bg1"/>
                          </a:solidFill>
                          <a:latin typeface="Calibri Light" panose="020F0302020204030204" pitchFamily="34" charset="0"/>
                          <a:ea typeface="+mn-ea"/>
                          <a:cs typeface="Calibri Light" panose="020F0302020204030204" pitchFamily="34" charset="0"/>
                        </a:rPr>
                        <a:t>Bons objetivos</a:t>
                      </a:r>
                    </a:p>
                  </a:txBody>
                  <a:tcPr/>
                </a:tc>
                <a:tc>
                  <a:txBody>
                    <a:bodyPr/>
                    <a:lstStyle/>
                    <a:p>
                      <a:pPr marL="0" algn="l" defTabSz="914400" rtl="0" eaLnBrk="1" latinLnBrk="0" hangingPunct="1"/>
                      <a:r>
                        <a:rPr lang="en-US" sz="1600" b="1" i="0" kern="1200" noProof="0" dirty="0">
                          <a:solidFill>
                            <a:schemeClr val="bg1"/>
                          </a:solidFill>
                          <a:latin typeface="Calibri Light" panose="020F0302020204030204" pitchFamily="34" charset="0"/>
                          <a:ea typeface="+mn-ea"/>
                          <a:cs typeface="Calibri Light" panose="020F0302020204030204" pitchFamily="34" charset="0"/>
                        </a:rPr>
                        <a:t>Objetivos ruins</a:t>
                      </a:r>
                    </a:p>
                  </a:txBody>
                  <a:tcPr/>
                </a:tc>
                <a:extLst>
                  <a:ext uri="{0D108BD9-81ED-4DB2-BD59-A6C34878D82A}">
                    <a16:rowId xmlns:a16="http://schemas.microsoft.com/office/drawing/2014/main" val="165434012"/>
                  </a:ext>
                </a:extLst>
              </a:tr>
              <a:tr h="0">
                <a:tc>
                  <a:txBody>
                    <a:bodyPr/>
                    <a:lstStyle/>
                    <a:p>
                      <a:pPr algn="ctr"/>
                      <a:r>
                        <a:rPr lang="en-US" sz="1600" b="1" i="0" noProof="0" dirty="0">
                          <a:solidFill>
                            <a:srgbClr val="4C4845"/>
                          </a:solidFill>
                          <a:latin typeface="Calibri Light" panose="020F0302020204030204" pitchFamily="34" charset="0"/>
                          <a:cs typeface="Calibri Light" panose="020F0302020204030204" pitchFamily="34" charset="0"/>
                        </a:rPr>
                        <a:t>1</a:t>
                      </a:r>
                    </a:p>
                  </a:txBody>
                  <a:tcPr/>
                </a:tc>
                <a:tc>
                  <a:txBody>
                    <a:bodyPr/>
                    <a:lstStyle/>
                    <a:p>
                      <a:r>
                        <a:rPr lang="en-US" sz="1600" b="0" i="0" noProof="0" dirty="0">
                          <a:solidFill>
                            <a:srgbClr val="4C4845"/>
                          </a:solidFill>
                          <a:latin typeface="Calibri Light" panose="020F0302020204030204" pitchFamily="34" charset="0"/>
                          <a:cs typeface="Calibri Light" panose="020F0302020204030204" pitchFamily="34" charset="0"/>
                        </a:rPr>
                        <a:t>Reduzir as doenças cardíacas em adultos em 10% nos próximos 5 anos</a:t>
                      </a:r>
                    </a:p>
                  </a:txBody>
                  <a:tcPr/>
                </a:tc>
                <a:tc>
                  <a:txBody>
                    <a:bodyPr/>
                    <a:lstStyle/>
                    <a:p>
                      <a:r>
                        <a:rPr lang="en-US" sz="1600" b="0" i="0" noProof="0" dirty="0">
                          <a:solidFill>
                            <a:srgbClr val="4C4845"/>
                          </a:solidFill>
                          <a:latin typeface="Calibri Light" panose="020F0302020204030204" pitchFamily="34" charset="0"/>
                          <a:cs typeface="Calibri Light" panose="020F0302020204030204" pitchFamily="34" charset="0"/>
                        </a:rPr>
                        <a:t>Melhorar a saúde pública</a:t>
                      </a:r>
                    </a:p>
                  </a:txBody>
                  <a:tcPr/>
                </a:tc>
                <a:extLst>
                  <a:ext uri="{0D108BD9-81ED-4DB2-BD59-A6C34878D82A}">
                    <a16:rowId xmlns:a16="http://schemas.microsoft.com/office/drawing/2014/main" val="3391604974"/>
                  </a:ext>
                </a:extLst>
              </a:tr>
              <a:tr h="0">
                <a:tc>
                  <a:txBody>
                    <a:bodyPr/>
                    <a:lstStyle/>
                    <a:p>
                      <a:pPr algn="ctr"/>
                      <a:r>
                        <a:rPr lang="en-US" sz="1600" b="1" i="0" noProof="0" dirty="0">
                          <a:solidFill>
                            <a:srgbClr val="4C4845"/>
                          </a:solidFill>
                          <a:latin typeface="Calibri Light" panose="020F0302020204030204" pitchFamily="34" charset="0"/>
                          <a:cs typeface="Calibri Light" panose="020F0302020204030204" pitchFamily="34" charset="0"/>
                        </a:rPr>
                        <a:t>2</a:t>
                      </a:r>
                    </a:p>
                  </a:txBody>
                  <a:tcPr/>
                </a:tc>
                <a:tc>
                  <a:txBody>
                    <a:bodyPr/>
                    <a:lstStyle/>
                    <a:p>
                      <a:r>
                        <a:rPr lang="en-US" sz="1600" b="0" i="0" noProof="0" dirty="0">
                          <a:solidFill>
                            <a:srgbClr val="4C4845"/>
                          </a:solidFill>
                          <a:latin typeface="Calibri Light" panose="020F0302020204030204" pitchFamily="34" charset="0"/>
                          <a:cs typeface="Calibri Light" panose="020F0302020204030204" pitchFamily="34" charset="0"/>
                        </a:rPr>
                        <a:t>Aumentar a produção agrícola no país x em 10% até 2029</a:t>
                      </a:r>
                    </a:p>
                  </a:txBody>
                  <a:tcPr/>
                </a:tc>
                <a:tc>
                  <a:txBody>
                    <a:bodyPr/>
                    <a:lstStyle/>
                    <a:p>
                      <a:r>
                        <a:rPr lang="en-US" sz="1600" b="0" i="0" noProof="0" dirty="0">
                          <a:solidFill>
                            <a:srgbClr val="4C4845"/>
                          </a:solidFill>
                          <a:latin typeface="Calibri Light" panose="020F0302020204030204" pitchFamily="34" charset="0"/>
                          <a:cs typeface="Calibri Light" panose="020F0302020204030204" pitchFamily="34" charset="0"/>
                        </a:rPr>
                        <a:t>Fornecer subsídios estatais para a produção agrícola para alcançar um aumento de 10% na produção até 2029</a:t>
                      </a:r>
                    </a:p>
                  </a:txBody>
                  <a:tcPr/>
                </a:tc>
                <a:extLst>
                  <a:ext uri="{0D108BD9-81ED-4DB2-BD59-A6C34878D82A}">
                    <a16:rowId xmlns:a16="http://schemas.microsoft.com/office/drawing/2014/main" val="2859336140"/>
                  </a:ext>
                </a:extLst>
              </a:tr>
              <a:tr h="0">
                <a:tc>
                  <a:txBody>
                    <a:bodyPr/>
                    <a:lstStyle/>
                    <a:p>
                      <a:pPr algn="ctr"/>
                      <a:r>
                        <a:rPr lang="en-US" sz="1600" b="1" i="0" noProof="0" dirty="0">
                          <a:solidFill>
                            <a:srgbClr val="4C4845"/>
                          </a:solidFill>
                          <a:latin typeface="Calibri Light" panose="020F0302020204030204" pitchFamily="34" charset="0"/>
                          <a:cs typeface="Calibri Light" panose="020F0302020204030204" pitchFamily="34" charset="0"/>
                        </a:rPr>
                        <a:t>3</a:t>
                      </a:r>
                    </a:p>
                  </a:txBody>
                  <a:tcPr/>
                </a:tc>
                <a:tc>
                  <a:txBody>
                    <a:bodyPr/>
                    <a:lstStyle/>
                    <a:p>
                      <a:r>
                        <a:rPr lang="en-US" sz="1600" b="0" i="0" noProof="0" dirty="0">
                          <a:solidFill>
                            <a:srgbClr val="4C4845"/>
                          </a:solidFill>
                          <a:latin typeface="Calibri Light" panose="020F0302020204030204" pitchFamily="34" charset="0"/>
                          <a:cs typeface="Calibri Light" panose="020F0302020204030204" pitchFamily="34" charset="0"/>
                        </a:rPr>
                        <a:t>Evitar acidentes no setor de mineração em 30%, causados por determinados metais perigosos prescritos, até 2029</a:t>
                      </a:r>
                    </a:p>
                  </a:txBody>
                  <a:tcPr/>
                </a:tc>
                <a:tc>
                  <a:txBody>
                    <a:bodyPr/>
                    <a:lstStyle/>
                    <a:p>
                      <a:r>
                        <a:rPr lang="en-US" sz="1600" b="0" i="0" noProof="0" dirty="0">
                          <a:solidFill>
                            <a:srgbClr val="4C4845"/>
                          </a:solidFill>
                          <a:latin typeface="Calibri Light" panose="020F0302020204030204" pitchFamily="34" charset="0"/>
                          <a:cs typeface="Calibri Light" panose="020F0302020204030204" pitchFamily="34" charset="0"/>
                        </a:rPr>
                        <a:t>Proibir o uso de metais perigosos no setor de mineração</a:t>
                      </a:r>
                    </a:p>
                  </a:txBody>
                  <a:tcPr/>
                </a:tc>
                <a:extLst>
                  <a:ext uri="{0D108BD9-81ED-4DB2-BD59-A6C34878D82A}">
                    <a16:rowId xmlns:a16="http://schemas.microsoft.com/office/drawing/2014/main" val="625098429"/>
                  </a:ext>
                </a:extLst>
              </a:tr>
            </a:tbl>
          </a:graphicData>
        </a:graphic>
      </p:graphicFrame>
      <p:sp>
        <p:nvSpPr>
          <p:cNvPr id="5" name="Textfeld 4">
            <a:extLst>
              <a:ext uri="{FF2B5EF4-FFF2-40B4-BE49-F238E27FC236}">
                <a16:creationId xmlns:a16="http://schemas.microsoft.com/office/drawing/2014/main" id="{0DD02263-5362-2BA8-10EB-EF0F302C1580}"/>
              </a:ext>
            </a:extLst>
          </p:cNvPr>
          <p:cNvSpPr txBox="1"/>
          <p:nvPr/>
        </p:nvSpPr>
        <p:spPr>
          <a:xfrm>
            <a:off x="1296726" y="6431486"/>
            <a:ext cx="10511646" cy="369332"/>
          </a:xfrm>
          <a:prstGeom prst="rect">
            <a:avLst/>
          </a:prstGeom>
          <a:noFill/>
        </p:spPr>
        <p:txBody>
          <a:bodyPr wrap="square" lIns="0" tIns="0" rIns="0" bIns="0">
            <a:spAutoFit/>
          </a:bodyPr>
          <a:lstStyle/>
          <a:p>
            <a:r>
              <a:rPr lang="de-DE" sz="1200" dirty="0">
                <a:solidFill>
                  <a:srgbClr val="4C4845"/>
                </a:solidFill>
                <a:latin typeface="Calibri Light" panose="020F0302020204030204" pitchFamily="34" charset="0"/>
                <a:cs typeface="Calibri Light" panose="020F0302020204030204" pitchFamily="34" charset="0"/>
              </a:rPr>
              <a:t>https://share.ansi.org/Shared%20Documents/Standards%20Activities/International%20Standardization/Standards%20Alliance/Standards%20Alliance%20Phase%202%20(SA2)/Activities/Southern%20Africa/Zambia%20RIA%20Teams/Workshop%20Presentations/RIA_Overview_and_Step_One_to_Three_Nathan_Frey</a:t>
            </a:r>
            <a:r>
              <a:rPr lang="de-DE" sz="1200" dirty="0" err="1">
                <a:solidFill>
                  <a:srgbClr val="4C4845"/>
                </a:solidFill>
                <a:latin typeface="Calibri Light" panose="020F0302020204030204" pitchFamily="34" charset="0"/>
                <a:cs typeface="Calibri Light" panose="020F0302020204030204" pitchFamily="34" charset="0"/>
              </a:rPr>
              <a:t>.pdf</a:t>
            </a:r>
            <a:r>
              <a:rPr lang="de-DE" sz="1200" dirty="0">
                <a:solidFill>
                  <a:srgbClr val="4C4845"/>
                </a:solidFill>
                <a:latin typeface="Calibri Light" panose="020F0302020204030204" pitchFamily="34" charset="0"/>
                <a:cs typeface="Calibri Light" panose="020F0302020204030204" pitchFamily="34" charset="0"/>
              </a:rPr>
              <a:t>, </a:t>
            </a:r>
            <a:r>
              <a:rPr lang="de-DE" sz="1200" dirty="0" err="1">
                <a:solidFill>
                  <a:srgbClr val="4C4845"/>
                </a:solidFill>
                <a:latin typeface="Calibri Light" panose="020F0302020204030204" pitchFamily="34" charset="0"/>
                <a:cs typeface="Calibri Light" panose="020F0302020204030204" pitchFamily="34" charset="0"/>
              </a:rPr>
              <a:t>consulta </a:t>
            </a:r>
            <a:r>
              <a:rPr lang="de-DE" sz="1200" dirty="0">
                <a:solidFill>
                  <a:srgbClr val="4C4845"/>
                </a:solidFill>
                <a:latin typeface="Calibri Light" panose="020F0302020204030204" pitchFamily="34" charset="0"/>
                <a:cs typeface="Calibri Light" panose="020F0302020204030204" pitchFamily="34" charset="0"/>
              </a:rPr>
              <a:t>2024-07-20</a:t>
            </a:r>
          </a:p>
        </p:txBody>
      </p:sp>
    </p:spTree>
    <p:extLst>
      <p:ext uri="{BB962C8B-B14F-4D97-AF65-F5344CB8AC3E}">
        <p14:creationId xmlns:p14="http://schemas.microsoft.com/office/powerpoint/2010/main" val="3847652063"/>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8995A07F-A04B-7DBD-C77F-34FF3DBCE0E2}"/>
              </a:ext>
            </a:extLst>
          </p:cNvPr>
          <p:cNvSpPr>
            <a:spLocks noGrp="1"/>
          </p:cNvSpPr>
          <p:nvPr>
            <p:ph idx="1"/>
          </p:nvPr>
        </p:nvSpPr>
        <p:spPr/>
        <p:txBody>
          <a:bodyPr/>
          <a:lstStyle/>
          <a:p>
            <a:r>
              <a:rPr lang="en-US" sz="2000" dirty="0">
                <a:solidFill>
                  <a:srgbClr val="4C4845"/>
                </a:solidFill>
              </a:rPr>
              <a:t>Analisar alternativas à regulamentação, por exemplo </a:t>
            </a:r>
          </a:p>
          <a:p>
            <a:pPr lvl="1"/>
            <a:r>
              <a:rPr lang="en-US" sz="2000" dirty="0">
                <a:solidFill>
                  <a:srgbClr val="4C4845"/>
                </a:solidFill>
              </a:rPr>
              <a:t>Campanhas de informação pública</a:t>
            </a:r>
          </a:p>
          <a:p>
            <a:pPr lvl="1"/>
            <a:r>
              <a:rPr lang="en-US" sz="2000" dirty="0">
                <a:solidFill>
                  <a:srgbClr val="4C4845"/>
                </a:solidFill>
              </a:rPr>
              <a:t>Nível diferente de aplicação das leis e regulamentações existentes</a:t>
            </a:r>
          </a:p>
          <a:p>
            <a:pPr lvl="1"/>
            <a:r>
              <a:rPr lang="en-US" sz="2000" dirty="0">
                <a:solidFill>
                  <a:srgbClr val="4C4845"/>
                </a:solidFill>
              </a:rPr>
              <a:t>Padrões (internacionais, regionais)</a:t>
            </a:r>
          </a:p>
          <a:p>
            <a:pPr lvl="2"/>
            <a:r>
              <a:rPr lang="en-US" sz="2000" dirty="0">
                <a:solidFill>
                  <a:srgbClr val="4C4845"/>
                </a:solidFill>
              </a:rPr>
              <a:t>Referenciar o padrão no regulamento?</a:t>
            </a:r>
          </a:p>
          <a:p>
            <a:pPr lvl="1"/>
            <a:r>
              <a:rPr lang="en-US" sz="2000" dirty="0">
                <a:solidFill>
                  <a:srgbClr val="4C4845"/>
                </a:solidFill>
              </a:rPr>
              <a:t>Outras medidas voluntárias de agentes econômicos</a:t>
            </a:r>
          </a:p>
          <a:p>
            <a:pPr lvl="1"/>
            <a:r>
              <a:rPr lang="en-US" sz="2000" dirty="0">
                <a:solidFill>
                  <a:srgbClr val="4C4845"/>
                </a:solidFill>
              </a:rPr>
              <a:t>Aumento da conscientização</a:t>
            </a:r>
          </a:p>
          <a:p>
            <a:pPr lvl="1"/>
            <a:r>
              <a:rPr lang="en-US" sz="2000" dirty="0">
                <a:solidFill>
                  <a:srgbClr val="4C4845"/>
                </a:solidFill>
              </a:rPr>
              <a:t>Educação</a:t>
            </a:r>
          </a:p>
          <a:p>
            <a:pPr lvl="1"/>
            <a:r>
              <a:rPr lang="en-US" sz="2000" dirty="0">
                <a:solidFill>
                  <a:srgbClr val="4C4845"/>
                </a:solidFill>
              </a:rPr>
              <a:t>Incentivos econômicos e fiscais</a:t>
            </a:r>
          </a:p>
          <a:p>
            <a:pPr lvl="1"/>
            <a:r>
              <a:rPr lang="en-US" sz="2000" dirty="0">
                <a:solidFill>
                  <a:srgbClr val="4C4845"/>
                </a:solidFill>
              </a:rPr>
              <a:t>Não fazer nada (!)</a:t>
            </a:r>
          </a:p>
        </p:txBody>
      </p:sp>
      <p:sp>
        <p:nvSpPr>
          <p:cNvPr id="3" name="Titel 2">
            <a:extLst>
              <a:ext uri="{FF2B5EF4-FFF2-40B4-BE49-F238E27FC236}">
                <a16:creationId xmlns:a16="http://schemas.microsoft.com/office/drawing/2014/main" id="{F48AE0EC-3134-6931-7BF7-9D1F5B2E4670}"/>
              </a:ext>
            </a:extLst>
          </p:cNvPr>
          <p:cNvSpPr>
            <a:spLocks noGrp="1"/>
          </p:cNvSpPr>
          <p:nvPr>
            <p:ph type="title"/>
          </p:nvPr>
        </p:nvSpPr>
        <p:spPr/>
        <p:txBody>
          <a:bodyPr/>
          <a:lstStyle/>
          <a:p>
            <a:r>
              <a:rPr lang="en-US" dirty="0"/>
              <a:t>Identificação de alternativas</a:t>
            </a:r>
          </a:p>
        </p:txBody>
      </p:sp>
    </p:spTree>
    <p:extLst>
      <p:ext uri="{BB962C8B-B14F-4D97-AF65-F5344CB8AC3E}">
        <p14:creationId xmlns:p14="http://schemas.microsoft.com/office/powerpoint/2010/main" val="1035544638"/>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6185009-BA4A-EAF8-89C8-E4F0CC78890A}"/>
              </a:ext>
            </a:extLst>
          </p:cNvPr>
          <p:cNvSpPr>
            <a:spLocks noGrp="1"/>
          </p:cNvSpPr>
          <p:nvPr>
            <p:ph idx="1"/>
          </p:nvPr>
        </p:nvSpPr>
        <p:spPr/>
        <p:txBody>
          <a:bodyPr/>
          <a:lstStyle/>
          <a:p>
            <a:r>
              <a:rPr lang="en-US" sz="2000" dirty="0">
                <a:solidFill>
                  <a:srgbClr val="4C4845"/>
                </a:solidFill>
              </a:rPr>
              <a:t>Central para a RIA</a:t>
            </a:r>
          </a:p>
          <a:p>
            <a:pPr lvl="1"/>
            <a:r>
              <a:rPr lang="en-US" sz="2000" dirty="0">
                <a:solidFill>
                  <a:srgbClr val="4C4845"/>
                </a:solidFill>
              </a:rPr>
              <a:t>Analisar todos os possíveis custos de uma nova regulamentação</a:t>
            </a:r>
          </a:p>
          <a:p>
            <a:pPr lvl="2"/>
            <a:r>
              <a:rPr lang="en-US" sz="2000" dirty="0">
                <a:solidFill>
                  <a:srgbClr val="4C4845"/>
                </a:solidFill>
              </a:rPr>
              <a:t>Incorrendo por parte das empresas/negócios</a:t>
            </a:r>
          </a:p>
          <a:p>
            <a:pPr lvl="2"/>
            <a:r>
              <a:rPr lang="en-US" sz="2000" dirty="0">
                <a:solidFill>
                  <a:srgbClr val="4C4845"/>
                </a:solidFill>
              </a:rPr>
              <a:t>Incorrendo no lado do regulador</a:t>
            </a:r>
          </a:p>
          <a:p>
            <a:pPr lvl="2"/>
            <a:r>
              <a:rPr lang="en-US" sz="2000" dirty="0">
                <a:solidFill>
                  <a:srgbClr val="4C4845"/>
                </a:solidFill>
              </a:rPr>
              <a:t>Incidir indiretamente em outros stakeholders (consumidores, fornecedores, outros terceiros)</a:t>
            </a:r>
          </a:p>
          <a:p>
            <a:pPr lvl="1"/>
            <a:r>
              <a:rPr lang="en-US" sz="2000" dirty="0">
                <a:solidFill>
                  <a:srgbClr val="4C4845"/>
                </a:solidFill>
              </a:rPr>
              <a:t>Analisando os benefícios de um novo regulamento</a:t>
            </a:r>
          </a:p>
          <a:p>
            <a:pPr lvl="2"/>
            <a:r>
              <a:rPr lang="en-US" sz="2000" dirty="0">
                <a:solidFill>
                  <a:srgbClr val="4C4845"/>
                </a:solidFill>
              </a:rPr>
              <a:t>Benefícios diretos e indiretos</a:t>
            </a:r>
          </a:p>
          <a:p>
            <a:pPr lvl="2"/>
            <a:r>
              <a:rPr lang="en-US" sz="2000" dirty="0">
                <a:solidFill>
                  <a:srgbClr val="4C4845"/>
                </a:solidFill>
              </a:rPr>
              <a:t>Quantitativo e qualitativo </a:t>
            </a:r>
          </a:p>
          <a:p>
            <a:pPr lvl="1"/>
            <a:endParaRPr lang="en-US" sz="2000" dirty="0"/>
          </a:p>
        </p:txBody>
      </p:sp>
      <p:sp>
        <p:nvSpPr>
          <p:cNvPr id="3" name="Titel 2">
            <a:extLst>
              <a:ext uri="{FF2B5EF4-FFF2-40B4-BE49-F238E27FC236}">
                <a16:creationId xmlns:a16="http://schemas.microsoft.com/office/drawing/2014/main" id="{653B69B9-2004-E98E-5AC7-F2829C58035E}"/>
              </a:ext>
            </a:extLst>
          </p:cNvPr>
          <p:cNvSpPr>
            <a:spLocks noGrp="1"/>
          </p:cNvSpPr>
          <p:nvPr>
            <p:ph type="title"/>
          </p:nvPr>
        </p:nvSpPr>
        <p:spPr/>
        <p:txBody>
          <a:bodyPr/>
          <a:lstStyle/>
          <a:p>
            <a:r>
              <a:rPr lang="en-US" dirty="0"/>
              <a:t>Análise de custo-benefício</a:t>
            </a:r>
          </a:p>
        </p:txBody>
      </p:sp>
    </p:spTree>
    <p:extLst>
      <p:ext uri="{BB962C8B-B14F-4D97-AF65-F5344CB8AC3E}">
        <p14:creationId xmlns:p14="http://schemas.microsoft.com/office/powerpoint/2010/main" val="2792101139"/>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6185009-BA4A-EAF8-89C8-E4F0CC78890A}"/>
              </a:ext>
            </a:extLst>
          </p:cNvPr>
          <p:cNvSpPr>
            <a:spLocks noGrp="1"/>
          </p:cNvSpPr>
          <p:nvPr>
            <p:ph idx="1"/>
          </p:nvPr>
        </p:nvSpPr>
        <p:spPr/>
        <p:txBody>
          <a:bodyPr/>
          <a:lstStyle/>
          <a:p>
            <a:r>
              <a:rPr lang="en-US" sz="2000" dirty="0">
                <a:solidFill>
                  <a:srgbClr val="4C4845"/>
                </a:solidFill>
              </a:rPr>
              <a:t>Razões para se envolver com as partes interessadas</a:t>
            </a:r>
          </a:p>
          <a:p>
            <a:pPr lvl="1"/>
            <a:r>
              <a:rPr lang="en-US" sz="2000" dirty="0">
                <a:solidFill>
                  <a:srgbClr val="4C4845"/>
                </a:solidFill>
              </a:rPr>
              <a:t>Coleta de melhores evidências</a:t>
            </a:r>
          </a:p>
          <a:p>
            <a:pPr lvl="2"/>
            <a:r>
              <a:rPr lang="en-US" sz="2000" dirty="0">
                <a:solidFill>
                  <a:srgbClr val="4C4845"/>
                </a:solidFill>
              </a:rPr>
              <a:t>Obter contribuições mais diversificadas e bem informadas para atender melhor às necessidades reais dos cidadãos</a:t>
            </a:r>
          </a:p>
          <a:p>
            <a:pPr lvl="1"/>
            <a:r>
              <a:rPr lang="en-US" sz="2000" dirty="0">
                <a:solidFill>
                  <a:srgbClr val="4C4845"/>
                </a:solidFill>
              </a:rPr>
              <a:t>Melhorar a conformidade:</a:t>
            </a:r>
          </a:p>
          <a:p>
            <a:pPr lvl="2"/>
            <a:r>
              <a:rPr lang="en-US" sz="2000" dirty="0">
                <a:solidFill>
                  <a:srgbClr val="4C4845"/>
                </a:solidFill>
              </a:rPr>
              <a:t>Aumentar o senso de propriedade entre as partes interessadas - aumentar a conformidade e reduzir os custos de aplicação</a:t>
            </a:r>
          </a:p>
          <a:p>
            <a:pPr lvl="1"/>
            <a:r>
              <a:rPr lang="en-US" sz="2000" dirty="0">
                <a:solidFill>
                  <a:srgbClr val="4C4845"/>
                </a:solidFill>
              </a:rPr>
              <a:t>Fortalecimento da legitimidade da tomada de decisões:</a:t>
            </a:r>
          </a:p>
          <a:p>
            <a:pPr lvl="2"/>
            <a:r>
              <a:rPr lang="en-US" sz="2000" dirty="0">
                <a:solidFill>
                  <a:srgbClr val="4C4845"/>
                </a:solidFill>
              </a:rPr>
              <a:t>Garantir a responsabilidade do governo e dos funcionários públicos e ganhar confiança nas políticas públicas</a:t>
            </a:r>
          </a:p>
          <a:p>
            <a:endParaRPr lang="en-US" sz="2000" dirty="0"/>
          </a:p>
          <a:p>
            <a:endParaRPr lang="en-US" sz="2000" dirty="0"/>
          </a:p>
        </p:txBody>
      </p:sp>
      <p:sp>
        <p:nvSpPr>
          <p:cNvPr id="3" name="Titel 2">
            <a:extLst>
              <a:ext uri="{FF2B5EF4-FFF2-40B4-BE49-F238E27FC236}">
                <a16:creationId xmlns:a16="http://schemas.microsoft.com/office/drawing/2014/main" id="{653B69B9-2004-E98E-5AC7-F2829C58035E}"/>
              </a:ext>
            </a:extLst>
          </p:cNvPr>
          <p:cNvSpPr>
            <a:spLocks noGrp="1"/>
          </p:cNvSpPr>
          <p:nvPr>
            <p:ph type="title"/>
          </p:nvPr>
        </p:nvSpPr>
        <p:spPr/>
        <p:txBody>
          <a:bodyPr/>
          <a:lstStyle/>
          <a:p>
            <a:r>
              <a:rPr lang="en-US" dirty="0"/>
              <a:t>Engajamento das partes interessadas (1)</a:t>
            </a:r>
          </a:p>
        </p:txBody>
      </p:sp>
    </p:spTree>
    <p:extLst>
      <p:ext uri="{BB962C8B-B14F-4D97-AF65-F5344CB8AC3E}">
        <p14:creationId xmlns:p14="http://schemas.microsoft.com/office/powerpoint/2010/main" val="3358928298"/>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6185009-BA4A-EAF8-89C8-E4F0CC78890A}"/>
              </a:ext>
            </a:extLst>
          </p:cNvPr>
          <p:cNvSpPr>
            <a:spLocks noGrp="1"/>
          </p:cNvSpPr>
          <p:nvPr>
            <p:ph idx="1"/>
          </p:nvPr>
        </p:nvSpPr>
        <p:spPr/>
        <p:txBody>
          <a:bodyPr/>
          <a:lstStyle/>
          <a:p>
            <a:r>
              <a:rPr lang="en-US" sz="2000" dirty="0">
                <a:solidFill>
                  <a:srgbClr val="4C4845"/>
                </a:solidFill>
              </a:rPr>
              <a:t>Direcionamento às partes interessadas</a:t>
            </a:r>
          </a:p>
          <a:p>
            <a:pPr lvl="1"/>
            <a:r>
              <a:rPr lang="en-US" sz="2000" dirty="0">
                <a:solidFill>
                  <a:srgbClr val="4C4845"/>
                </a:solidFill>
              </a:rPr>
              <a:t>Os interessados e afetados pela regulamentação</a:t>
            </a:r>
          </a:p>
          <a:p>
            <a:pPr lvl="2"/>
            <a:r>
              <a:rPr lang="en-US" sz="2000" dirty="0">
                <a:solidFill>
                  <a:srgbClr val="4C4845"/>
                </a:solidFill>
              </a:rPr>
              <a:t>Pode incluir cidadãos, empresas, sindicatos, organizações da sociedade civil, organizações do setor público, etc.</a:t>
            </a:r>
          </a:p>
          <a:p>
            <a:pPr lvl="2"/>
            <a:r>
              <a:rPr lang="en-US" sz="2000" dirty="0">
                <a:solidFill>
                  <a:srgbClr val="4C4845"/>
                </a:solidFill>
              </a:rPr>
              <a:t>Orientação geral</a:t>
            </a:r>
          </a:p>
          <a:p>
            <a:pPr lvl="3"/>
            <a:r>
              <a:rPr lang="en-US" sz="2000" dirty="0">
                <a:solidFill>
                  <a:srgbClr val="4C4845"/>
                </a:solidFill>
              </a:rPr>
              <a:t>A consulta deve ser aberta e voluntária</a:t>
            </a:r>
          </a:p>
          <a:p>
            <a:pPr lvl="3"/>
            <a:r>
              <a:rPr lang="en-US" sz="2000" dirty="0">
                <a:solidFill>
                  <a:srgbClr val="4C4845"/>
                </a:solidFill>
              </a:rPr>
              <a:t>Seja específico ao selecionar quem consultar</a:t>
            </a:r>
          </a:p>
          <a:p>
            <a:pPr lvl="3"/>
            <a:r>
              <a:rPr lang="en-US" sz="2000" dirty="0">
                <a:solidFill>
                  <a:srgbClr val="4C4845"/>
                </a:solidFill>
              </a:rPr>
              <a:t>Revisitar a análise das partes interessadas durante todo o processo de consulta</a:t>
            </a:r>
          </a:p>
          <a:p>
            <a:pPr lvl="3"/>
            <a:r>
              <a:rPr lang="en-US" sz="2000" dirty="0">
                <a:solidFill>
                  <a:srgbClr val="4C4845"/>
                </a:solidFill>
              </a:rPr>
              <a:t>Evitar a dependência excessiva de órgãos consultivos ou grupos de especialistas</a:t>
            </a:r>
          </a:p>
          <a:p>
            <a:pPr lvl="2"/>
            <a:r>
              <a:rPr lang="en-US" sz="2000" dirty="0">
                <a:solidFill>
                  <a:srgbClr val="4C4845"/>
                </a:solidFill>
              </a:rPr>
              <a:t>Não se esqueça</a:t>
            </a:r>
          </a:p>
          <a:p>
            <a:pPr lvl="3"/>
            <a:r>
              <a:rPr lang="en-US" sz="2000" dirty="0">
                <a:solidFill>
                  <a:srgbClr val="4C4845"/>
                </a:solidFill>
              </a:rPr>
              <a:t>Partes interessadas geralmente menos representadas (</a:t>
            </a:r>
            <a:r>
              <a:rPr lang="en-US" sz="2000" dirty="0" err="1">
                <a:solidFill>
                  <a:srgbClr val="4C4845"/>
                </a:solidFill>
              </a:rPr>
              <a:t>por exemplo, </a:t>
            </a:r>
            <a:r>
              <a:rPr lang="en-US" sz="2000" dirty="0">
                <a:solidFill>
                  <a:srgbClr val="4C4845"/>
                </a:solidFill>
              </a:rPr>
              <a:t>novos entrantes, PMEs)</a:t>
            </a:r>
          </a:p>
          <a:p>
            <a:pPr lvl="3"/>
            <a:r>
              <a:rPr lang="en-US" sz="2000" dirty="0">
                <a:solidFill>
                  <a:srgbClr val="4C4845"/>
                </a:solidFill>
              </a:rPr>
              <a:t>Partes interessadas estrangeiras potencialmente afetadas</a:t>
            </a:r>
          </a:p>
          <a:p>
            <a:endParaRPr lang="en-US" sz="2000" dirty="0">
              <a:solidFill>
                <a:srgbClr val="4C4845"/>
              </a:solidFill>
            </a:endParaRPr>
          </a:p>
          <a:p>
            <a:endParaRPr lang="en-US" sz="2000" dirty="0">
              <a:solidFill>
                <a:srgbClr val="4C4845"/>
              </a:solidFill>
            </a:endParaRPr>
          </a:p>
        </p:txBody>
      </p:sp>
      <p:sp>
        <p:nvSpPr>
          <p:cNvPr id="3" name="Titel 2">
            <a:extLst>
              <a:ext uri="{FF2B5EF4-FFF2-40B4-BE49-F238E27FC236}">
                <a16:creationId xmlns:a16="http://schemas.microsoft.com/office/drawing/2014/main" id="{653B69B9-2004-E98E-5AC7-F2829C58035E}"/>
              </a:ext>
            </a:extLst>
          </p:cNvPr>
          <p:cNvSpPr>
            <a:spLocks noGrp="1"/>
          </p:cNvSpPr>
          <p:nvPr>
            <p:ph type="title"/>
          </p:nvPr>
        </p:nvSpPr>
        <p:spPr/>
        <p:txBody>
          <a:bodyPr/>
          <a:lstStyle/>
          <a:p>
            <a:r>
              <a:rPr lang="en-US" dirty="0"/>
              <a:t>Engajamento das partes interessadas (2)</a:t>
            </a:r>
          </a:p>
        </p:txBody>
      </p:sp>
    </p:spTree>
    <p:extLst>
      <p:ext uri="{BB962C8B-B14F-4D97-AF65-F5344CB8AC3E}">
        <p14:creationId xmlns:p14="http://schemas.microsoft.com/office/powerpoint/2010/main" val="922685559"/>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6185009-BA4A-EAF8-89C8-E4F0CC78890A}"/>
              </a:ext>
            </a:extLst>
          </p:cNvPr>
          <p:cNvSpPr>
            <a:spLocks noGrp="1"/>
          </p:cNvSpPr>
          <p:nvPr>
            <p:ph idx="1"/>
          </p:nvPr>
        </p:nvSpPr>
        <p:spPr>
          <a:xfrm>
            <a:off x="1296728" y="1800000"/>
            <a:ext cx="10094142" cy="4816703"/>
          </a:xfrm>
        </p:spPr>
        <p:txBody>
          <a:bodyPr>
            <a:spAutoFit/>
          </a:bodyPr>
          <a:lstStyle/>
          <a:p>
            <a:r>
              <a:rPr lang="en-US" sz="2000" dirty="0">
                <a:solidFill>
                  <a:srgbClr val="4C4845"/>
                </a:solidFill>
              </a:rPr>
              <a:t>Criação de uma estrutura para o envolvimento das partes interessadas</a:t>
            </a:r>
          </a:p>
          <a:p>
            <a:pPr lvl="1"/>
            <a:r>
              <a:rPr lang="en-US" sz="2000" dirty="0">
                <a:solidFill>
                  <a:srgbClr val="4C4845"/>
                </a:solidFill>
              </a:rPr>
              <a:t>Uma política transversal clara sobre o envolvimento das partes interessadas</a:t>
            </a:r>
          </a:p>
          <a:p>
            <a:pPr lvl="2"/>
            <a:r>
              <a:rPr lang="en-US" sz="2000" dirty="0">
                <a:solidFill>
                  <a:srgbClr val="4C4845"/>
                </a:solidFill>
              </a:rPr>
              <a:t>Política de todo o governo com objetivos claramente definidos</a:t>
            </a:r>
          </a:p>
          <a:p>
            <a:pPr lvl="2"/>
            <a:r>
              <a:rPr lang="en-US" sz="2000" dirty="0">
                <a:solidFill>
                  <a:srgbClr val="4C4845"/>
                </a:solidFill>
              </a:rPr>
              <a:t>Orientação para a SE (para funcionários públicos e partes interessadas) - sobre ferramentas, divulgação de informações, fornecimento de feedback</a:t>
            </a:r>
          </a:p>
          <a:p>
            <a:pPr lvl="1"/>
            <a:r>
              <a:rPr lang="en-US" sz="2000" dirty="0">
                <a:solidFill>
                  <a:srgbClr val="4C4845"/>
                </a:solidFill>
              </a:rPr>
              <a:t>Mecanismos e instituições para supervisionar as atividades de engajamento</a:t>
            </a:r>
          </a:p>
          <a:p>
            <a:pPr lvl="2"/>
            <a:r>
              <a:rPr lang="en-US" sz="2000" dirty="0">
                <a:solidFill>
                  <a:srgbClr val="4C4845"/>
                </a:solidFill>
              </a:rPr>
              <a:t>Competências claras para a coordenação e promoção do envolvimento das partes interessadas</a:t>
            </a:r>
          </a:p>
          <a:p>
            <a:pPr lvl="1"/>
            <a:r>
              <a:rPr lang="en-US" sz="2000" dirty="0">
                <a:solidFill>
                  <a:srgbClr val="4C4845"/>
                </a:solidFill>
              </a:rPr>
              <a:t>Planejamento prévio e estratégico das ações de engajamento das partes interessadas</a:t>
            </a:r>
          </a:p>
          <a:p>
            <a:pPr lvl="2"/>
            <a:r>
              <a:rPr lang="en-US" sz="2000" dirty="0">
                <a:solidFill>
                  <a:srgbClr val="4C4845"/>
                </a:solidFill>
              </a:rPr>
              <a:t>Ajudar a identificar quando as partes interessadas serão envolvidas e selecionar as ferramentas certas para conduzir o envolvimento</a:t>
            </a:r>
          </a:p>
          <a:p>
            <a:pPr lvl="1"/>
            <a:r>
              <a:rPr lang="en-US" sz="2000" dirty="0">
                <a:solidFill>
                  <a:srgbClr val="4C4845"/>
                </a:solidFill>
              </a:rPr>
              <a:t>Cronograma</a:t>
            </a:r>
          </a:p>
          <a:p>
            <a:pPr lvl="2"/>
            <a:r>
              <a:rPr lang="en-US" sz="2000" dirty="0">
                <a:solidFill>
                  <a:srgbClr val="4C4845"/>
                </a:solidFill>
              </a:rPr>
              <a:t>Envolvimento em cada estágio do ciclo de vida da regulamentação</a:t>
            </a:r>
          </a:p>
        </p:txBody>
      </p:sp>
      <p:sp>
        <p:nvSpPr>
          <p:cNvPr id="3" name="Titel 2">
            <a:extLst>
              <a:ext uri="{FF2B5EF4-FFF2-40B4-BE49-F238E27FC236}">
                <a16:creationId xmlns:a16="http://schemas.microsoft.com/office/drawing/2014/main" id="{653B69B9-2004-E98E-5AC7-F2829C58035E}"/>
              </a:ext>
            </a:extLst>
          </p:cNvPr>
          <p:cNvSpPr>
            <a:spLocks noGrp="1"/>
          </p:cNvSpPr>
          <p:nvPr>
            <p:ph type="title"/>
          </p:nvPr>
        </p:nvSpPr>
        <p:spPr/>
        <p:txBody>
          <a:bodyPr/>
          <a:lstStyle/>
          <a:p>
            <a:r>
              <a:rPr lang="en-US" dirty="0"/>
              <a:t>Engajamento das partes interessadas (3)</a:t>
            </a:r>
          </a:p>
        </p:txBody>
      </p:sp>
      <p:sp>
        <p:nvSpPr>
          <p:cNvPr id="5" name="Textfeld 4">
            <a:extLst>
              <a:ext uri="{FF2B5EF4-FFF2-40B4-BE49-F238E27FC236}">
                <a16:creationId xmlns:a16="http://schemas.microsoft.com/office/drawing/2014/main" id="{D69F3603-B86E-3E2F-4775-2B5B429E10F7}"/>
              </a:ext>
            </a:extLst>
          </p:cNvPr>
          <p:cNvSpPr txBox="1"/>
          <p:nvPr/>
        </p:nvSpPr>
        <p:spPr>
          <a:xfrm>
            <a:off x="9095312" y="6570432"/>
            <a:ext cx="2295558" cy="184666"/>
          </a:xfrm>
          <a:prstGeom prst="rect">
            <a:avLst/>
          </a:prstGeom>
          <a:noFill/>
        </p:spPr>
        <p:txBody>
          <a:bodyPr wrap="square" lIns="0" tIns="0" rIns="0" bIns="0">
            <a:spAutoFit/>
          </a:bodyPr>
          <a:lstStyle/>
          <a:p>
            <a:pPr algn="r"/>
            <a:r>
              <a:rPr lang="en-US" sz="1200" dirty="0" err="1">
                <a:latin typeface="Calibri Light" panose="020F0302020204030204" pitchFamily="34" charset="0"/>
                <a:cs typeface="Calibri Light" panose="020F0302020204030204" pitchFamily="34" charset="0"/>
              </a:rPr>
              <a:t>www.oecd.org/gov/regulatory-policy</a:t>
            </a:r>
          </a:p>
        </p:txBody>
      </p:sp>
    </p:spTree>
    <p:extLst>
      <p:ext uri="{BB962C8B-B14F-4D97-AF65-F5344CB8AC3E}">
        <p14:creationId xmlns:p14="http://schemas.microsoft.com/office/powerpoint/2010/main" val="4006709249"/>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447E18E-06A1-EBAC-2101-8AEB5A1D1876}"/>
              </a:ext>
            </a:extLst>
          </p:cNvPr>
          <p:cNvSpPr>
            <a:spLocks noGrp="1"/>
          </p:cNvSpPr>
          <p:nvPr>
            <p:ph idx="1"/>
          </p:nvPr>
        </p:nvSpPr>
        <p:spPr/>
        <p:txBody>
          <a:bodyPr/>
          <a:lstStyle/>
          <a:p>
            <a:r>
              <a:rPr lang="en-US" sz="2000" dirty="0">
                <a:solidFill>
                  <a:srgbClr val="4C4845"/>
                </a:solidFill>
              </a:rPr>
              <a:t>Benefícios de boas consultas</a:t>
            </a:r>
          </a:p>
          <a:p>
            <a:pPr lvl="1"/>
            <a:r>
              <a:rPr lang="en-US" sz="2000" dirty="0">
                <a:solidFill>
                  <a:srgbClr val="4C4845"/>
                </a:solidFill>
              </a:rPr>
              <a:t>As partes interessadas entenderam completamente a regulamentação proposta</a:t>
            </a:r>
          </a:p>
          <a:p>
            <a:pPr lvl="1"/>
            <a:r>
              <a:rPr lang="en-US" sz="2000" dirty="0">
                <a:solidFill>
                  <a:srgbClr val="4C4845"/>
                </a:solidFill>
              </a:rPr>
              <a:t>Todas as opções de políticas possíveis foram consideradas</a:t>
            </a:r>
          </a:p>
          <a:p>
            <a:pPr lvl="1"/>
            <a:r>
              <a:rPr lang="en-US" sz="2000" dirty="0">
                <a:solidFill>
                  <a:srgbClr val="4C4845"/>
                </a:solidFill>
              </a:rPr>
              <a:t>Os benefícios e custos da regulamentação proposta são totalmente explicados</a:t>
            </a:r>
          </a:p>
          <a:p>
            <a:pPr lvl="1"/>
            <a:r>
              <a:rPr lang="en-US" sz="2000" dirty="0">
                <a:solidFill>
                  <a:srgbClr val="4C4845"/>
                </a:solidFill>
              </a:rPr>
              <a:t>Os custos de conformidade associados aos negócios, às empresas e às famílias foram discutidos</a:t>
            </a:r>
          </a:p>
          <a:p>
            <a:pPr lvl="1"/>
            <a:r>
              <a:rPr lang="en-US" sz="2000" dirty="0">
                <a:solidFill>
                  <a:srgbClr val="4C4845"/>
                </a:solidFill>
              </a:rPr>
              <a:t>Foram avaliadas as barreiras à implementação e à aplicação efetivas e as possíveis consequências não intencionais, levando a maiores taxas de conformidade quando a regulamentação proposta for finalmente adotada</a:t>
            </a:r>
          </a:p>
        </p:txBody>
      </p:sp>
      <p:sp>
        <p:nvSpPr>
          <p:cNvPr id="3" name="Titel 2">
            <a:extLst>
              <a:ext uri="{FF2B5EF4-FFF2-40B4-BE49-F238E27FC236}">
                <a16:creationId xmlns:a16="http://schemas.microsoft.com/office/drawing/2014/main" id="{CAAB9BBD-E754-2EA8-86BF-7BD8368E5419}"/>
              </a:ext>
            </a:extLst>
          </p:cNvPr>
          <p:cNvSpPr>
            <a:spLocks noGrp="1"/>
          </p:cNvSpPr>
          <p:nvPr>
            <p:ph type="title"/>
          </p:nvPr>
        </p:nvSpPr>
        <p:spPr/>
        <p:txBody>
          <a:bodyPr/>
          <a:lstStyle/>
          <a:p>
            <a:r>
              <a:rPr lang="en-US" dirty="0"/>
              <a:t>Engajamento das partes interessadas (4)</a:t>
            </a:r>
          </a:p>
        </p:txBody>
      </p:sp>
    </p:spTree>
    <p:extLst>
      <p:ext uri="{BB962C8B-B14F-4D97-AF65-F5344CB8AC3E}">
        <p14:creationId xmlns:p14="http://schemas.microsoft.com/office/powerpoint/2010/main" val="254094280"/>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447E18E-06A1-EBAC-2101-8AEB5A1D1876}"/>
              </a:ext>
            </a:extLst>
          </p:cNvPr>
          <p:cNvSpPr>
            <a:spLocks noGrp="1"/>
          </p:cNvSpPr>
          <p:nvPr>
            <p:ph idx="1"/>
          </p:nvPr>
        </p:nvSpPr>
        <p:spPr/>
        <p:txBody>
          <a:bodyPr/>
          <a:lstStyle/>
          <a:p>
            <a:r>
              <a:rPr lang="en-US" sz="2000" dirty="0">
                <a:solidFill>
                  <a:srgbClr val="4C4845"/>
                </a:solidFill>
              </a:rPr>
              <a:t>Ferramenta RIA para identificar e avaliar os efeitos de uma regulamentação.</a:t>
            </a:r>
          </a:p>
          <a:p>
            <a:r>
              <a:rPr lang="en-US" sz="2000" dirty="0">
                <a:solidFill>
                  <a:srgbClr val="4C4845"/>
                </a:solidFill>
              </a:rPr>
              <a:t>Processo que ajuda na elaboração de regulamentações específicas e direcionadas para atingir os objetivos desejados e, ao mesmo tempo, garantir o menor custo possível para a sociedade como um todo </a:t>
            </a:r>
          </a:p>
          <a:p>
            <a:r>
              <a:rPr lang="en-US" sz="2000" dirty="0">
                <a:solidFill>
                  <a:srgbClr val="4C4845"/>
                </a:solidFill>
              </a:rPr>
              <a:t>A AIR não substitui a tomada de decisões políticas, mas informa e serve de guia para que os formuladores de políticas rejeitem opções ruins e desenvolvam regulamentações de alta qualidade</a:t>
            </a:r>
          </a:p>
          <a:p>
            <a:r>
              <a:rPr lang="en-US" sz="2000" dirty="0">
                <a:solidFill>
                  <a:srgbClr val="4C4845"/>
                </a:solidFill>
              </a:rPr>
              <a:t>Avaliar os possíveis impactos futuros das opções de políticas, bem como os impactos predominantes e as ações corretivas necessárias para as regulamentações existentes</a:t>
            </a:r>
          </a:p>
          <a:p>
            <a:r>
              <a:rPr lang="en-US" sz="2000" dirty="0">
                <a:solidFill>
                  <a:srgbClr val="4C4845"/>
                </a:solidFill>
              </a:rPr>
              <a:t>Avaliação de várias intervenções/cenários de políticas que possivelmente atendem aos objetivos subjacentes de uma regulamentação proposta ou existente, ajudando a selecionar a opção mais favorável</a:t>
            </a:r>
          </a:p>
        </p:txBody>
      </p:sp>
      <p:sp>
        <p:nvSpPr>
          <p:cNvPr id="3" name="Titel 2">
            <a:extLst>
              <a:ext uri="{FF2B5EF4-FFF2-40B4-BE49-F238E27FC236}">
                <a16:creationId xmlns:a16="http://schemas.microsoft.com/office/drawing/2014/main" id="{CAAB9BBD-E754-2EA8-86BF-7BD8368E5419}"/>
              </a:ext>
            </a:extLst>
          </p:cNvPr>
          <p:cNvSpPr>
            <a:spLocks noGrp="1"/>
          </p:cNvSpPr>
          <p:nvPr>
            <p:ph type="title"/>
          </p:nvPr>
        </p:nvSpPr>
        <p:spPr/>
        <p:txBody>
          <a:bodyPr/>
          <a:lstStyle/>
          <a:p>
            <a:r>
              <a:rPr lang="en-US" dirty="0"/>
              <a:t>Regulamentação com RIA</a:t>
            </a:r>
          </a:p>
        </p:txBody>
      </p:sp>
    </p:spTree>
    <p:extLst>
      <p:ext uri="{BB962C8B-B14F-4D97-AF65-F5344CB8AC3E}">
        <p14:creationId xmlns:p14="http://schemas.microsoft.com/office/powerpoint/2010/main" val="102190403"/>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447E18E-06A1-EBAC-2101-8AEB5A1D1876}"/>
              </a:ext>
            </a:extLst>
          </p:cNvPr>
          <p:cNvSpPr>
            <a:spLocks noGrp="1"/>
          </p:cNvSpPr>
          <p:nvPr>
            <p:ph idx="1"/>
          </p:nvPr>
        </p:nvSpPr>
        <p:spPr>
          <a:xfrm>
            <a:off x="1296728" y="1800000"/>
            <a:ext cx="10482896" cy="5023665"/>
          </a:xfrm>
          <a:solidFill>
            <a:schemeClr val="accent6">
              <a:lumMod val="20000"/>
              <a:lumOff val="80000"/>
            </a:schemeClr>
          </a:solidFill>
        </p:spPr>
        <p:txBody>
          <a:bodyPr wrap="square" lIns="72000" tIns="72000" rIns="72000" bIns="72000">
            <a:spAutoFit/>
          </a:bodyPr>
          <a:lstStyle/>
          <a:p>
            <a:pPr marL="180000" indent="-180000"/>
            <a:r>
              <a:rPr lang="en-US" sz="1200" dirty="0">
                <a:solidFill>
                  <a:srgbClr val="4C4845"/>
                </a:solidFill>
              </a:rPr>
              <a:t>Os governos devem estabelecer uma política clara que identifique como será realizada uma consulta pública aberta e equilibrada sobre o desenvolvimento de regras.</a:t>
            </a:r>
          </a:p>
          <a:p>
            <a:pPr marL="180000" indent="-180000"/>
            <a:r>
              <a:rPr lang="en-US" sz="1200" dirty="0">
                <a:solidFill>
                  <a:srgbClr val="4C4845"/>
                </a:solidFill>
              </a:rPr>
              <a:t>Devem ser estabelecidos mecanismos e instituições para supervisionar ativamente os procedimentos e metas da política regulatória, apoiar e implementar a política regulatória.</a:t>
            </a:r>
          </a:p>
          <a:p>
            <a:pPr marL="180000" indent="-180000"/>
            <a:r>
              <a:rPr lang="en-US" sz="1200" dirty="0">
                <a:solidFill>
                  <a:srgbClr val="4C4845"/>
                </a:solidFill>
              </a:rPr>
              <a:t>Os governos devem cooperar com as partes interessadas na revisão das regulamentações existentes e no desenvolvimento de novas regulamentações.</a:t>
            </a:r>
          </a:p>
          <a:p>
            <a:pPr marL="180000" indent="-180000"/>
            <a:r>
              <a:rPr lang="en-US" sz="1200" dirty="0">
                <a:solidFill>
                  <a:srgbClr val="4C4845"/>
                </a:solidFill>
              </a:rPr>
              <a:t>Os governos devem envolver ativamente todas as partes interessadas relevantes durante o processo de elaboração de regulamentações e projetar processos de consulta para</a:t>
            </a:r>
          </a:p>
          <a:p>
            <a:pPr marL="505800" lvl="1" indent="-180000"/>
            <a:r>
              <a:rPr lang="en-US" sz="1200" dirty="0">
                <a:solidFill>
                  <a:srgbClr val="4C4845"/>
                </a:solidFill>
              </a:rPr>
              <a:t>Maximizar a qualidade das informações recebidas, e</a:t>
            </a:r>
          </a:p>
          <a:p>
            <a:pPr marL="505800" lvl="1" indent="-180000"/>
            <a:r>
              <a:rPr lang="en-US" sz="1200" dirty="0">
                <a:solidFill>
                  <a:srgbClr val="4C4845"/>
                </a:solidFill>
              </a:rPr>
              <a:t>Maximizar sua eficácia</a:t>
            </a:r>
          </a:p>
          <a:p>
            <a:pPr marL="180000" indent="-180000"/>
            <a:r>
              <a:rPr lang="en-US" sz="1200" dirty="0">
                <a:solidFill>
                  <a:srgbClr val="4C4845"/>
                </a:solidFill>
              </a:rPr>
              <a:t>Os governos devem consultar todas as partes significativamente afetadas e potencialmente interessadas, sejam elas nacionais ou estrangeiras, quando apropriado, o mais cedo possível durante o desenvolvimento ou a revisão das regulamentações</a:t>
            </a:r>
          </a:p>
          <a:p>
            <a:pPr marL="180000" indent="-180000"/>
            <a:r>
              <a:rPr lang="en-US" sz="1200" dirty="0">
                <a:solidFill>
                  <a:srgbClr val="4C4845"/>
                </a:solidFill>
              </a:rPr>
              <a:t>Os governos devem disponibilizar ao público, na medida do possível, todo o material relevante dos dossiês regulatórios, incluindo as análises de apoio e os motivos das decisões regulatórias, bem como todos os dados relevantes.</a:t>
            </a:r>
          </a:p>
          <a:p>
            <a:pPr marL="180000" indent="-180000"/>
            <a:r>
              <a:rPr lang="en-US" sz="1200" dirty="0">
                <a:solidFill>
                  <a:srgbClr val="4C4845"/>
                </a:solidFill>
              </a:rPr>
              <a:t>Os governos devem consultar sobre todos os aspectos da análise de avaliação de impacto e usar as avaliações de impacto como parte do processo de consulta.</a:t>
            </a:r>
          </a:p>
          <a:p>
            <a:pPr marL="180000" indent="-180000"/>
            <a:r>
              <a:rPr lang="en-US" sz="1200" dirty="0">
                <a:solidFill>
                  <a:srgbClr val="4C4845"/>
                </a:solidFill>
              </a:rPr>
              <a:t>Os governos devem estruturar revisões de regulamentações em torno das necessidades das pessoas afetadas pela regulamentação, cooperando com elas por meio do projeto e da condução de revisões, incluindo priorização, avaliação de regulamentações e elaboração de propostas de simplificação.</a:t>
            </a:r>
          </a:p>
          <a:p>
            <a:pPr marL="180000" indent="-180000"/>
            <a:r>
              <a:rPr lang="en-US" sz="1200" dirty="0">
                <a:solidFill>
                  <a:srgbClr val="4C4845"/>
                </a:solidFill>
              </a:rPr>
              <a:t>Os governos devem avaliar regularmente sua política de engajamento das partes interessadas e as atividades individuais de engajamento para atingir suas metas.</a:t>
            </a:r>
          </a:p>
          <a:p>
            <a:pPr marL="180000" indent="-180000"/>
            <a:r>
              <a:rPr lang="en-US" sz="1200" dirty="0">
                <a:solidFill>
                  <a:srgbClr val="4C4845"/>
                </a:solidFill>
              </a:rPr>
              <a:t>Todos os regulamentos devem ser facilmente acessíveis ao público. Um banco de dados legislativo e regulatório completo e atualizado deve estar disponível gratuitamente para o público em um formato pesquisável por meio de uma interface amigável na Internet.</a:t>
            </a:r>
          </a:p>
          <a:p>
            <a:pPr marL="180000" indent="-180000"/>
            <a:r>
              <a:rPr lang="en-US" sz="1200" dirty="0">
                <a:solidFill>
                  <a:srgbClr val="4C4845"/>
                </a:solidFill>
              </a:rPr>
              <a:t>Os governos devem ter uma política que exija que os textos regulamentares sejam redigidos em linguagem clara. Eles também devem fornecer orientações claras sobre a conformidade com os regulamentos, certificando-se de que as partes afetadas entendam seus direitos e obrigações.</a:t>
            </a:r>
          </a:p>
          <a:p>
            <a:pPr marL="0" indent="0">
              <a:spcAft>
                <a:spcPts val="0"/>
              </a:spcAft>
              <a:buNone/>
            </a:pPr>
            <a:r>
              <a:rPr lang="en-US" sz="1200" dirty="0">
                <a:solidFill>
                  <a:srgbClr val="4C4845"/>
                </a:solidFill>
              </a:rPr>
              <a:t>Fonte: OCDE (2019), conforme adaptado de OCDE (2017)</a:t>
            </a:r>
          </a:p>
        </p:txBody>
      </p:sp>
      <p:sp>
        <p:nvSpPr>
          <p:cNvPr id="3" name="Titel 2">
            <a:extLst>
              <a:ext uri="{FF2B5EF4-FFF2-40B4-BE49-F238E27FC236}">
                <a16:creationId xmlns:a16="http://schemas.microsoft.com/office/drawing/2014/main" id="{CAAB9BBD-E754-2EA8-86BF-7BD8368E5419}"/>
              </a:ext>
            </a:extLst>
          </p:cNvPr>
          <p:cNvSpPr>
            <a:spLocks noGrp="1"/>
          </p:cNvSpPr>
          <p:nvPr>
            <p:ph type="title"/>
          </p:nvPr>
        </p:nvSpPr>
        <p:spPr/>
        <p:txBody>
          <a:bodyPr/>
          <a:lstStyle/>
          <a:p>
            <a:r>
              <a:rPr lang="en-US" dirty="0"/>
              <a:t>Princípios de Melhores Práticas da OCDE sobre consultas às partes interessadas</a:t>
            </a:r>
          </a:p>
        </p:txBody>
      </p:sp>
    </p:spTree>
    <p:extLst>
      <p:ext uri="{BB962C8B-B14F-4D97-AF65-F5344CB8AC3E}">
        <p14:creationId xmlns:p14="http://schemas.microsoft.com/office/powerpoint/2010/main" val="2043372252"/>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6185009-BA4A-EAF8-89C8-E4F0CC78890A}"/>
              </a:ext>
            </a:extLst>
          </p:cNvPr>
          <p:cNvSpPr>
            <a:spLocks noGrp="1"/>
          </p:cNvSpPr>
          <p:nvPr>
            <p:ph idx="1"/>
          </p:nvPr>
        </p:nvSpPr>
        <p:spPr/>
        <p:txBody>
          <a:bodyPr/>
          <a:lstStyle/>
          <a:p>
            <a:r>
              <a:rPr lang="en-US" sz="2000" dirty="0">
                <a:solidFill>
                  <a:srgbClr val="4C4845"/>
                </a:solidFill>
              </a:rPr>
              <a:t>Custo/benefício de cada alternativa</a:t>
            </a:r>
          </a:p>
          <a:p>
            <a:r>
              <a:rPr lang="en-US" sz="2000" dirty="0">
                <a:solidFill>
                  <a:srgbClr val="4C4845"/>
                </a:solidFill>
              </a:rPr>
              <a:t>Avaliações quantitativas e qualitativas</a:t>
            </a:r>
          </a:p>
          <a:p>
            <a:pPr lvl="1"/>
            <a:r>
              <a:rPr lang="en-US" sz="2000" dirty="0">
                <a:solidFill>
                  <a:srgbClr val="4C4845"/>
                </a:solidFill>
              </a:rPr>
              <a:t>Economia, justiça social, impacto ambiental, medição, etc. </a:t>
            </a:r>
          </a:p>
          <a:p>
            <a:r>
              <a:rPr lang="en-US" sz="2000" dirty="0">
                <a:solidFill>
                  <a:srgbClr val="4C4845"/>
                </a:solidFill>
              </a:rPr>
              <a:t>Facilidade de aplicação da alternativa </a:t>
            </a:r>
          </a:p>
          <a:p>
            <a:r>
              <a:rPr lang="en-US" sz="2000" dirty="0">
                <a:solidFill>
                  <a:srgbClr val="4C4845"/>
                </a:solidFill>
              </a:rPr>
              <a:t>Aceitação do formato da alternativa pelas partes interessadas</a:t>
            </a:r>
          </a:p>
          <a:p>
            <a:endParaRPr lang="en-US" sz="2000" dirty="0">
              <a:solidFill>
                <a:srgbClr val="4C4845"/>
              </a:solidFill>
            </a:endParaRPr>
          </a:p>
          <a:p>
            <a:pPr marL="0" indent="0">
              <a:buNone/>
            </a:pPr>
            <a:r>
              <a:rPr lang="en-US" sz="2000" b="1" dirty="0">
                <a:solidFill>
                  <a:srgbClr val="253AA1"/>
                </a:solidFill>
              </a:rPr>
              <a:t>→ </a:t>
            </a:r>
            <a:r>
              <a:rPr lang="en-US" sz="2000" dirty="0">
                <a:solidFill>
                  <a:srgbClr val="4C4845"/>
                </a:solidFill>
              </a:rPr>
              <a:t>Identificação da solução preferida</a:t>
            </a:r>
          </a:p>
          <a:p>
            <a:pPr lvl="1"/>
            <a:r>
              <a:rPr lang="en-US" sz="2000" dirty="0">
                <a:solidFill>
                  <a:srgbClr val="4C4845"/>
                </a:solidFill>
              </a:rPr>
              <a:t>Como e de que forma a proposta regulatória identificada é superior às alternativas que foram consideradas? </a:t>
            </a:r>
          </a:p>
          <a:p>
            <a:endParaRPr lang="en-US" sz="2000" dirty="0">
              <a:solidFill>
                <a:srgbClr val="4C4845"/>
              </a:solidFill>
            </a:endParaRPr>
          </a:p>
          <a:p>
            <a:endParaRPr lang="en-US" sz="2000" dirty="0">
              <a:solidFill>
                <a:srgbClr val="4C4845"/>
              </a:solidFill>
            </a:endParaRPr>
          </a:p>
        </p:txBody>
      </p:sp>
      <p:sp>
        <p:nvSpPr>
          <p:cNvPr id="3" name="Titel 2">
            <a:extLst>
              <a:ext uri="{FF2B5EF4-FFF2-40B4-BE49-F238E27FC236}">
                <a16:creationId xmlns:a16="http://schemas.microsoft.com/office/drawing/2014/main" id="{653B69B9-2004-E98E-5AC7-F2829C58035E}"/>
              </a:ext>
            </a:extLst>
          </p:cNvPr>
          <p:cNvSpPr>
            <a:spLocks noGrp="1"/>
          </p:cNvSpPr>
          <p:nvPr>
            <p:ph type="title"/>
          </p:nvPr>
        </p:nvSpPr>
        <p:spPr/>
        <p:txBody>
          <a:bodyPr/>
          <a:lstStyle/>
          <a:p>
            <a:r>
              <a:rPr lang="en-US" dirty="0"/>
              <a:t>Avaliação de alternativas</a:t>
            </a:r>
          </a:p>
        </p:txBody>
      </p:sp>
    </p:spTree>
    <p:extLst>
      <p:ext uri="{BB962C8B-B14F-4D97-AF65-F5344CB8AC3E}">
        <p14:creationId xmlns:p14="http://schemas.microsoft.com/office/powerpoint/2010/main" val="1258051693"/>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447E18E-06A1-EBAC-2101-8AEB5A1D1876}"/>
              </a:ext>
            </a:extLst>
          </p:cNvPr>
          <p:cNvSpPr>
            <a:spLocks noGrp="1"/>
          </p:cNvSpPr>
          <p:nvPr>
            <p:ph idx="1"/>
          </p:nvPr>
        </p:nvSpPr>
        <p:spPr/>
        <p:txBody>
          <a:bodyPr/>
          <a:lstStyle/>
          <a:p>
            <a:r>
              <a:rPr lang="en-US" sz="2000" dirty="0">
                <a:solidFill>
                  <a:srgbClr val="4C4845"/>
                </a:solidFill>
              </a:rPr>
              <a:t>Abordar as desvantagens dos impactos da regulamentação proposta e das abordagens alternativas</a:t>
            </a:r>
          </a:p>
          <a:p>
            <a:r>
              <a:rPr lang="en-US" sz="2000" dirty="0">
                <a:solidFill>
                  <a:srgbClr val="4C4845"/>
                </a:solidFill>
              </a:rPr>
              <a:t>Avaliação de risco que contribui para o processo de avaliação de impacto</a:t>
            </a:r>
          </a:p>
          <a:p>
            <a:pPr lvl="1"/>
            <a:r>
              <a:rPr lang="en-US" sz="2000" dirty="0">
                <a:solidFill>
                  <a:srgbClr val="4C4845"/>
                </a:solidFill>
              </a:rPr>
              <a:t>Complexo, exigindo conhecimento aprofundado e especializado</a:t>
            </a:r>
          </a:p>
          <a:p>
            <a:pPr lvl="1"/>
            <a:r>
              <a:rPr lang="en-US" sz="2000" dirty="0">
                <a:solidFill>
                  <a:srgbClr val="4C4845"/>
                </a:solidFill>
              </a:rPr>
              <a:t>Relevante especificamente em relação a desastres naturais, mudanças climáticas, segurança, saúde humana/animal/planta, meio ambiente, funcionamento de sistemas de TI, mercados financeiros, fornecimento de energia, tráfego aéreo</a:t>
            </a:r>
          </a:p>
          <a:p>
            <a:pPr lvl="1"/>
            <a:r>
              <a:rPr lang="en-US" sz="2000" dirty="0">
                <a:solidFill>
                  <a:srgbClr val="4C4845"/>
                </a:solidFill>
              </a:rPr>
              <a:t>Riscos relacionados à saúde pública: avaliações de risco mais conhecidas relacionadas à exposição a substâncias químicas (produtos farmacêuticos, produtos químicos, alguns alimentos, poluentes do ar, materiais de contato com alimentos, brinquedos, cosméticos, contaminantes de alimentos etc.) e riscos biológicos (por exemplo, salmonela, campylobacter etc.).</a:t>
            </a:r>
          </a:p>
          <a:p>
            <a:endParaRPr lang="en-US" sz="2000" dirty="0"/>
          </a:p>
        </p:txBody>
      </p:sp>
      <p:sp>
        <p:nvSpPr>
          <p:cNvPr id="3" name="Titel 2">
            <a:extLst>
              <a:ext uri="{FF2B5EF4-FFF2-40B4-BE49-F238E27FC236}">
                <a16:creationId xmlns:a16="http://schemas.microsoft.com/office/drawing/2014/main" id="{CAAB9BBD-E754-2EA8-86BF-7BD8368E5419}"/>
              </a:ext>
            </a:extLst>
          </p:cNvPr>
          <p:cNvSpPr>
            <a:spLocks noGrp="1"/>
          </p:cNvSpPr>
          <p:nvPr>
            <p:ph type="title"/>
          </p:nvPr>
        </p:nvSpPr>
        <p:spPr/>
        <p:txBody>
          <a:bodyPr/>
          <a:lstStyle/>
          <a:p>
            <a:r>
              <a:rPr lang="en-US" dirty="0"/>
              <a:t>Avaliação de riscos</a:t>
            </a:r>
          </a:p>
        </p:txBody>
      </p:sp>
    </p:spTree>
    <p:extLst>
      <p:ext uri="{BB962C8B-B14F-4D97-AF65-F5344CB8AC3E}">
        <p14:creationId xmlns:p14="http://schemas.microsoft.com/office/powerpoint/2010/main" val="3417582659"/>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6185009-BA4A-EAF8-89C8-E4F0CC78890A}"/>
              </a:ext>
            </a:extLst>
          </p:cNvPr>
          <p:cNvSpPr>
            <a:spLocks noGrp="1"/>
          </p:cNvSpPr>
          <p:nvPr>
            <p:ph idx="1"/>
          </p:nvPr>
        </p:nvSpPr>
        <p:spPr/>
        <p:txBody>
          <a:bodyPr/>
          <a:lstStyle/>
          <a:p>
            <a:r>
              <a:rPr lang="en-US" sz="2000" dirty="0">
                <a:solidFill>
                  <a:srgbClr val="4C4845"/>
                </a:solidFill>
              </a:rPr>
              <a:t>Boas práticas para uma RIA eficaz</a:t>
            </a:r>
          </a:p>
          <a:p>
            <a:pPr lvl="1"/>
            <a:r>
              <a:rPr lang="en-US" sz="2000" dirty="0">
                <a:solidFill>
                  <a:srgbClr val="4C4845"/>
                </a:solidFill>
              </a:rPr>
              <a:t>Maximizar o compromisso político com a RIA</a:t>
            </a:r>
          </a:p>
          <a:p>
            <a:pPr lvl="1"/>
            <a:r>
              <a:rPr lang="en-US" sz="2000" dirty="0">
                <a:solidFill>
                  <a:srgbClr val="4C4845"/>
                </a:solidFill>
              </a:rPr>
              <a:t>Alocar cuidadosamente as responsabilidades pelos elementos do programa RIA.</a:t>
            </a:r>
          </a:p>
          <a:p>
            <a:pPr lvl="1"/>
            <a:r>
              <a:rPr lang="en-US" sz="2000" dirty="0">
                <a:solidFill>
                  <a:srgbClr val="4C4845"/>
                </a:solidFill>
              </a:rPr>
              <a:t>Treinar os reguladores</a:t>
            </a:r>
          </a:p>
          <a:p>
            <a:pPr lvl="1"/>
            <a:r>
              <a:rPr lang="en-US" sz="2000" dirty="0">
                <a:solidFill>
                  <a:srgbClr val="4C4845"/>
                </a:solidFill>
              </a:rPr>
              <a:t>Use um método analítico consistente, mas flexível</a:t>
            </a:r>
          </a:p>
          <a:p>
            <a:pPr lvl="1"/>
            <a:r>
              <a:rPr lang="en-US" sz="2000" dirty="0">
                <a:solidFill>
                  <a:srgbClr val="4C4845"/>
                </a:solidFill>
              </a:rPr>
              <a:t>Desenvolver e implementar estratégias de coleta de dados</a:t>
            </a:r>
          </a:p>
          <a:p>
            <a:pPr lvl="1"/>
            <a:r>
              <a:rPr lang="en-US" sz="2000" dirty="0">
                <a:solidFill>
                  <a:srgbClr val="4C4845"/>
                </a:solidFill>
              </a:rPr>
              <a:t>6alvo de esforços de RIA</a:t>
            </a:r>
          </a:p>
          <a:p>
            <a:pPr lvl="1"/>
            <a:r>
              <a:rPr lang="en-US" sz="2000" dirty="0">
                <a:solidFill>
                  <a:srgbClr val="4C4845"/>
                </a:solidFill>
              </a:rPr>
              <a:t>Integrar a RIA ao processo de elaboração de políticas, começando o mais cedo possível</a:t>
            </a:r>
          </a:p>
          <a:p>
            <a:pPr lvl="1"/>
            <a:r>
              <a:rPr lang="en-US" sz="2000" dirty="0">
                <a:solidFill>
                  <a:srgbClr val="4C4845"/>
                </a:solidFill>
              </a:rPr>
              <a:t>Comunicar os resultados</a:t>
            </a:r>
          </a:p>
          <a:p>
            <a:pPr lvl="1"/>
            <a:r>
              <a:rPr lang="en-US" sz="2000" dirty="0">
                <a:solidFill>
                  <a:srgbClr val="4C4845"/>
                </a:solidFill>
              </a:rPr>
              <a:t>Envolver amplamente o público</a:t>
            </a:r>
          </a:p>
          <a:p>
            <a:pPr lvl="1"/>
            <a:r>
              <a:rPr lang="en-US" sz="2000" dirty="0">
                <a:solidFill>
                  <a:srgbClr val="4C4845"/>
                </a:solidFill>
              </a:rPr>
              <a:t>Aplicar o RIA à regulamentação existente e à nova </a:t>
            </a:r>
            <a:r>
              <a:rPr lang="en-US" sz="2000" dirty="0" err="1">
                <a:solidFill>
                  <a:srgbClr val="4C4845"/>
                </a:solidFill>
              </a:rPr>
              <a:t>regulamentação</a:t>
            </a:r>
            <a:endParaRPr lang="en-US" sz="2000" dirty="0">
              <a:solidFill>
                <a:srgbClr val="4C4845"/>
              </a:solidFill>
            </a:endParaRPr>
          </a:p>
          <a:p>
            <a:pPr marL="433800" lvl="1" indent="0">
              <a:buNone/>
            </a:pPr>
            <a:endParaRPr lang="en-US" sz="2000" dirty="0">
              <a:solidFill>
                <a:srgbClr val="4C4845"/>
              </a:solidFill>
            </a:endParaRPr>
          </a:p>
          <a:p>
            <a:pPr marL="0" indent="0">
              <a:buNone/>
            </a:pPr>
            <a:r>
              <a:rPr lang="en-US" sz="1200" dirty="0">
                <a:solidFill>
                  <a:srgbClr val="4C4845"/>
                </a:solidFill>
              </a:rPr>
              <a:t>Fonte: OCDE (1997), Regulatory Impact Analysis: Best Practice in OECD Countries</a:t>
            </a:r>
          </a:p>
          <a:p>
            <a:endParaRPr lang="en-US" sz="2000" dirty="0">
              <a:solidFill>
                <a:srgbClr val="4C4845"/>
              </a:solidFill>
            </a:endParaRPr>
          </a:p>
        </p:txBody>
      </p:sp>
      <p:sp>
        <p:nvSpPr>
          <p:cNvPr id="3" name="Titel 2">
            <a:extLst>
              <a:ext uri="{FF2B5EF4-FFF2-40B4-BE49-F238E27FC236}">
                <a16:creationId xmlns:a16="http://schemas.microsoft.com/office/drawing/2014/main" id="{653B69B9-2004-E98E-5AC7-F2829C58035E}"/>
              </a:ext>
            </a:extLst>
          </p:cNvPr>
          <p:cNvSpPr>
            <a:spLocks noGrp="1"/>
          </p:cNvSpPr>
          <p:nvPr>
            <p:ph type="title"/>
          </p:nvPr>
        </p:nvSpPr>
        <p:spPr/>
        <p:txBody>
          <a:bodyPr/>
          <a:lstStyle/>
          <a:p>
            <a:r>
              <a:rPr lang="en-US" dirty="0"/>
              <a:t>Implementação (1)</a:t>
            </a:r>
          </a:p>
        </p:txBody>
      </p:sp>
    </p:spTree>
    <p:extLst>
      <p:ext uri="{BB962C8B-B14F-4D97-AF65-F5344CB8AC3E}">
        <p14:creationId xmlns:p14="http://schemas.microsoft.com/office/powerpoint/2010/main" val="1033537293"/>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447E18E-06A1-EBAC-2101-8AEB5A1D1876}"/>
              </a:ext>
            </a:extLst>
          </p:cNvPr>
          <p:cNvSpPr>
            <a:spLocks noGrp="1"/>
          </p:cNvSpPr>
          <p:nvPr>
            <p:ph idx="1"/>
          </p:nvPr>
        </p:nvSpPr>
        <p:spPr/>
        <p:txBody>
          <a:bodyPr/>
          <a:lstStyle/>
          <a:p>
            <a:r>
              <a:rPr lang="en-US" sz="2000" dirty="0">
                <a:solidFill>
                  <a:srgbClr val="4C4845"/>
                </a:solidFill>
              </a:rPr>
              <a:t>Desafios na realização de RIA</a:t>
            </a:r>
          </a:p>
          <a:p>
            <a:pPr lvl="1"/>
            <a:r>
              <a:rPr lang="en-US" sz="2000" dirty="0">
                <a:solidFill>
                  <a:srgbClr val="4C4845"/>
                </a:solidFill>
              </a:rPr>
              <a:t>A falta de vontade política dificulta o sucesso da ferramenta</a:t>
            </a:r>
          </a:p>
          <a:p>
            <a:pPr lvl="1"/>
            <a:r>
              <a:rPr lang="en-US" sz="2000" dirty="0">
                <a:solidFill>
                  <a:srgbClr val="4C4845"/>
                </a:solidFill>
              </a:rPr>
              <a:t>A identificação do problema e das causas subjacentes não é suficientemente precisa</a:t>
            </a:r>
          </a:p>
          <a:p>
            <a:pPr lvl="1"/>
            <a:r>
              <a:rPr lang="en-US" sz="2000" dirty="0">
                <a:solidFill>
                  <a:srgbClr val="4C4845"/>
                </a:solidFill>
              </a:rPr>
              <a:t>Precisão da coleta de dados e qualidade dos dados; as partes interessadas não estão dispostas a compartilhar dados confidenciais ou corretos</a:t>
            </a:r>
          </a:p>
          <a:p>
            <a:pPr lvl="1"/>
            <a:r>
              <a:rPr lang="en-US" sz="2000" dirty="0">
                <a:solidFill>
                  <a:srgbClr val="4C4845"/>
                </a:solidFill>
              </a:rPr>
              <a:t>Lidar com uma combinação de dados quantitativos e qualitativos</a:t>
            </a:r>
          </a:p>
          <a:p>
            <a:pPr lvl="1"/>
            <a:r>
              <a:rPr lang="en-US" sz="2000" dirty="0">
                <a:solidFill>
                  <a:srgbClr val="4C4845"/>
                </a:solidFill>
              </a:rPr>
              <a:t>Mapeamento das partes interessadas que provavelmente sofrerão impacto e contabilização de todos os seus custos e benefícios</a:t>
            </a:r>
          </a:p>
          <a:p>
            <a:pPr lvl="1"/>
            <a:r>
              <a:rPr lang="en-US" sz="2000" dirty="0">
                <a:solidFill>
                  <a:srgbClr val="4C4845"/>
                </a:solidFill>
              </a:rPr>
              <a:t>Desafios na estimativa de custos acumulados durante todo o período de tempo (inflação?)</a:t>
            </a:r>
          </a:p>
          <a:p>
            <a:pPr lvl="1"/>
            <a:r>
              <a:rPr lang="en-US" sz="2000" dirty="0">
                <a:solidFill>
                  <a:srgbClr val="4C4845"/>
                </a:solidFill>
              </a:rPr>
              <a:t>Personalização da RIA de acordo com as realidades e a disponibilidade de dados</a:t>
            </a:r>
          </a:p>
          <a:p>
            <a:pPr lvl="1"/>
            <a:r>
              <a:rPr lang="en-US" sz="2000" dirty="0">
                <a:solidFill>
                  <a:srgbClr val="4C4845"/>
                </a:solidFill>
              </a:rPr>
              <a:t>Falta de conhecimento adequado entre as partes interessadas e os formuladores de políticas, o que leva a uma tomada de decisão e implementação equivocadas</a:t>
            </a:r>
          </a:p>
          <a:p>
            <a:endParaRPr lang="en-US" sz="2000" dirty="0">
              <a:solidFill>
                <a:srgbClr val="4C4845"/>
              </a:solidFill>
            </a:endParaRPr>
          </a:p>
        </p:txBody>
      </p:sp>
      <p:sp>
        <p:nvSpPr>
          <p:cNvPr id="3" name="Titel 2">
            <a:extLst>
              <a:ext uri="{FF2B5EF4-FFF2-40B4-BE49-F238E27FC236}">
                <a16:creationId xmlns:a16="http://schemas.microsoft.com/office/drawing/2014/main" id="{CAAB9BBD-E754-2EA8-86BF-7BD8368E5419}"/>
              </a:ext>
            </a:extLst>
          </p:cNvPr>
          <p:cNvSpPr>
            <a:spLocks noGrp="1"/>
          </p:cNvSpPr>
          <p:nvPr>
            <p:ph type="title"/>
          </p:nvPr>
        </p:nvSpPr>
        <p:spPr/>
        <p:txBody>
          <a:bodyPr/>
          <a:lstStyle/>
          <a:p>
            <a:r>
              <a:rPr lang="en-US" dirty="0"/>
              <a:t>Implementação (2) </a:t>
            </a:r>
          </a:p>
        </p:txBody>
      </p:sp>
    </p:spTree>
    <p:extLst>
      <p:ext uri="{BB962C8B-B14F-4D97-AF65-F5344CB8AC3E}">
        <p14:creationId xmlns:p14="http://schemas.microsoft.com/office/powerpoint/2010/main" val="3530836497"/>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447E18E-06A1-EBAC-2101-8AEB5A1D1876}"/>
              </a:ext>
            </a:extLst>
          </p:cNvPr>
          <p:cNvSpPr>
            <a:spLocks noGrp="1"/>
          </p:cNvSpPr>
          <p:nvPr>
            <p:ph idx="1"/>
          </p:nvPr>
        </p:nvSpPr>
        <p:spPr/>
        <p:txBody>
          <a:bodyPr/>
          <a:lstStyle/>
          <a:p>
            <a:r>
              <a:rPr lang="en-US" sz="2000" dirty="0" err="1">
                <a:solidFill>
                  <a:srgbClr val="4C4845"/>
                </a:solidFill>
              </a:rPr>
              <a:t>Limitações</a:t>
            </a:r>
            <a:r>
              <a:rPr lang="en-US" sz="2000" dirty="0">
                <a:solidFill>
                  <a:srgbClr val="4C4845"/>
                </a:solidFill>
              </a:rPr>
              <a:t> da RIA</a:t>
            </a:r>
          </a:p>
          <a:p>
            <a:pPr lvl="1"/>
            <a:r>
              <a:rPr lang="en-US" sz="2000" dirty="0">
                <a:solidFill>
                  <a:srgbClr val="4C4845"/>
                </a:solidFill>
              </a:rPr>
              <a:t>Vontade política e mandatos legais → essenciais para a adoção e implementação da AIR na elaboração de políticas.</a:t>
            </a:r>
          </a:p>
          <a:p>
            <a:pPr lvl="1"/>
            <a:r>
              <a:rPr lang="en-US" sz="2000" dirty="0">
                <a:solidFill>
                  <a:srgbClr val="4C4845"/>
                </a:solidFill>
              </a:rPr>
              <a:t>RIA considerada uma ferramenta de tomada de decisão RIA → tratada como um substituto para a tomada de decisão</a:t>
            </a:r>
          </a:p>
          <a:p>
            <a:pPr lvl="1"/>
            <a:r>
              <a:rPr lang="en-US" sz="2000" dirty="0">
                <a:solidFill>
                  <a:srgbClr val="4C4845"/>
                </a:solidFill>
              </a:rPr>
              <a:t>Avaliação feita com base em suposições → incertezas </a:t>
            </a:r>
          </a:p>
          <a:p>
            <a:pPr lvl="1"/>
            <a:r>
              <a:rPr lang="en-US" sz="2000" dirty="0">
                <a:solidFill>
                  <a:srgbClr val="4C4845"/>
                </a:solidFill>
              </a:rPr>
              <a:t>Falta de recursos relativos a uma equipe treinada e orçamento → atrasando o RIA</a:t>
            </a:r>
          </a:p>
          <a:p>
            <a:pPr lvl="1"/>
            <a:r>
              <a:rPr lang="en-US" sz="2000" dirty="0">
                <a:solidFill>
                  <a:srgbClr val="4C4845"/>
                </a:solidFill>
              </a:rPr>
              <a:t>Qualidade da implementação → RIA tão bom quanto a implementação do processo</a:t>
            </a:r>
          </a:p>
          <a:p>
            <a:pPr lvl="1"/>
            <a:endParaRPr lang="en-US" sz="2000" dirty="0">
              <a:solidFill>
                <a:srgbClr val="4C4845"/>
              </a:solidFill>
            </a:endParaRPr>
          </a:p>
        </p:txBody>
      </p:sp>
      <p:sp>
        <p:nvSpPr>
          <p:cNvPr id="3" name="Titel 2">
            <a:extLst>
              <a:ext uri="{FF2B5EF4-FFF2-40B4-BE49-F238E27FC236}">
                <a16:creationId xmlns:a16="http://schemas.microsoft.com/office/drawing/2014/main" id="{CAAB9BBD-E754-2EA8-86BF-7BD8368E5419}"/>
              </a:ext>
            </a:extLst>
          </p:cNvPr>
          <p:cNvSpPr>
            <a:spLocks noGrp="1"/>
          </p:cNvSpPr>
          <p:nvPr>
            <p:ph type="title"/>
          </p:nvPr>
        </p:nvSpPr>
        <p:spPr/>
        <p:txBody>
          <a:bodyPr/>
          <a:lstStyle/>
          <a:p>
            <a:r>
              <a:rPr lang="en-US" dirty="0"/>
              <a:t>Implementação (3) </a:t>
            </a:r>
          </a:p>
        </p:txBody>
      </p:sp>
    </p:spTree>
    <p:extLst>
      <p:ext uri="{BB962C8B-B14F-4D97-AF65-F5344CB8AC3E}">
        <p14:creationId xmlns:p14="http://schemas.microsoft.com/office/powerpoint/2010/main" val="1270482545"/>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447E18E-06A1-EBAC-2101-8AEB5A1D1876}"/>
              </a:ext>
            </a:extLst>
          </p:cNvPr>
          <p:cNvSpPr>
            <a:spLocks noGrp="1"/>
          </p:cNvSpPr>
          <p:nvPr>
            <p:ph idx="1"/>
          </p:nvPr>
        </p:nvSpPr>
        <p:spPr/>
        <p:txBody>
          <a:bodyPr/>
          <a:lstStyle/>
          <a:p>
            <a:r>
              <a:rPr lang="en-US" sz="2000" dirty="0">
                <a:solidFill>
                  <a:srgbClr val="4C4845"/>
                </a:solidFill>
              </a:rPr>
              <a:t>Processo contínuo e organizado de coleta sistemática de dados (ou acesso) durante todo o ciclo de vida de uma iniciativa para supervisionar seu progresso</a:t>
            </a:r>
          </a:p>
          <a:p>
            <a:r>
              <a:rPr lang="en-US" sz="2000" dirty="0">
                <a:solidFill>
                  <a:srgbClr val="4C4845"/>
                </a:solidFill>
              </a:rPr>
              <a:t>Gerar informações que alimentem futuras avaliações e análises de impacto e forneçam uma base sólida de evidências para a elaboração de políticas</a:t>
            </a:r>
          </a:p>
          <a:p>
            <a:r>
              <a:rPr lang="en-US" sz="2000" dirty="0">
                <a:solidFill>
                  <a:srgbClr val="4C4845"/>
                </a:solidFill>
              </a:rPr>
              <a:t>Envolve o acompanhamento do progresso em relação a metas ou objetivos previamente identificados</a:t>
            </a:r>
          </a:p>
          <a:p>
            <a:r>
              <a:rPr lang="en-US" sz="2000" dirty="0">
                <a:solidFill>
                  <a:srgbClr val="4C4845"/>
                </a:solidFill>
              </a:rPr>
              <a:t>Motivos mais frequentes para o monitoramento</a:t>
            </a:r>
          </a:p>
          <a:p>
            <a:pPr lvl="1"/>
            <a:r>
              <a:rPr lang="en-US" sz="2000" dirty="0">
                <a:solidFill>
                  <a:srgbClr val="4C4845"/>
                </a:solidFill>
              </a:rPr>
              <a:t>Compreensão de como as iniciativas estão ocorrendo</a:t>
            </a:r>
          </a:p>
          <a:p>
            <a:pPr lvl="1"/>
            <a:r>
              <a:rPr lang="en-US" sz="2000" dirty="0">
                <a:solidFill>
                  <a:srgbClr val="4C4845"/>
                </a:solidFill>
              </a:rPr>
              <a:t>Elaboração de políticas com base em evidências, acompanhando e relatando o progresso da implementação em relação aos objetivos e metas e aumentando a responsabilidade</a:t>
            </a:r>
          </a:p>
          <a:p>
            <a:pPr lvl="1"/>
            <a:r>
              <a:rPr lang="en-US" sz="2000" dirty="0">
                <a:solidFill>
                  <a:srgbClr val="4C4845"/>
                </a:solidFill>
              </a:rPr>
              <a:t>Atender aos requisitos externos, como as demandas das partes interessadas por relatórios</a:t>
            </a:r>
          </a:p>
          <a:p>
            <a:pPr lvl="1"/>
            <a:r>
              <a:rPr lang="en-US" sz="2000" dirty="0">
                <a:solidFill>
                  <a:srgbClr val="4C4845"/>
                </a:solidFill>
              </a:rPr>
              <a:t>Comunicação eficaz com as partes interessadas mais amplas, garantindo a transparência </a:t>
            </a:r>
          </a:p>
        </p:txBody>
      </p:sp>
      <p:sp>
        <p:nvSpPr>
          <p:cNvPr id="3" name="Titel 2">
            <a:extLst>
              <a:ext uri="{FF2B5EF4-FFF2-40B4-BE49-F238E27FC236}">
                <a16:creationId xmlns:a16="http://schemas.microsoft.com/office/drawing/2014/main" id="{CAAB9BBD-E754-2EA8-86BF-7BD8368E5419}"/>
              </a:ext>
            </a:extLst>
          </p:cNvPr>
          <p:cNvSpPr>
            <a:spLocks noGrp="1"/>
          </p:cNvSpPr>
          <p:nvPr>
            <p:ph type="title"/>
          </p:nvPr>
        </p:nvSpPr>
        <p:spPr/>
        <p:txBody>
          <a:bodyPr/>
          <a:lstStyle/>
          <a:p>
            <a:r>
              <a:rPr lang="en-US" dirty="0"/>
              <a:t>Monitoramento e avaliação (1)</a:t>
            </a:r>
          </a:p>
        </p:txBody>
      </p:sp>
    </p:spTree>
    <p:extLst>
      <p:ext uri="{BB962C8B-B14F-4D97-AF65-F5344CB8AC3E}">
        <p14:creationId xmlns:p14="http://schemas.microsoft.com/office/powerpoint/2010/main" val="2531358818"/>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447E18E-06A1-EBAC-2101-8AEB5A1D1876}"/>
              </a:ext>
            </a:extLst>
          </p:cNvPr>
          <p:cNvSpPr>
            <a:spLocks noGrp="1"/>
          </p:cNvSpPr>
          <p:nvPr>
            <p:ph idx="1"/>
          </p:nvPr>
        </p:nvSpPr>
        <p:spPr/>
        <p:txBody>
          <a:bodyPr/>
          <a:lstStyle/>
          <a:p>
            <a:r>
              <a:rPr lang="en-US" sz="2000" dirty="0">
                <a:solidFill>
                  <a:srgbClr val="4C4845"/>
                </a:solidFill>
              </a:rPr>
              <a:t>O monitoramento é parte integrante da avaliação</a:t>
            </a:r>
          </a:p>
          <a:p>
            <a:pPr lvl="1"/>
            <a:r>
              <a:rPr lang="en-US" sz="2000" dirty="0">
                <a:solidFill>
                  <a:srgbClr val="4C4845"/>
                </a:solidFill>
              </a:rPr>
              <a:t>Acompanhar sistematicamente o progresso de uma iniciativa durante sua implementação</a:t>
            </a:r>
          </a:p>
          <a:p>
            <a:pPr lvl="1"/>
            <a:r>
              <a:rPr lang="en-US" sz="2000" dirty="0">
                <a:solidFill>
                  <a:srgbClr val="4C4845"/>
                </a:solidFill>
              </a:rPr>
              <a:t>Fonte que informa a avaliação, o que implica uma avaliação retrospectiva mais abrangente e aprofundada sobre se a iniciativa realmente atingiu seus objetivos e como</a:t>
            </a:r>
          </a:p>
          <a:p>
            <a:r>
              <a:rPr lang="en-US" sz="2000" dirty="0">
                <a:solidFill>
                  <a:srgbClr val="4C4845"/>
                </a:solidFill>
              </a:rPr>
              <a:t>A avaliação também avalia se os objetivos foram atingidos de forma eficiente (ou seja, com o menor custo), bem como os motivos de seu sucesso ou não</a:t>
            </a:r>
          </a:p>
          <a:p>
            <a:r>
              <a:rPr lang="en-US" sz="2000" dirty="0">
                <a:solidFill>
                  <a:srgbClr val="4C4845"/>
                </a:solidFill>
              </a:rPr>
              <a:t>A avaliação também captura a causalidade entre os efeitos e a iniciativa avaliada</a:t>
            </a:r>
          </a:p>
          <a:p>
            <a:pPr marL="325438" indent="-325438">
              <a:buNone/>
            </a:pPr>
            <a:r>
              <a:rPr lang="en-US" sz="2000" dirty="0">
                <a:solidFill>
                  <a:srgbClr val="4C4845"/>
                </a:solidFill>
              </a:rPr>
              <a:t>→ Monitoramento e avaliação complementares com o objetivo de verificar se os objetivos da política estão sendo alcançados</a:t>
            </a:r>
          </a:p>
        </p:txBody>
      </p:sp>
      <p:sp>
        <p:nvSpPr>
          <p:cNvPr id="3" name="Titel 2">
            <a:extLst>
              <a:ext uri="{FF2B5EF4-FFF2-40B4-BE49-F238E27FC236}">
                <a16:creationId xmlns:a16="http://schemas.microsoft.com/office/drawing/2014/main" id="{CAAB9BBD-E754-2EA8-86BF-7BD8368E5419}"/>
              </a:ext>
            </a:extLst>
          </p:cNvPr>
          <p:cNvSpPr>
            <a:spLocks noGrp="1"/>
          </p:cNvSpPr>
          <p:nvPr>
            <p:ph type="title"/>
          </p:nvPr>
        </p:nvSpPr>
        <p:spPr/>
        <p:txBody>
          <a:bodyPr/>
          <a:lstStyle/>
          <a:p>
            <a:r>
              <a:rPr lang="en-US" dirty="0"/>
              <a:t>Monitoramento e avaliação (2)</a:t>
            </a:r>
          </a:p>
        </p:txBody>
      </p:sp>
    </p:spTree>
    <p:extLst>
      <p:ext uri="{BB962C8B-B14F-4D97-AF65-F5344CB8AC3E}">
        <p14:creationId xmlns:p14="http://schemas.microsoft.com/office/powerpoint/2010/main" val="2486860262"/>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6185009-BA4A-EAF8-89C8-E4F0CC78890A}"/>
              </a:ext>
            </a:extLst>
          </p:cNvPr>
          <p:cNvSpPr>
            <a:spLocks noGrp="1"/>
          </p:cNvSpPr>
          <p:nvPr>
            <p:ph idx="1"/>
          </p:nvPr>
        </p:nvSpPr>
        <p:spPr/>
        <p:txBody>
          <a:bodyPr/>
          <a:lstStyle/>
          <a:p>
            <a:r>
              <a:rPr lang="en-US" sz="2000" dirty="0">
                <a:solidFill>
                  <a:srgbClr val="4C4845"/>
                </a:solidFill>
              </a:rPr>
              <a:t>A maioria das formas de RIA avalia os custos e benefícios da regulamentação atual ou</a:t>
            </a:r>
            <a:br>
              <a:rPr lang="en-US" sz="2000" dirty="0">
                <a:solidFill>
                  <a:srgbClr val="4C4845"/>
                </a:solidFill>
              </a:rPr>
            </a:br>
            <a:r>
              <a:rPr lang="en-US" sz="2000" dirty="0">
                <a:solidFill>
                  <a:srgbClr val="4C4845"/>
                </a:solidFill>
              </a:rPr>
              <a:t>ou proposta de regulamentação, bem como cenários alternativos para selecionar a</a:t>
            </a:r>
            <a:br>
              <a:rPr lang="en-US" sz="2000" dirty="0">
                <a:solidFill>
                  <a:srgbClr val="4C4845"/>
                </a:solidFill>
              </a:rPr>
            </a:br>
            <a:r>
              <a:rPr lang="en-US" sz="2000" dirty="0">
                <a:solidFill>
                  <a:srgbClr val="4C4845"/>
                </a:solidFill>
              </a:rPr>
              <a:t>solução mais adequada para alcançar os resultados desejados.</a:t>
            </a:r>
          </a:p>
          <a:p>
            <a:r>
              <a:rPr lang="en-US" sz="2000" dirty="0">
                <a:solidFill>
                  <a:srgbClr val="4C4845"/>
                </a:solidFill>
              </a:rPr>
              <a:t>Todas as formas de RIA devem ter dois componentes</a:t>
            </a:r>
          </a:p>
          <a:p>
            <a:pPr lvl="1"/>
            <a:r>
              <a:rPr lang="en-US" sz="2000" dirty="0">
                <a:solidFill>
                  <a:srgbClr val="4C4845"/>
                </a:solidFill>
              </a:rPr>
              <a:t>Avaliações ex ante e ex post</a:t>
            </a:r>
          </a:p>
          <a:p>
            <a:r>
              <a:rPr lang="en-US" sz="2000" dirty="0">
                <a:solidFill>
                  <a:srgbClr val="4C4845"/>
                </a:solidFill>
              </a:rPr>
              <a:t>Kit básico de ferramentas RIA, geralmente incluindo análise de custo-benefício</a:t>
            </a:r>
          </a:p>
          <a:p>
            <a:r>
              <a:rPr lang="en-US" sz="2000" dirty="0">
                <a:solidFill>
                  <a:srgbClr val="4C4845"/>
                </a:solidFill>
              </a:rPr>
              <a:t>Não existe um método padronizado de condução de RIA</a:t>
            </a:r>
          </a:p>
          <a:p>
            <a:pPr lvl="1"/>
            <a:r>
              <a:rPr lang="en-US" sz="2000" dirty="0">
                <a:solidFill>
                  <a:srgbClr val="4C4845"/>
                </a:solidFill>
              </a:rPr>
              <a:t>A ser localizada para selecionar a metodologia mais adequada</a:t>
            </a:r>
            <a:br>
              <a:rPr lang="en-US" sz="2000" dirty="0">
                <a:solidFill>
                  <a:srgbClr val="4C4845"/>
                </a:solidFill>
              </a:rPr>
            </a:br>
            <a:r>
              <a:rPr lang="en-US" sz="2000" dirty="0">
                <a:solidFill>
                  <a:srgbClr val="4C4845"/>
                </a:solidFill>
              </a:rPr>
              <a:t>para um determinado país/situação.</a:t>
            </a:r>
          </a:p>
          <a:p>
            <a:endParaRPr lang="en-US" sz="2000" dirty="0">
              <a:solidFill>
                <a:srgbClr val="4C4845"/>
              </a:solidFill>
            </a:endParaRPr>
          </a:p>
        </p:txBody>
      </p:sp>
      <p:sp>
        <p:nvSpPr>
          <p:cNvPr id="3" name="Titel 2">
            <a:extLst>
              <a:ext uri="{FF2B5EF4-FFF2-40B4-BE49-F238E27FC236}">
                <a16:creationId xmlns:a16="http://schemas.microsoft.com/office/drawing/2014/main" id="{653B69B9-2004-E98E-5AC7-F2829C58035E}"/>
              </a:ext>
            </a:extLst>
          </p:cNvPr>
          <p:cNvSpPr>
            <a:spLocks noGrp="1"/>
          </p:cNvSpPr>
          <p:nvPr>
            <p:ph type="title"/>
          </p:nvPr>
        </p:nvSpPr>
        <p:spPr/>
        <p:txBody>
          <a:bodyPr/>
          <a:lstStyle/>
          <a:p>
            <a:r>
              <a:rPr lang="en-US" dirty="0"/>
              <a:t>O processo RIA</a:t>
            </a:r>
          </a:p>
        </p:txBody>
      </p:sp>
      <p:pic>
        <p:nvPicPr>
          <p:cNvPr id="5" name="Grafik 4">
            <a:extLst>
              <a:ext uri="{FF2B5EF4-FFF2-40B4-BE49-F238E27FC236}">
                <a16:creationId xmlns:a16="http://schemas.microsoft.com/office/drawing/2014/main" id="{5DFF9C9B-CDF5-D62A-7A04-6F77693CE7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75942" y="1802600"/>
            <a:ext cx="2769467" cy="4487237"/>
          </a:xfrm>
          <a:prstGeom prst="rect">
            <a:avLst/>
          </a:prstGeom>
        </p:spPr>
      </p:pic>
      <p:sp>
        <p:nvSpPr>
          <p:cNvPr id="6" name="Textfeld 5">
            <a:extLst>
              <a:ext uri="{FF2B5EF4-FFF2-40B4-BE49-F238E27FC236}">
                <a16:creationId xmlns:a16="http://schemas.microsoft.com/office/drawing/2014/main" id="{5DE2795E-F055-6000-DEFF-79BA1204D859}"/>
              </a:ext>
            </a:extLst>
          </p:cNvPr>
          <p:cNvSpPr txBox="1"/>
          <p:nvPr/>
        </p:nvSpPr>
        <p:spPr>
          <a:xfrm>
            <a:off x="10079865" y="5862895"/>
            <a:ext cx="2112135" cy="276999"/>
          </a:xfrm>
          <a:prstGeom prst="rect">
            <a:avLst/>
          </a:prstGeom>
          <a:noFill/>
        </p:spPr>
        <p:txBody>
          <a:bodyPr wrap="square" lIns="0" rIns="0" rtlCol="0">
            <a:spAutoFit/>
          </a:bodyPr>
          <a:lstStyle/>
          <a:p>
            <a:r>
              <a:rPr lang="en-US" sz="1200" dirty="0">
                <a:solidFill>
                  <a:srgbClr val="4C4845"/>
                </a:solidFill>
                <a:latin typeface="Calibri Light" panose="020F0302020204030204" pitchFamily="34" charset="0"/>
                <a:cs typeface="Calibri Light" panose="020F0302020204030204" pitchFamily="34" charset="0"/>
              </a:rPr>
              <a:t>© </a:t>
            </a:r>
            <a:r>
              <a:rPr lang="en-US" sz="1200" dirty="0" err="1">
                <a:solidFill>
                  <a:srgbClr val="4C4845"/>
                </a:solidFill>
                <a:latin typeface="Calibri Light" panose="020F0302020204030204" pitchFamily="34" charset="0"/>
                <a:cs typeface="Calibri Light" panose="020F0302020204030204" pitchFamily="34" charset="0"/>
              </a:rPr>
              <a:t>pixabay.com</a:t>
            </a:r>
            <a:endParaRPr lang="en-US" sz="1200" dirty="0">
              <a:solidFill>
                <a:srgbClr val="4C4845"/>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77625673"/>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D1CFB6E7-7C0E-5D29-852B-2FFACCD527F1}"/>
              </a:ext>
            </a:extLst>
          </p:cNvPr>
          <p:cNvSpPr>
            <a:spLocks noGrp="1"/>
          </p:cNvSpPr>
          <p:nvPr>
            <p:ph idx="1"/>
          </p:nvPr>
        </p:nvSpPr>
        <p:spPr/>
        <p:txBody>
          <a:bodyPr/>
          <a:lstStyle/>
          <a:p>
            <a:pPr marL="0" indent="0">
              <a:spcAft>
                <a:spcPts val="1200"/>
              </a:spcAft>
              <a:buNone/>
            </a:pPr>
            <a:r>
              <a:rPr lang="de-DE" sz="1800" dirty="0">
                <a:solidFill>
                  <a:srgbClr val="4C4845"/>
                </a:solidFill>
              </a:rPr>
              <a:t>OECD (2020), "Best </a:t>
            </a:r>
            <a:r>
              <a:rPr lang="de-DE" sz="1800" dirty="0" err="1">
                <a:solidFill>
                  <a:srgbClr val="4C4845"/>
                </a:solidFill>
              </a:rPr>
              <a:t>practice principles for regulatory impact analysis</a:t>
            </a:r>
            <a:r>
              <a:rPr lang="de-DE" sz="1800" dirty="0">
                <a:solidFill>
                  <a:srgbClr val="4C4845"/>
                </a:solidFill>
              </a:rPr>
              <a:t>", em </a:t>
            </a:r>
            <a:r>
              <a:rPr lang="de-DE" sz="1800" dirty="0" err="1">
                <a:solidFill>
                  <a:srgbClr val="4C4845"/>
                </a:solidFill>
              </a:rPr>
              <a:t>Regulatory </a:t>
            </a:r>
            <a:r>
              <a:rPr lang="de-DE" sz="1800" dirty="0">
                <a:solidFill>
                  <a:srgbClr val="4C4845"/>
                </a:solidFill>
              </a:rPr>
              <a:t>Impact Assessment, OECD Publishing, Paris. DOI: </a:t>
            </a:r>
            <a:r>
              <a:rPr lang="de-DE" sz="1800" dirty="0">
                <a:solidFill>
                  <a:srgbClr val="4C4845"/>
                </a:solidFill>
                <a:hlinkClick r:id="rId2">
                  <a:extLst>
                    <a:ext uri="{A12FA001-AC4F-418D-AE19-62706E023703}">
                      <ahyp:hlinkClr xmlns:ahyp="http://schemas.microsoft.com/office/drawing/2018/hyperlinkcolor" val="tx"/>
                    </a:ext>
                  </a:extLst>
                </a:hlinkClick>
              </a:rPr>
              <a:t>https://doi.org/10.1787/663f08d9-en</a:t>
            </a:r>
            <a:endParaRPr lang="de-DE" sz="1800" dirty="0">
              <a:solidFill>
                <a:srgbClr val="4C4845"/>
              </a:solidFill>
            </a:endParaRPr>
          </a:p>
          <a:p>
            <a:pPr marL="0" indent="0">
              <a:spcAft>
                <a:spcPts val="1200"/>
              </a:spcAft>
              <a:buNone/>
            </a:pPr>
            <a:r>
              <a:rPr lang="de-DE" sz="1800" dirty="0">
                <a:solidFill>
                  <a:srgbClr val="4C4845"/>
                </a:solidFill>
              </a:rPr>
              <a:t>OCDE (2019) </a:t>
            </a:r>
            <a:r>
              <a:rPr lang="de-DE" sz="1800" dirty="0" err="1">
                <a:solidFill>
                  <a:srgbClr val="4C4845"/>
                </a:solidFill>
              </a:rPr>
              <a:t>adaptado de </a:t>
            </a:r>
            <a:r>
              <a:rPr lang="de-DE" sz="1800" dirty="0">
                <a:solidFill>
                  <a:srgbClr val="4C4845"/>
                </a:solidFill>
              </a:rPr>
              <a:t>OCDE (2017</a:t>
            </a:r>
            <a:r>
              <a:rPr lang="en-US" sz="1800" dirty="0">
                <a:solidFill>
                  <a:srgbClr val="4C4845"/>
                </a:solidFill>
              </a:rPr>
              <a:t>) Regulatory Impact Analysis: Melhores práticas nos países da OCDE</a:t>
            </a:r>
          </a:p>
          <a:p>
            <a:pPr marL="0" indent="0">
              <a:spcAft>
                <a:spcPts val="1200"/>
              </a:spcAft>
              <a:buNone/>
            </a:pPr>
            <a:r>
              <a:rPr lang="de-DE" sz="1800" dirty="0">
                <a:solidFill>
                  <a:srgbClr val="4C4845"/>
                </a:solidFill>
                <a:hlinkClick r:id="rId3">
                  <a:extLst>
                    <a:ext uri="{A12FA001-AC4F-418D-AE19-62706E023703}">
                      <ahyp:hlinkClr xmlns:ahyp="http://schemas.microsoft.com/office/drawing/2018/hyperlinkcolor" val="tx"/>
                    </a:ext>
                  </a:extLst>
                </a:hlinkClick>
              </a:rPr>
              <a:t>www.oecd.org/gov/regulatory-policy </a:t>
            </a:r>
          </a:p>
          <a:p>
            <a:pPr marL="0" indent="0">
              <a:spcAft>
                <a:spcPts val="1200"/>
              </a:spcAft>
              <a:buNone/>
            </a:pPr>
            <a:r>
              <a:rPr lang="de-DE" sz="1800" dirty="0">
                <a:solidFill>
                  <a:srgbClr val="4C4845"/>
                </a:solidFill>
              </a:rPr>
              <a:t>https://share.ansi.org/Shared%20Documents/Standards%20Activities/International%20Standardization/Standards%20Alliance/Standards%20Alliance%20Phase%202%20(SA2)/Activities/Southern%20Africa/Zambia%20RIA%20Teams/Workshop%20Presentations/RIA_Overview_and_Step_One_to_Three_Nathan_Frey</a:t>
            </a:r>
            <a:r>
              <a:rPr lang="de-DE" sz="1800" dirty="0" err="1">
                <a:solidFill>
                  <a:srgbClr val="4C4845"/>
                </a:solidFill>
              </a:rPr>
              <a:t>.</a:t>
            </a:r>
            <a:r>
              <a:rPr lang="de-DE" sz="1800" dirty="0">
                <a:solidFill>
                  <a:srgbClr val="4C4845"/>
                </a:solidFill>
              </a:rPr>
              <a:t>pdf </a:t>
            </a:r>
          </a:p>
          <a:p>
            <a:pPr marL="0" indent="0">
              <a:spcAft>
                <a:spcPts val="1200"/>
              </a:spcAft>
              <a:buNone/>
            </a:pPr>
            <a:r>
              <a:rPr lang="de-DE" sz="1800" dirty="0">
                <a:solidFill>
                  <a:srgbClr val="4C4845"/>
                </a:solidFill>
                <a:hlinkClick r:id="rId4">
                  <a:extLst>
                    <a:ext uri="{A12FA001-AC4F-418D-AE19-62706E023703}">
                      <ahyp:hlinkClr xmlns:ahyp="http://schemas.microsoft.com/office/drawing/2018/hyperlinkcolor" val="tx"/>
                    </a:ext>
                  </a:extLst>
                </a:hlinkClick>
              </a:rPr>
              <a:t>https://www.researchgate.net/publication/351126180_Strategy_note_regulatory_impact_assessment_Feb_2021?channel=doi&amp;linkId=60895ed9458515d315e09e50&amp;showFulltext=true </a:t>
            </a:r>
          </a:p>
          <a:p>
            <a:pPr marL="0" indent="0">
              <a:spcAft>
                <a:spcPts val="1200"/>
              </a:spcAft>
              <a:buNone/>
            </a:pPr>
            <a:r>
              <a:rPr lang="de-DE" sz="1800" dirty="0">
                <a:solidFill>
                  <a:srgbClr val="4C4845"/>
                </a:solidFill>
                <a:latin typeface="Calibri Light" panose="020F0302020204030204" pitchFamily="34" charset="0"/>
                <a:cs typeface="Calibri Light" panose="020F0302020204030204" pitchFamily="34" charset="0"/>
                <a:hlinkClick r:id="rId5">
                  <a:extLst>
                    <a:ext uri="{A12FA001-AC4F-418D-AE19-62706E023703}">
                      <ahyp:hlinkClr xmlns:ahyp="http://schemas.microsoft.com/office/drawing/2018/hyperlinkcolor" val="tx"/>
                    </a:ext>
                  </a:extLst>
                </a:hlinkClick>
              </a:rPr>
              <a:t>https://www.vic.gov.au/better-regulation-victoria  </a:t>
            </a:r>
          </a:p>
          <a:p>
            <a:pPr marL="0" indent="0">
              <a:spcAft>
                <a:spcPts val="1200"/>
              </a:spcAft>
              <a:buNone/>
            </a:pPr>
            <a:r>
              <a:rPr lang="de-DE" sz="1800" dirty="0">
                <a:solidFill>
                  <a:srgbClr val="4C4845"/>
                </a:solidFill>
                <a:hlinkClick r:id="rId6">
                  <a:extLst>
                    <a:ext uri="{A12FA001-AC4F-418D-AE19-62706E023703}">
                      <ahyp:hlinkClr xmlns:ahyp="http://schemas.microsoft.com/office/drawing/2018/hyperlinkcolor" val="tx"/>
                    </a:ext>
                  </a:extLst>
                </a:hlinkClick>
              </a:rPr>
              <a:t>https://cuts-ccier.org/pdf/Regulatory_Impact_Assessment_Toolkit.pdf </a:t>
            </a:r>
          </a:p>
          <a:p>
            <a:pPr marL="0" indent="0">
              <a:spcAft>
                <a:spcPts val="1200"/>
              </a:spcAft>
              <a:buNone/>
            </a:pPr>
            <a:r>
              <a:rPr lang="de-DE" sz="1800" dirty="0">
                <a:solidFill>
                  <a:srgbClr val="4C4845"/>
                </a:solidFill>
                <a:hlinkClick r:id="rId7">
                  <a:extLst>
                    <a:ext uri="{A12FA001-AC4F-418D-AE19-62706E023703}">
                      <ahyp:hlinkClr xmlns:ahyp="http://schemas.microsoft.com/office/drawing/2018/hyperlinkcolor" val="tx"/>
                    </a:ext>
                  </a:extLst>
                </a:hlinkClick>
              </a:rPr>
              <a:t>https://arta.gov.ph/wp-content/uploads/2021/11/Final-Draft-RIA-Manual_For-Copy-Editing_10252021-2.pdf </a:t>
            </a:r>
          </a:p>
        </p:txBody>
      </p:sp>
      <p:sp>
        <p:nvSpPr>
          <p:cNvPr id="3" name="Titel 2">
            <a:extLst>
              <a:ext uri="{FF2B5EF4-FFF2-40B4-BE49-F238E27FC236}">
                <a16:creationId xmlns:a16="http://schemas.microsoft.com/office/drawing/2014/main" id="{600509FC-77CD-E030-17E7-74C053E42D8F}"/>
              </a:ext>
            </a:extLst>
          </p:cNvPr>
          <p:cNvSpPr>
            <a:spLocks noGrp="1"/>
          </p:cNvSpPr>
          <p:nvPr>
            <p:ph type="title"/>
          </p:nvPr>
        </p:nvSpPr>
        <p:spPr/>
        <p:txBody>
          <a:bodyPr/>
          <a:lstStyle/>
          <a:p>
            <a:r>
              <a:rPr lang="de-DE" dirty="0"/>
              <a:t>Recursos </a:t>
            </a:r>
          </a:p>
        </p:txBody>
      </p:sp>
    </p:spTree>
    <p:extLst>
      <p:ext uri="{BB962C8B-B14F-4D97-AF65-F5344CB8AC3E}">
        <p14:creationId xmlns:p14="http://schemas.microsoft.com/office/powerpoint/2010/main" val="727321690"/>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76350353-D10D-696D-27FA-170EA7D0B67C}"/>
              </a:ext>
            </a:extLst>
          </p:cNvPr>
          <p:cNvSpPr>
            <a:spLocks noGrp="1"/>
          </p:cNvSpPr>
          <p:nvPr>
            <p:ph idx="1"/>
          </p:nvPr>
        </p:nvSpPr>
        <p:spPr/>
        <p:txBody>
          <a:bodyPr/>
          <a:lstStyle/>
          <a:p>
            <a:r>
              <a:rPr lang="en-US" sz="2000" dirty="0">
                <a:solidFill>
                  <a:srgbClr val="4C4845"/>
                </a:solidFill>
              </a:rPr>
              <a:t>Problema existente em um setor que leva a </a:t>
            </a:r>
          </a:p>
          <a:p>
            <a:pPr lvl="1"/>
            <a:r>
              <a:rPr lang="en-US" sz="2000" dirty="0">
                <a:solidFill>
                  <a:srgbClr val="4C4845"/>
                </a:solidFill>
              </a:rPr>
              <a:t>Falha de mercado/regulatória, ou seja, bens e serviços produzidos/fornecidos a mais ou a menos, ou danos </a:t>
            </a:r>
            <a:r>
              <a:rPr lang="en-US" sz="2000" dirty="0" err="1">
                <a:solidFill>
                  <a:srgbClr val="4C4845"/>
                </a:solidFill>
              </a:rPr>
              <a:t>não</a:t>
            </a:r>
            <a:r>
              <a:rPr lang="en-US" sz="2000" dirty="0">
                <a:solidFill>
                  <a:srgbClr val="4C4845"/>
                </a:solidFill>
              </a:rPr>
              <a:t> </a:t>
            </a:r>
            <a:r>
              <a:rPr lang="en-US" sz="2000" dirty="0" err="1">
                <a:solidFill>
                  <a:srgbClr val="4C4845"/>
                </a:solidFill>
              </a:rPr>
              <a:t>compensados</a:t>
            </a:r>
            <a:endParaRPr lang="en-US" sz="2000" dirty="0">
              <a:solidFill>
                <a:srgbClr val="4C4845"/>
              </a:solidFill>
            </a:endParaRPr>
          </a:p>
          <a:p>
            <a:pPr lvl="1"/>
            <a:endParaRPr lang="en-US" sz="2000" dirty="0">
              <a:solidFill>
                <a:srgbClr val="4C4845"/>
              </a:solidFill>
            </a:endParaRPr>
          </a:p>
          <a:p>
            <a:pPr lvl="1"/>
            <a:endParaRPr lang="en-US" sz="2000" dirty="0">
              <a:solidFill>
                <a:srgbClr val="4C4845"/>
              </a:solidFill>
            </a:endParaRPr>
          </a:p>
          <a:p>
            <a:pPr lvl="1"/>
            <a:endParaRPr lang="en-US" sz="2000" dirty="0"/>
          </a:p>
          <a:p>
            <a:pPr lvl="1"/>
            <a:endParaRPr lang="en-US" sz="2000" dirty="0"/>
          </a:p>
          <a:p>
            <a:pPr lvl="1"/>
            <a:endParaRPr lang="en-US" sz="2000" dirty="0"/>
          </a:p>
          <a:p>
            <a:pPr marL="433800" lvl="1" indent="0">
              <a:spcAft>
                <a:spcPts val="1200"/>
              </a:spcAft>
              <a:buNone/>
            </a:pPr>
            <a:endParaRPr lang="en-US" sz="2000" dirty="0"/>
          </a:p>
          <a:p>
            <a:r>
              <a:rPr lang="en-US" sz="2000" dirty="0">
                <a:solidFill>
                  <a:srgbClr val="4C4845"/>
                </a:solidFill>
              </a:rPr>
              <a:t>A intervenção do Estado é justificável quando se constata a existência de uma falha de mercado/ </a:t>
            </a:r>
            <a:r>
              <a:rPr lang="en-US" sz="2000" dirty="0" err="1">
                <a:solidFill>
                  <a:srgbClr val="4C4845"/>
                </a:solidFill>
              </a:rPr>
              <a:t>regulatória</a:t>
            </a:r>
            <a:r>
              <a:rPr lang="en-US" sz="2000" dirty="0">
                <a:solidFill>
                  <a:srgbClr val="4C4845"/>
                </a:solidFill>
              </a:rPr>
              <a:t> </a:t>
            </a:r>
          </a:p>
          <a:p>
            <a:r>
              <a:rPr lang="en-US" sz="2000" dirty="0">
                <a:solidFill>
                  <a:srgbClr val="4C4845"/>
                </a:solidFill>
              </a:rPr>
              <a:t>Outras instituições de QI precisam existir ou ser estabelecidas</a:t>
            </a:r>
          </a:p>
        </p:txBody>
      </p:sp>
      <p:sp>
        <p:nvSpPr>
          <p:cNvPr id="3" name="Titel 2">
            <a:extLst>
              <a:ext uri="{FF2B5EF4-FFF2-40B4-BE49-F238E27FC236}">
                <a16:creationId xmlns:a16="http://schemas.microsoft.com/office/drawing/2014/main" id="{7D3D25C8-AE01-4571-DE25-8A075A4680BA}"/>
              </a:ext>
            </a:extLst>
          </p:cNvPr>
          <p:cNvSpPr>
            <a:spLocks noGrp="1"/>
          </p:cNvSpPr>
          <p:nvPr>
            <p:ph type="title"/>
          </p:nvPr>
        </p:nvSpPr>
        <p:spPr/>
        <p:txBody>
          <a:bodyPr/>
          <a:lstStyle/>
          <a:p>
            <a:r>
              <a:rPr lang="en-US"/>
              <a:t>A necessidade de regulamentar</a:t>
            </a:r>
          </a:p>
        </p:txBody>
      </p:sp>
      <p:graphicFrame>
        <p:nvGraphicFramePr>
          <p:cNvPr id="6" name="Tabelle 5">
            <a:extLst>
              <a:ext uri="{FF2B5EF4-FFF2-40B4-BE49-F238E27FC236}">
                <a16:creationId xmlns:a16="http://schemas.microsoft.com/office/drawing/2014/main" id="{7A3F6EC4-DE94-F34B-68BA-A894ED74C898}"/>
              </a:ext>
            </a:extLst>
          </p:cNvPr>
          <p:cNvGraphicFramePr>
            <a:graphicFrameLocks noGrp="1"/>
          </p:cNvGraphicFramePr>
          <p:nvPr>
            <p:extLst>
              <p:ext uri="{D42A27DB-BD31-4B8C-83A1-F6EECF244321}">
                <p14:modId xmlns:p14="http://schemas.microsoft.com/office/powerpoint/2010/main" val="1015619336"/>
              </p:ext>
            </p:extLst>
          </p:nvPr>
        </p:nvGraphicFramePr>
        <p:xfrm>
          <a:off x="1296728" y="2836081"/>
          <a:ext cx="10094142" cy="2323000"/>
        </p:xfrm>
        <a:graphic>
          <a:graphicData uri="http://schemas.openxmlformats.org/drawingml/2006/table">
            <a:tbl>
              <a:tblPr firstRow="1" bandRow="1">
                <a:tableStyleId>{5C22544A-7EE6-4342-B048-85BDC9FD1C3A}</a:tableStyleId>
              </a:tblPr>
              <a:tblGrid>
                <a:gridCol w="4597445">
                  <a:extLst>
                    <a:ext uri="{9D8B030D-6E8A-4147-A177-3AD203B41FA5}">
                      <a16:colId xmlns:a16="http://schemas.microsoft.com/office/drawing/2014/main" val="946610354"/>
                    </a:ext>
                  </a:extLst>
                </a:gridCol>
                <a:gridCol w="5496697">
                  <a:extLst>
                    <a:ext uri="{9D8B030D-6E8A-4147-A177-3AD203B41FA5}">
                      <a16:colId xmlns:a16="http://schemas.microsoft.com/office/drawing/2014/main" val="2797333786"/>
                    </a:ext>
                  </a:extLst>
                </a:gridCol>
              </a:tblGrid>
              <a:tr h="370840">
                <a:tc>
                  <a:txBody>
                    <a:bodyPr/>
                    <a:lstStyle/>
                    <a:p>
                      <a:r>
                        <a:rPr lang="en-US" sz="1600" b="1" i="0" noProof="0">
                          <a:latin typeface="Calibri Light" panose="020F0302020204030204" pitchFamily="34" charset="0"/>
                          <a:cs typeface="Calibri Light" panose="020F0302020204030204" pitchFamily="34" charset="0"/>
                        </a:rPr>
                        <a:t>Causas potenciais de falhas de mercado</a:t>
                      </a:r>
                    </a:p>
                  </a:txBody>
                  <a:tcPr/>
                </a:tc>
                <a:tc>
                  <a:txBody>
                    <a:bodyPr/>
                    <a:lstStyle/>
                    <a:p>
                      <a:r>
                        <a:rPr lang="en-US" sz="1600" b="1" i="0" noProof="0">
                          <a:latin typeface="Calibri Light" panose="020F0302020204030204" pitchFamily="34" charset="0"/>
                          <a:cs typeface="Calibri Light" panose="020F0302020204030204" pitchFamily="34" charset="0"/>
                        </a:rPr>
                        <a:t>Regulamentação que não</a:t>
                      </a:r>
                    </a:p>
                  </a:txBody>
                  <a:tcPr/>
                </a:tc>
                <a:extLst>
                  <a:ext uri="{0D108BD9-81ED-4DB2-BD59-A6C34878D82A}">
                    <a16:rowId xmlns:a16="http://schemas.microsoft.com/office/drawing/2014/main" val="1297436782"/>
                  </a:ext>
                </a:extLst>
              </a:tr>
              <a:tr h="0">
                <a:tc>
                  <a:txBody>
                    <a:bodyPr/>
                    <a:lstStyle/>
                    <a:p>
                      <a:pPr marL="0" lvl="2"/>
                      <a:r>
                        <a:rPr lang="en-US" sz="1600" b="0" i="0" noProof="0" dirty="0">
                          <a:solidFill>
                            <a:srgbClr val="4C4845"/>
                          </a:solidFill>
                          <a:latin typeface="Calibri Light" panose="020F0302020204030204" pitchFamily="34" charset="0"/>
                          <a:cs typeface="Calibri Light" panose="020F0302020204030204" pitchFamily="34" charset="0"/>
                        </a:rPr>
                        <a:t>Disponibilidade de informações assimétricas</a:t>
                      </a:r>
                    </a:p>
                  </a:txBody>
                  <a:tcPr/>
                </a:tc>
                <a:tc>
                  <a:txBody>
                    <a:bodyPr/>
                    <a:lstStyle/>
                    <a:p>
                      <a:r>
                        <a:rPr lang="en-US" sz="1600" b="0" i="0" noProof="0">
                          <a:solidFill>
                            <a:srgbClr val="4C4845"/>
                          </a:solidFill>
                          <a:latin typeface="Calibri Light" panose="020F0302020204030204" pitchFamily="34" charset="0"/>
                          <a:cs typeface="Calibri Light" panose="020F0302020204030204" pitchFamily="34" charset="0"/>
                        </a:rPr>
                        <a:t>Identificar atividades prejudiciais</a:t>
                      </a:r>
                    </a:p>
                  </a:txBody>
                  <a:tcPr/>
                </a:tc>
                <a:extLst>
                  <a:ext uri="{0D108BD9-81ED-4DB2-BD59-A6C34878D82A}">
                    <a16:rowId xmlns:a16="http://schemas.microsoft.com/office/drawing/2014/main" val="137112380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noProof="0" dirty="0">
                          <a:solidFill>
                            <a:srgbClr val="4C4845"/>
                          </a:solidFill>
                          <a:latin typeface="Calibri Light" panose="020F0302020204030204" pitchFamily="34" charset="0"/>
                          <a:cs typeface="Calibri Light" panose="020F0302020204030204" pitchFamily="34" charset="0"/>
                        </a:rPr>
                        <a:t>Externalidades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noProof="0">
                          <a:solidFill>
                            <a:srgbClr val="4C4845"/>
                          </a:solidFill>
                          <a:latin typeface="Calibri Light" panose="020F0302020204030204" pitchFamily="34" charset="0"/>
                          <a:cs typeface="Calibri Light" panose="020F0302020204030204" pitchFamily="34" charset="0"/>
                        </a:rPr>
                        <a:t>Projetar ferramentas eficazes para lidar com essas atividades, </a:t>
                      </a:r>
                    </a:p>
                  </a:txBody>
                  <a:tcPr/>
                </a:tc>
                <a:extLst>
                  <a:ext uri="{0D108BD9-81ED-4DB2-BD59-A6C34878D82A}">
                    <a16:rowId xmlns:a16="http://schemas.microsoft.com/office/drawing/2014/main" val="359262422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noProof="0" dirty="0">
                          <a:solidFill>
                            <a:srgbClr val="4C4845"/>
                          </a:solidFill>
                          <a:latin typeface="Calibri Light" panose="020F0302020204030204" pitchFamily="34" charset="0"/>
                          <a:cs typeface="Calibri Light" panose="020F0302020204030204" pitchFamily="34" charset="0"/>
                        </a:rPr>
                        <a:t>Presença de poder de mercado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noProof="0" dirty="0">
                          <a:solidFill>
                            <a:srgbClr val="4C4845"/>
                          </a:solidFill>
                          <a:latin typeface="Calibri Light" panose="020F0302020204030204" pitchFamily="34" charset="0"/>
                          <a:cs typeface="Calibri Light" panose="020F0302020204030204" pitchFamily="34" charset="0"/>
                        </a:rPr>
                        <a:t>Implementar essas ferramentas e intervenções</a:t>
                      </a:r>
                    </a:p>
                  </a:txBody>
                  <a:tcPr/>
                </a:tc>
                <a:extLst>
                  <a:ext uri="{0D108BD9-81ED-4DB2-BD59-A6C34878D82A}">
                    <a16:rowId xmlns:a16="http://schemas.microsoft.com/office/drawing/2014/main" val="3825824856"/>
                  </a:ext>
                </a:extLst>
              </a:tr>
              <a:tr h="5322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noProof="0" dirty="0">
                          <a:solidFill>
                            <a:srgbClr val="4C4845"/>
                          </a:solidFill>
                          <a:latin typeface="Calibri Light" panose="020F0302020204030204" pitchFamily="34" charset="0"/>
                          <a:cs typeface="Calibri Light" panose="020F0302020204030204" pitchFamily="34" charset="0"/>
                        </a:rPr>
                        <a:t>Uso inadequado de bens públicos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noProof="0" dirty="0">
                          <a:solidFill>
                            <a:srgbClr val="4C4845"/>
                          </a:solidFill>
                          <a:latin typeface="Calibri Light" panose="020F0302020204030204" pitchFamily="34" charset="0"/>
                          <a:cs typeface="Calibri Light" panose="020F0302020204030204" pitchFamily="34" charset="0"/>
                        </a:rPr>
                        <a:t>Monitorar e avaliar o desempenho regulatório e corrigir prontamente as políticas que não estiverem funcionando bem</a:t>
                      </a:r>
                    </a:p>
                  </a:txBody>
                  <a:tcPr/>
                </a:tc>
                <a:extLst>
                  <a:ext uri="{0D108BD9-81ED-4DB2-BD59-A6C34878D82A}">
                    <a16:rowId xmlns:a16="http://schemas.microsoft.com/office/drawing/2014/main" val="1909889132"/>
                  </a:ext>
                </a:extLst>
              </a:tr>
              <a:tr h="367200">
                <a:tc>
                  <a:txBody>
                    <a:bodyPr/>
                    <a:lstStyle/>
                    <a:p>
                      <a:r>
                        <a:rPr lang="en-US" sz="1600" b="0" i="0" noProof="0" dirty="0">
                          <a:solidFill>
                            <a:srgbClr val="4C4845"/>
                          </a:solidFill>
                          <a:latin typeface="Calibri Light" panose="020F0302020204030204" pitchFamily="34" charset="0"/>
                          <a:cs typeface="Calibri Light" panose="020F0302020204030204" pitchFamily="34" charset="0"/>
                        </a:rPr>
                        <a:t>Valores distributivos ou de justiça social</a:t>
                      </a:r>
                    </a:p>
                  </a:txBody>
                  <a:tcPr/>
                </a:tc>
                <a:tc>
                  <a:txBody>
                    <a:bodyPr/>
                    <a:lstStyle/>
                    <a:p>
                      <a:endParaRPr lang="en-US" sz="1600" b="0" i="0" noProof="0" dirty="0">
                        <a:solidFill>
                          <a:srgbClr val="4C4845"/>
                        </a:solidFill>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2962989493"/>
                  </a:ext>
                </a:extLst>
              </a:tr>
            </a:tbl>
          </a:graphicData>
        </a:graphic>
      </p:graphicFrame>
    </p:spTree>
    <p:extLst>
      <p:ext uri="{BB962C8B-B14F-4D97-AF65-F5344CB8AC3E}">
        <p14:creationId xmlns:p14="http://schemas.microsoft.com/office/powerpoint/2010/main" val="1147214465"/>
      </p:ext>
    </p:extLst>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9418897"/>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3AC024EC-CEBF-D3D3-139C-3C375A783451}"/>
              </a:ext>
            </a:extLst>
          </p:cNvPr>
          <p:cNvSpPr>
            <a:spLocks noGrp="1"/>
          </p:cNvSpPr>
          <p:nvPr>
            <p:ph idx="1"/>
          </p:nvPr>
        </p:nvSpPr>
        <p:spPr/>
        <p:txBody>
          <a:bodyPr/>
          <a:lstStyle/>
          <a:p>
            <a:endParaRPr lang="en-US" sz="2000" dirty="0"/>
          </a:p>
        </p:txBody>
      </p:sp>
      <p:sp>
        <p:nvSpPr>
          <p:cNvPr id="3" name="Titel 2">
            <a:extLst>
              <a:ext uri="{FF2B5EF4-FFF2-40B4-BE49-F238E27FC236}">
                <a16:creationId xmlns:a16="http://schemas.microsoft.com/office/drawing/2014/main" id="{EC5700BB-6D3D-3ED3-BA9B-024FBDA0D611}"/>
              </a:ext>
            </a:extLst>
          </p:cNvPr>
          <p:cNvSpPr>
            <a:spLocks noGrp="1"/>
          </p:cNvSpPr>
          <p:nvPr>
            <p:ph type="title"/>
          </p:nvPr>
        </p:nvSpPr>
        <p:spPr/>
        <p:txBody>
          <a:bodyPr/>
          <a:lstStyle/>
          <a:p>
            <a:r>
              <a:rPr lang="en-US" dirty="0"/>
              <a:t>Determinação da origem das falhas </a:t>
            </a:r>
          </a:p>
        </p:txBody>
      </p:sp>
      <p:sp>
        <p:nvSpPr>
          <p:cNvPr id="5" name="Textfeld 4">
            <a:extLst>
              <a:ext uri="{FF2B5EF4-FFF2-40B4-BE49-F238E27FC236}">
                <a16:creationId xmlns:a16="http://schemas.microsoft.com/office/drawing/2014/main" id="{54C0761A-F366-CE33-1085-FA1F2BE11BC7}"/>
              </a:ext>
            </a:extLst>
          </p:cNvPr>
          <p:cNvSpPr txBox="1"/>
          <p:nvPr/>
        </p:nvSpPr>
        <p:spPr>
          <a:xfrm>
            <a:off x="3618251" y="1800000"/>
            <a:ext cx="5855368" cy="576000"/>
          </a:xfrm>
          <a:prstGeom prst="rect">
            <a:avLst/>
          </a:prstGeom>
          <a:solidFill>
            <a:srgbClr val="FFC000"/>
          </a:solidFill>
        </p:spPr>
        <p:txBody>
          <a:bodyPr wrap="square" rtlCol="0" anchor="ctr" anchorCtr="1">
            <a:noAutofit/>
          </a:bodyPr>
          <a:lstStyle/>
          <a:p>
            <a:r>
              <a:rPr lang="en-US" dirty="0">
                <a:solidFill>
                  <a:srgbClr val="4C4845"/>
                </a:solidFill>
                <a:latin typeface="Calibri Light" panose="020F0302020204030204" pitchFamily="34" charset="0"/>
                <a:cs typeface="Calibri Light" panose="020F0302020204030204" pitchFamily="34" charset="0"/>
              </a:rPr>
              <a:t>Existe alguma regulamentação em vigor que afete o problema? </a:t>
            </a:r>
          </a:p>
        </p:txBody>
      </p:sp>
      <p:sp>
        <p:nvSpPr>
          <p:cNvPr id="6" name="Oval 5">
            <a:extLst>
              <a:ext uri="{FF2B5EF4-FFF2-40B4-BE49-F238E27FC236}">
                <a16:creationId xmlns:a16="http://schemas.microsoft.com/office/drawing/2014/main" id="{102A4DF5-3A2F-E132-9D4A-CAF3621D8B1C}"/>
              </a:ext>
            </a:extLst>
          </p:cNvPr>
          <p:cNvSpPr/>
          <p:nvPr/>
        </p:nvSpPr>
        <p:spPr>
          <a:xfrm>
            <a:off x="2837621" y="3043196"/>
            <a:ext cx="1080000" cy="10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latin typeface="Calibri Light" panose="020F0302020204030204" pitchFamily="34" charset="0"/>
                <a:cs typeface="Calibri Light" panose="020F0302020204030204" pitchFamily="34" charset="0"/>
              </a:rPr>
              <a:t>sim</a:t>
            </a:r>
          </a:p>
        </p:txBody>
      </p:sp>
      <p:sp>
        <p:nvSpPr>
          <p:cNvPr id="7" name="Oval 6">
            <a:extLst>
              <a:ext uri="{FF2B5EF4-FFF2-40B4-BE49-F238E27FC236}">
                <a16:creationId xmlns:a16="http://schemas.microsoft.com/office/drawing/2014/main" id="{49A46D95-5181-B53B-BDA3-1A737F497395}"/>
              </a:ext>
            </a:extLst>
          </p:cNvPr>
          <p:cNvSpPr/>
          <p:nvPr/>
        </p:nvSpPr>
        <p:spPr>
          <a:xfrm>
            <a:off x="9174249" y="3043196"/>
            <a:ext cx="1080000" cy="10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latin typeface="Calibri Light" panose="020F0302020204030204" pitchFamily="34" charset="0"/>
                <a:cs typeface="Calibri Light" panose="020F0302020204030204" pitchFamily="34" charset="0"/>
              </a:rPr>
              <a:t>não</a:t>
            </a:r>
          </a:p>
        </p:txBody>
      </p:sp>
      <p:sp>
        <p:nvSpPr>
          <p:cNvPr id="8" name="Textfeld 7">
            <a:extLst>
              <a:ext uri="{FF2B5EF4-FFF2-40B4-BE49-F238E27FC236}">
                <a16:creationId xmlns:a16="http://schemas.microsoft.com/office/drawing/2014/main" id="{8CA632A0-B99A-33D3-6877-9F62326CC117}"/>
              </a:ext>
            </a:extLst>
          </p:cNvPr>
          <p:cNvSpPr txBox="1"/>
          <p:nvPr/>
        </p:nvSpPr>
        <p:spPr>
          <a:xfrm>
            <a:off x="1277446" y="3925546"/>
            <a:ext cx="4799272" cy="646331"/>
          </a:xfrm>
          <a:prstGeom prst="rect">
            <a:avLst/>
          </a:prstGeom>
          <a:solidFill>
            <a:srgbClr val="FFC000"/>
          </a:solidFill>
        </p:spPr>
        <p:txBody>
          <a:bodyPr wrap="square" rtlCol="0" anchor="ctr" anchorCtr="1">
            <a:spAutoFit/>
          </a:bodyPr>
          <a:lstStyle/>
          <a:p>
            <a:r>
              <a:rPr lang="en-US" dirty="0">
                <a:solidFill>
                  <a:srgbClr val="4C4845"/>
                </a:solidFill>
                <a:latin typeface="Calibri Light" panose="020F0302020204030204" pitchFamily="34" charset="0"/>
                <a:cs typeface="Calibri Light" panose="020F0302020204030204" pitchFamily="34" charset="0"/>
              </a:rPr>
              <a:t>Problema provavelmente devido a falha regulatória</a:t>
            </a:r>
          </a:p>
        </p:txBody>
      </p:sp>
      <p:sp>
        <p:nvSpPr>
          <p:cNvPr id="9" name="Textfeld 8">
            <a:extLst>
              <a:ext uri="{FF2B5EF4-FFF2-40B4-BE49-F238E27FC236}">
                <a16:creationId xmlns:a16="http://schemas.microsoft.com/office/drawing/2014/main" id="{92388F11-900B-4D12-7BFC-7992CA3723D9}"/>
              </a:ext>
            </a:extLst>
          </p:cNvPr>
          <p:cNvSpPr txBox="1"/>
          <p:nvPr/>
        </p:nvSpPr>
        <p:spPr>
          <a:xfrm>
            <a:off x="6610879" y="3925546"/>
            <a:ext cx="4799272" cy="646331"/>
          </a:xfrm>
          <a:prstGeom prst="rect">
            <a:avLst/>
          </a:prstGeom>
          <a:solidFill>
            <a:srgbClr val="FFC000"/>
          </a:solidFill>
        </p:spPr>
        <p:txBody>
          <a:bodyPr wrap="square" rtlCol="0" anchor="ctr" anchorCtr="1">
            <a:spAutoFit/>
          </a:bodyPr>
          <a:lstStyle/>
          <a:p>
            <a:r>
              <a:rPr lang="en-US">
                <a:solidFill>
                  <a:srgbClr val="4C4845"/>
                </a:solidFill>
                <a:latin typeface="Calibri Light" panose="020F0302020204030204" pitchFamily="34" charset="0"/>
                <a:cs typeface="Calibri Light" panose="020F0302020204030204" pitchFamily="34" charset="0"/>
              </a:rPr>
              <a:t>Problema provavelmente devido a falhas de mercado</a:t>
            </a:r>
          </a:p>
        </p:txBody>
      </p:sp>
      <p:sp>
        <p:nvSpPr>
          <p:cNvPr id="10" name="Textfeld 9">
            <a:extLst>
              <a:ext uri="{FF2B5EF4-FFF2-40B4-BE49-F238E27FC236}">
                <a16:creationId xmlns:a16="http://schemas.microsoft.com/office/drawing/2014/main" id="{7B1EE661-95B3-95DF-B172-D13F54537521}"/>
              </a:ext>
            </a:extLst>
          </p:cNvPr>
          <p:cNvSpPr txBox="1"/>
          <p:nvPr/>
        </p:nvSpPr>
        <p:spPr>
          <a:xfrm>
            <a:off x="1277446" y="4645173"/>
            <a:ext cx="4818553" cy="1477328"/>
          </a:xfrm>
          <a:prstGeom prst="rect">
            <a:avLst/>
          </a:prstGeom>
          <a:solidFill>
            <a:srgbClr val="FFC000"/>
          </a:solidFill>
        </p:spPr>
        <p:txBody>
          <a:bodyPr wrap="square" rtlCol="0" anchor="t" anchorCtr="0">
            <a:spAutoFit/>
          </a:bodyPr>
          <a:lstStyle/>
          <a:p>
            <a:r>
              <a:rPr lang="en-US" dirty="0">
                <a:solidFill>
                  <a:srgbClr val="4C4845"/>
                </a:solidFill>
                <a:latin typeface="Calibri Light" panose="020F0302020204030204" pitchFamily="34" charset="0"/>
                <a:cs typeface="Calibri Light" panose="020F0302020204030204" pitchFamily="34" charset="0"/>
              </a:rPr>
              <a:t>Processo de acompanhamento:</a:t>
            </a:r>
          </a:p>
          <a:p>
            <a:pPr marL="285750" indent="-285750">
              <a:buClr>
                <a:srgbClr val="253AA1"/>
              </a:buClr>
              <a:buFont typeface="Wingdings" pitchFamily="2" charset="2"/>
              <a:buChar char="§"/>
            </a:pPr>
            <a:r>
              <a:rPr lang="en-US" dirty="0">
                <a:solidFill>
                  <a:srgbClr val="4C4845"/>
                </a:solidFill>
                <a:latin typeface="Calibri Light" panose="020F0302020204030204" pitchFamily="34" charset="0"/>
                <a:cs typeface="Calibri Light" panose="020F0302020204030204" pitchFamily="34" charset="0"/>
              </a:rPr>
              <a:t>Identificar a regulamentação existente</a:t>
            </a:r>
          </a:p>
          <a:p>
            <a:pPr marL="285750" indent="-285750">
              <a:buClr>
                <a:srgbClr val="253AA1"/>
              </a:buClr>
              <a:buFont typeface="Wingdings" pitchFamily="2" charset="2"/>
              <a:buChar char="§"/>
            </a:pPr>
            <a:r>
              <a:rPr lang="en-US" dirty="0">
                <a:solidFill>
                  <a:srgbClr val="4C4845"/>
                </a:solidFill>
                <a:latin typeface="Calibri Light" panose="020F0302020204030204" pitchFamily="34" charset="0"/>
                <a:cs typeface="Calibri Light" panose="020F0302020204030204" pitchFamily="34" charset="0"/>
              </a:rPr>
              <a:t>Implementar a RIA seguindo as boas práticas da RIA</a:t>
            </a:r>
          </a:p>
          <a:p>
            <a:pPr marL="285750" indent="-285750">
              <a:buClr>
                <a:srgbClr val="253AA1"/>
              </a:buClr>
              <a:buFont typeface="Wingdings" pitchFamily="2" charset="2"/>
              <a:buChar char="§"/>
            </a:pPr>
            <a:r>
              <a:rPr lang="en-US" dirty="0">
                <a:solidFill>
                  <a:srgbClr val="4C4845"/>
                </a:solidFill>
                <a:latin typeface="Calibri Light" panose="020F0302020204030204" pitchFamily="34" charset="0"/>
                <a:cs typeface="Calibri Light" panose="020F0302020204030204" pitchFamily="34" charset="0"/>
              </a:rPr>
              <a:t>Escolha a alternativa regulatória ideal</a:t>
            </a:r>
          </a:p>
        </p:txBody>
      </p:sp>
      <p:sp>
        <p:nvSpPr>
          <p:cNvPr id="11" name="Textfeld 10">
            <a:extLst>
              <a:ext uri="{FF2B5EF4-FFF2-40B4-BE49-F238E27FC236}">
                <a16:creationId xmlns:a16="http://schemas.microsoft.com/office/drawing/2014/main" id="{49B3AA69-C641-1DFD-1FF4-D8F0D447B76E}"/>
              </a:ext>
            </a:extLst>
          </p:cNvPr>
          <p:cNvSpPr txBox="1"/>
          <p:nvPr/>
        </p:nvSpPr>
        <p:spPr>
          <a:xfrm>
            <a:off x="6630160" y="4644394"/>
            <a:ext cx="4779991" cy="1200329"/>
          </a:xfrm>
          <a:prstGeom prst="rect">
            <a:avLst/>
          </a:prstGeom>
          <a:solidFill>
            <a:srgbClr val="FFC000"/>
          </a:solidFill>
        </p:spPr>
        <p:txBody>
          <a:bodyPr wrap="square" rtlCol="0" anchor="t" anchorCtr="0">
            <a:spAutoFit/>
          </a:bodyPr>
          <a:lstStyle/>
          <a:p>
            <a:r>
              <a:rPr lang="en-US" dirty="0">
                <a:solidFill>
                  <a:srgbClr val="4C4845"/>
                </a:solidFill>
                <a:latin typeface="Calibri Light" panose="020F0302020204030204" pitchFamily="34" charset="0"/>
                <a:cs typeface="Calibri Light" panose="020F0302020204030204" pitchFamily="34" charset="0"/>
              </a:rPr>
              <a:t>Processo de acompanhamento:</a:t>
            </a:r>
          </a:p>
          <a:p>
            <a:pPr marL="285750" indent="-285750">
              <a:buClr>
                <a:srgbClr val="253AA1"/>
              </a:buClr>
              <a:buFont typeface="Wingdings" pitchFamily="2" charset="2"/>
              <a:buChar char="§"/>
            </a:pPr>
            <a:r>
              <a:rPr lang="en-US" dirty="0">
                <a:solidFill>
                  <a:srgbClr val="4C4845"/>
                </a:solidFill>
                <a:latin typeface="Calibri Light" panose="020F0302020204030204" pitchFamily="34" charset="0"/>
                <a:cs typeface="Calibri Light" panose="020F0302020204030204" pitchFamily="34" charset="0"/>
              </a:rPr>
              <a:t>Desenvolver propostas regulatórias</a:t>
            </a:r>
          </a:p>
          <a:p>
            <a:pPr marL="285750" indent="-285750">
              <a:buClr>
                <a:srgbClr val="253AA1"/>
              </a:buClr>
              <a:buFont typeface="Wingdings" pitchFamily="2" charset="2"/>
              <a:buChar char="§"/>
            </a:pPr>
            <a:r>
              <a:rPr lang="en-US" dirty="0">
                <a:solidFill>
                  <a:srgbClr val="4C4845"/>
                </a:solidFill>
                <a:latin typeface="Calibri Light" panose="020F0302020204030204" pitchFamily="34" charset="0"/>
                <a:cs typeface="Calibri Light" panose="020F0302020204030204" pitchFamily="34" charset="0"/>
              </a:rPr>
              <a:t>Implementar RIA das propostas</a:t>
            </a:r>
          </a:p>
          <a:p>
            <a:pPr marL="285750" indent="-285750">
              <a:buClr>
                <a:srgbClr val="253AA1"/>
              </a:buClr>
              <a:buFont typeface="Wingdings" pitchFamily="2" charset="2"/>
              <a:buChar char="§"/>
            </a:pPr>
            <a:r>
              <a:rPr lang="en-US" dirty="0">
                <a:solidFill>
                  <a:srgbClr val="4C4845"/>
                </a:solidFill>
                <a:latin typeface="Calibri Light" panose="020F0302020204030204" pitchFamily="34" charset="0"/>
                <a:cs typeface="Calibri Light" panose="020F0302020204030204" pitchFamily="34" charset="0"/>
              </a:rPr>
              <a:t>Escolha a proposta regulatória ideal</a:t>
            </a:r>
          </a:p>
        </p:txBody>
      </p:sp>
      <p:cxnSp>
        <p:nvCxnSpPr>
          <p:cNvPr id="13" name="Gewinkelte Verbindung 12">
            <a:extLst>
              <a:ext uri="{FF2B5EF4-FFF2-40B4-BE49-F238E27FC236}">
                <a16:creationId xmlns:a16="http://schemas.microsoft.com/office/drawing/2014/main" id="{F036AE20-B5AD-A13A-0E90-0358F9A8CD90}"/>
              </a:ext>
            </a:extLst>
          </p:cNvPr>
          <p:cNvCxnSpPr>
            <a:stCxn id="5" idx="1"/>
            <a:endCxn id="6" idx="0"/>
          </p:cNvCxnSpPr>
          <p:nvPr/>
        </p:nvCxnSpPr>
        <p:spPr>
          <a:xfrm rot="10800000" flipV="1">
            <a:off x="3377621" y="2088000"/>
            <a:ext cx="240630" cy="955196"/>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 name="Gewinkelte Verbindung 14">
            <a:extLst>
              <a:ext uri="{FF2B5EF4-FFF2-40B4-BE49-F238E27FC236}">
                <a16:creationId xmlns:a16="http://schemas.microsoft.com/office/drawing/2014/main" id="{851C39D7-4350-BF70-1B39-A12FC680EB9B}"/>
              </a:ext>
            </a:extLst>
          </p:cNvPr>
          <p:cNvCxnSpPr>
            <a:cxnSpLocks/>
            <a:stCxn id="5" idx="3"/>
            <a:endCxn id="7" idx="0"/>
          </p:cNvCxnSpPr>
          <p:nvPr/>
        </p:nvCxnSpPr>
        <p:spPr>
          <a:xfrm>
            <a:off x="9473619" y="2088000"/>
            <a:ext cx="240630" cy="955196"/>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7" name="Textfeld 16">
            <a:extLst>
              <a:ext uri="{FF2B5EF4-FFF2-40B4-BE49-F238E27FC236}">
                <a16:creationId xmlns:a16="http://schemas.microsoft.com/office/drawing/2014/main" id="{CE3A0CBC-6D76-CCE1-CA17-3D6FCF051620}"/>
              </a:ext>
            </a:extLst>
          </p:cNvPr>
          <p:cNvSpPr txBox="1"/>
          <p:nvPr/>
        </p:nvSpPr>
        <p:spPr>
          <a:xfrm>
            <a:off x="1296726" y="6213651"/>
            <a:ext cx="10511646" cy="369332"/>
          </a:xfrm>
          <a:prstGeom prst="rect">
            <a:avLst/>
          </a:prstGeom>
          <a:noFill/>
        </p:spPr>
        <p:txBody>
          <a:bodyPr wrap="square" lIns="0" tIns="0" rIns="0" bIns="0">
            <a:spAutoFit/>
          </a:bodyPr>
          <a:lstStyle/>
          <a:p>
            <a:r>
              <a:rPr lang="de-DE" sz="1200" dirty="0">
                <a:solidFill>
                  <a:srgbClr val="4C4845"/>
                </a:solidFill>
                <a:latin typeface="Calibri Light" panose="020F0302020204030204" pitchFamily="34" charset="0"/>
                <a:cs typeface="Calibri Light" panose="020F0302020204030204" pitchFamily="34" charset="0"/>
              </a:rPr>
              <a:t>https://share.ansi.org/Shared%20Documents/Standards%20Activities/International%20Standardization/Standards%20Alliance/Standards%20Alliance%20Phase%202%20(SA2)/Activities/Southern%20Africa/Zambia%20RIA%20Teams/Workshop%20Presentations/RIA_Overview_and_Step_One_to_Three_Nathan_Frey</a:t>
            </a:r>
            <a:r>
              <a:rPr lang="de-DE" sz="1200" dirty="0" err="1">
                <a:solidFill>
                  <a:srgbClr val="4C4845"/>
                </a:solidFill>
                <a:latin typeface="Calibri Light" panose="020F0302020204030204" pitchFamily="34" charset="0"/>
                <a:cs typeface="Calibri Light" panose="020F0302020204030204" pitchFamily="34" charset="0"/>
              </a:rPr>
              <a:t>.pdf</a:t>
            </a:r>
            <a:r>
              <a:rPr lang="de-DE" sz="1200" dirty="0">
                <a:solidFill>
                  <a:srgbClr val="4C4845"/>
                </a:solidFill>
                <a:latin typeface="Calibri Light" panose="020F0302020204030204" pitchFamily="34" charset="0"/>
                <a:cs typeface="Calibri Light" panose="020F0302020204030204" pitchFamily="34" charset="0"/>
              </a:rPr>
              <a:t>, </a:t>
            </a:r>
            <a:r>
              <a:rPr lang="de-DE" sz="1200" dirty="0" err="1">
                <a:solidFill>
                  <a:srgbClr val="4C4845"/>
                </a:solidFill>
                <a:latin typeface="Calibri Light" panose="020F0302020204030204" pitchFamily="34" charset="0"/>
                <a:cs typeface="Calibri Light" panose="020F0302020204030204" pitchFamily="34" charset="0"/>
              </a:rPr>
              <a:t>consulta </a:t>
            </a:r>
            <a:r>
              <a:rPr lang="de-DE" sz="1200" dirty="0">
                <a:solidFill>
                  <a:srgbClr val="4C4845"/>
                </a:solidFill>
                <a:latin typeface="Calibri Light" panose="020F0302020204030204" pitchFamily="34" charset="0"/>
                <a:cs typeface="Calibri Light" panose="020F0302020204030204" pitchFamily="34" charset="0"/>
              </a:rPr>
              <a:t>2024-07-20</a:t>
            </a:r>
          </a:p>
        </p:txBody>
      </p:sp>
    </p:spTree>
    <p:extLst>
      <p:ext uri="{BB962C8B-B14F-4D97-AF65-F5344CB8AC3E}">
        <p14:creationId xmlns:p14="http://schemas.microsoft.com/office/powerpoint/2010/main" val="1372941244"/>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447E18E-06A1-EBAC-2101-8AEB5A1D1876}"/>
              </a:ext>
            </a:extLst>
          </p:cNvPr>
          <p:cNvSpPr>
            <a:spLocks noGrp="1"/>
          </p:cNvSpPr>
          <p:nvPr>
            <p:ph idx="1"/>
          </p:nvPr>
        </p:nvSpPr>
        <p:spPr/>
        <p:txBody>
          <a:bodyPr/>
          <a:lstStyle/>
          <a:p>
            <a:r>
              <a:rPr lang="en-US" sz="2000" dirty="0">
                <a:solidFill>
                  <a:srgbClr val="4C4845"/>
                </a:solidFill>
              </a:rPr>
              <a:t>Ferramenta e processo criados para informar os tomadores de decisões políticas sobre se e como regulamentar para atingir as metas de políticas públicas</a:t>
            </a:r>
          </a:p>
          <a:p>
            <a:r>
              <a:rPr lang="en-US" sz="2000" dirty="0">
                <a:solidFill>
                  <a:srgbClr val="4C4845"/>
                </a:solidFill>
              </a:rPr>
              <a:t>Aprimorar a base de evidências por meio de avaliações de impacto ex ante e da elaboração de regulamentações, ajudando os formuladores de políticas a identificar e considerar as opções mais eficientes e eficazes, incluindo opções não regulamentares, antes de tomar uma decisão.</a:t>
            </a:r>
          </a:p>
        </p:txBody>
      </p:sp>
      <p:sp>
        <p:nvSpPr>
          <p:cNvPr id="3" name="Titel 2">
            <a:extLst>
              <a:ext uri="{FF2B5EF4-FFF2-40B4-BE49-F238E27FC236}">
                <a16:creationId xmlns:a16="http://schemas.microsoft.com/office/drawing/2014/main" id="{CAAB9BBD-E754-2EA8-86BF-7BD8368E5419}"/>
              </a:ext>
            </a:extLst>
          </p:cNvPr>
          <p:cNvSpPr>
            <a:spLocks noGrp="1"/>
          </p:cNvSpPr>
          <p:nvPr>
            <p:ph type="title"/>
          </p:nvPr>
        </p:nvSpPr>
        <p:spPr/>
        <p:txBody>
          <a:bodyPr/>
          <a:lstStyle/>
          <a:p>
            <a:r>
              <a:rPr lang="en-US" dirty="0"/>
              <a:t>O que é RIA?</a:t>
            </a:r>
          </a:p>
        </p:txBody>
      </p:sp>
      <p:sp>
        <p:nvSpPr>
          <p:cNvPr id="5" name="Textfeld 4">
            <a:extLst>
              <a:ext uri="{FF2B5EF4-FFF2-40B4-BE49-F238E27FC236}">
                <a16:creationId xmlns:a16="http://schemas.microsoft.com/office/drawing/2014/main" id="{4CD32EC1-6834-54C7-119E-4EF03C0C74C0}"/>
              </a:ext>
            </a:extLst>
          </p:cNvPr>
          <p:cNvSpPr txBox="1"/>
          <p:nvPr/>
        </p:nvSpPr>
        <p:spPr>
          <a:xfrm>
            <a:off x="1296728" y="4558816"/>
            <a:ext cx="10094140" cy="772107"/>
          </a:xfrm>
          <a:prstGeom prst="rect">
            <a:avLst/>
          </a:prstGeom>
          <a:solidFill>
            <a:schemeClr val="accent6">
              <a:lumMod val="40000"/>
              <a:lumOff val="60000"/>
            </a:schemeClr>
          </a:solidFill>
        </p:spPr>
        <p:txBody>
          <a:bodyPr wrap="square" lIns="108000" tIns="108000" rIns="108000" bIns="108000">
            <a:spAutoFit/>
          </a:bodyPr>
          <a:lstStyle/>
          <a:p>
            <a:r>
              <a:rPr lang="en-US" sz="1800">
                <a:solidFill>
                  <a:srgbClr val="4C4845"/>
                </a:solidFill>
                <a:effectLst/>
                <a:latin typeface="Calibri Light" panose="020F0302020204030204" pitchFamily="34" charset="0"/>
                <a:cs typeface="Calibri Light" panose="020F0302020204030204" pitchFamily="34" charset="0"/>
              </a:rPr>
              <a:t>Processo para aprender a desafiar crenças anteriores, aprender sobre as prováveis consequências de intervenções viáveis, atuais e futuras, e desenvolver a capacidade de avaliação. </a:t>
            </a:r>
            <a:endParaRPr lang="en-US">
              <a:solidFill>
                <a:srgbClr val="4C4845"/>
              </a:solidFill>
              <a:latin typeface="Calibri Light" panose="020F0302020204030204" pitchFamily="34" charset="0"/>
              <a:cs typeface="Calibri Light" panose="020F0302020204030204" pitchFamily="34" charset="0"/>
            </a:endParaRPr>
          </a:p>
        </p:txBody>
      </p:sp>
      <p:sp>
        <p:nvSpPr>
          <p:cNvPr id="6" name="Textfeld 5">
            <a:extLst>
              <a:ext uri="{FF2B5EF4-FFF2-40B4-BE49-F238E27FC236}">
                <a16:creationId xmlns:a16="http://schemas.microsoft.com/office/drawing/2014/main" id="{D093F1E1-84FD-DC42-400A-F55C1DA6888B}"/>
              </a:ext>
            </a:extLst>
          </p:cNvPr>
          <p:cNvSpPr txBox="1"/>
          <p:nvPr/>
        </p:nvSpPr>
        <p:spPr>
          <a:xfrm>
            <a:off x="1296727" y="3622363"/>
            <a:ext cx="10094141" cy="772107"/>
          </a:xfrm>
          <a:prstGeom prst="rect">
            <a:avLst/>
          </a:prstGeom>
          <a:solidFill>
            <a:schemeClr val="accent6">
              <a:lumMod val="40000"/>
              <a:lumOff val="60000"/>
            </a:schemeClr>
          </a:solidFill>
        </p:spPr>
        <p:txBody>
          <a:bodyPr wrap="square" lIns="108000" tIns="108000" rIns="108000" bIns="108000" rtlCol="0">
            <a:spAutoFit/>
          </a:bodyPr>
          <a:lstStyle/>
          <a:p>
            <a:r>
              <a:rPr lang="en-US" sz="1800" dirty="0">
                <a:solidFill>
                  <a:srgbClr val="4C4845"/>
                </a:solidFill>
                <a:effectLst/>
                <a:latin typeface="Calibri Light" panose="020F0302020204030204" pitchFamily="34" charset="0"/>
                <a:cs typeface="Calibri Light" panose="020F0302020204030204" pitchFamily="34" charset="0"/>
              </a:rPr>
              <a:t>Documento de apoio à tomada de decisão com evidências sobre as vantagens e desvantagens de </a:t>
            </a:r>
            <a:endParaRPr lang="en-US" dirty="0">
              <a:solidFill>
                <a:srgbClr val="4C4845"/>
              </a:solidFill>
              <a:latin typeface="Calibri Light" panose="020F0302020204030204" pitchFamily="34" charset="0"/>
              <a:cs typeface="Calibri Light" panose="020F0302020204030204" pitchFamily="34" charset="0"/>
            </a:endParaRPr>
          </a:p>
          <a:p>
            <a:r>
              <a:rPr lang="en-US" sz="1800" dirty="0">
                <a:solidFill>
                  <a:srgbClr val="4C4845"/>
                </a:solidFill>
                <a:effectLst/>
                <a:latin typeface="Calibri Light" panose="020F0302020204030204" pitchFamily="34" charset="0"/>
                <a:cs typeface="Calibri Light" panose="020F0302020204030204" pitchFamily="34" charset="0"/>
              </a:rPr>
              <a:t>opções alternativas em termos de seus prováveis impactos sobre as partes interessadas e os resultados</a:t>
            </a:r>
            <a:endParaRPr lang="en-US" dirty="0">
              <a:solidFill>
                <a:srgbClr val="4C4845"/>
              </a:solidFill>
              <a:latin typeface="Calibri Light" panose="020F0302020204030204" pitchFamily="34" charset="0"/>
              <a:cs typeface="Calibri Light" panose="020F0302020204030204" pitchFamily="34" charset="0"/>
            </a:endParaRPr>
          </a:p>
        </p:txBody>
      </p:sp>
      <p:sp>
        <p:nvSpPr>
          <p:cNvPr id="7" name="Textfeld 6">
            <a:extLst>
              <a:ext uri="{FF2B5EF4-FFF2-40B4-BE49-F238E27FC236}">
                <a16:creationId xmlns:a16="http://schemas.microsoft.com/office/drawing/2014/main" id="{F185B303-8C20-86FF-FC7D-82C55DAB5A81}"/>
              </a:ext>
            </a:extLst>
          </p:cNvPr>
          <p:cNvSpPr txBox="1"/>
          <p:nvPr/>
        </p:nvSpPr>
        <p:spPr>
          <a:xfrm>
            <a:off x="1296727" y="5495269"/>
            <a:ext cx="10094139" cy="772107"/>
          </a:xfrm>
          <a:prstGeom prst="rect">
            <a:avLst/>
          </a:prstGeom>
          <a:solidFill>
            <a:schemeClr val="accent6">
              <a:lumMod val="40000"/>
              <a:lumOff val="60000"/>
            </a:schemeClr>
          </a:solidFill>
        </p:spPr>
        <p:txBody>
          <a:bodyPr wrap="square" lIns="108000" tIns="108000" rIns="108000" bIns="108000">
            <a:spAutoFit/>
          </a:bodyPr>
          <a:lstStyle/>
          <a:p>
            <a:r>
              <a:rPr lang="en-US" sz="1800" dirty="0">
                <a:solidFill>
                  <a:srgbClr val="4C4845"/>
                </a:solidFill>
                <a:effectLst/>
                <a:latin typeface="Calibri Light" panose="020F0302020204030204" pitchFamily="34" charset="0"/>
                <a:cs typeface="Calibri Light" panose="020F0302020204030204" pitchFamily="34" charset="0"/>
              </a:rPr>
              <a:t>Plataforma de comunicação para envolver as partes interessadas, facilitar o escrutínio legislativo do executivo e apresentar evidências que apoiem a escolha de uma determinada regra. </a:t>
            </a:r>
            <a:endParaRPr lang="en-US" dirty="0">
              <a:solidFill>
                <a:srgbClr val="4C4845"/>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673633910"/>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1B973808-8CFA-2CCD-18AF-364101176BDD}"/>
              </a:ext>
            </a:extLst>
          </p:cNvPr>
          <p:cNvSpPr>
            <a:spLocks noGrp="1"/>
          </p:cNvSpPr>
          <p:nvPr>
            <p:ph idx="1"/>
          </p:nvPr>
        </p:nvSpPr>
        <p:spPr/>
        <p:txBody>
          <a:bodyPr/>
          <a:lstStyle/>
          <a:p>
            <a:r>
              <a:rPr lang="en-US" sz="2000" dirty="0">
                <a:solidFill>
                  <a:srgbClr val="4C4845"/>
                </a:solidFill>
              </a:rPr>
              <a:t>A definição da OMC:</a:t>
            </a:r>
          </a:p>
          <a:p>
            <a:pPr lvl="1"/>
            <a:r>
              <a:rPr lang="en-US" sz="2000" dirty="0">
                <a:solidFill>
                  <a:srgbClr val="4C4845"/>
                </a:solidFill>
              </a:rPr>
              <a:t>Documento que estabelece as características do produto ou seus processos e métodos de produção relacionados, incluindo as disposições administrativas aplicáveis, cuja conformidade é obrigatória (Anexo 1 do Acordo TBT da OMC). </a:t>
            </a:r>
          </a:p>
          <a:p>
            <a:pPr lvl="1"/>
            <a:r>
              <a:rPr lang="en-US" sz="2000" dirty="0">
                <a:solidFill>
                  <a:srgbClr val="4C4845"/>
                </a:solidFill>
              </a:rPr>
              <a:t>Os regulamentos técnicos, portanto, são prescrições juridicamente vinculantes e devem ser aplicados por todas as partes. </a:t>
            </a:r>
          </a:p>
          <a:p>
            <a:pPr lvl="1"/>
            <a:r>
              <a:rPr lang="en-US" sz="2000" dirty="0">
                <a:solidFill>
                  <a:srgbClr val="4C4845"/>
                </a:solidFill>
              </a:rPr>
              <a:t>Requisitos técnicos como elementos da regulamentação técnica a serem baseados em padrões internacionais</a:t>
            </a:r>
          </a:p>
          <a:p>
            <a:pPr lvl="1"/>
            <a:r>
              <a:rPr lang="en-US" sz="2000" dirty="0">
                <a:solidFill>
                  <a:srgbClr val="4C4845"/>
                </a:solidFill>
              </a:rPr>
              <a:t>Disposições administrativas como elementos da regulamentação técnica, normalmente incluindo disposições de avaliação de conformidade, autoridades reguladoras e sanções. </a:t>
            </a:r>
          </a:p>
        </p:txBody>
      </p:sp>
      <p:sp>
        <p:nvSpPr>
          <p:cNvPr id="3" name="Titel 2">
            <a:extLst>
              <a:ext uri="{FF2B5EF4-FFF2-40B4-BE49-F238E27FC236}">
                <a16:creationId xmlns:a16="http://schemas.microsoft.com/office/drawing/2014/main" id="{B5B98485-6458-5683-A439-2CF13D948B8E}"/>
              </a:ext>
            </a:extLst>
          </p:cNvPr>
          <p:cNvSpPr>
            <a:spLocks noGrp="1"/>
          </p:cNvSpPr>
          <p:nvPr>
            <p:ph type="title"/>
          </p:nvPr>
        </p:nvSpPr>
        <p:spPr/>
        <p:txBody>
          <a:bodyPr/>
          <a:lstStyle/>
          <a:p>
            <a:r>
              <a:rPr lang="en-US" dirty="0"/>
              <a:t>Ponto de partida: Regulamentação técnica</a:t>
            </a:r>
          </a:p>
        </p:txBody>
      </p:sp>
    </p:spTree>
    <p:extLst>
      <p:ext uri="{BB962C8B-B14F-4D97-AF65-F5344CB8AC3E}">
        <p14:creationId xmlns:p14="http://schemas.microsoft.com/office/powerpoint/2010/main" val="2735160048"/>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B16281D-79B4-B6CD-BB97-E40C2DE523CB}"/>
              </a:ext>
            </a:extLst>
          </p:cNvPr>
          <p:cNvSpPr>
            <a:spLocks noGrp="1"/>
          </p:cNvSpPr>
          <p:nvPr>
            <p:ph type="title"/>
          </p:nvPr>
        </p:nvSpPr>
        <p:spPr/>
        <p:txBody>
          <a:bodyPr/>
          <a:lstStyle/>
          <a:p>
            <a:r>
              <a:rPr lang="en-US" dirty="0"/>
              <a:t>Normas e regulamentos técnicos</a:t>
            </a:r>
          </a:p>
        </p:txBody>
      </p:sp>
      <p:sp>
        <p:nvSpPr>
          <p:cNvPr id="4" name="Textfeld 3">
            <a:extLst>
              <a:ext uri="{FF2B5EF4-FFF2-40B4-BE49-F238E27FC236}">
                <a16:creationId xmlns:a16="http://schemas.microsoft.com/office/drawing/2014/main" id="{74E1F65B-DB7B-0BDA-65E2-30CDD7C457CA}"/>
              </a:ext>
            </a:extLst>
          </p:cNvPr>
          <p:cNvSpPr txBox="1"/>
          <p:nvPr/>
        </p:nvSpPr>
        <p:spPr>
          <a:xfrm>
            <a:off x="1296728" y="1800000"/>
            <a:ext cx="4589722" cy="2554545"/>
          </a:xfrm>
          <a:prstGeom prst="rect">
            <a:avLst/>
          </a:prstGeom>
          <a:noFill/>
        </p:spPr>
        <p:txBody>
          <a:bodyPr wrap="square" rtlCol="0">
            <a:spAutoFit/>
          </a:bodyPr>
          <a:lstStyle/>
          <a:p>
            <a:r>
              <a:rPr lang="en-US" sz="2000" dirty="0">
                <a:solidFill>
                  <a:srgbClr val="4C4845"/>
                </a:solidFill>
                <a:effectLst/>
                <a:latin typeface="Calibri Light" panose="020F0302020204030204" pitchFamily="34" charset="0"/>
                <a:cs typeface="Calibri Light" panose="020F0302020204030204" pitchFamily="34" charset="0"/>
              </a:rPr>
              <a:t>Padrões: Recomendações</a:t>
            </a:r>
          </a:p>
          <a:p>
            <a:pPr marL="342900" indent="-342900">
              <a:buFont typeface="Wingdings" pitchFamily="2" charset="2"/>
              <a:buChar char="§"/>
            </a:pPr>
            <a:r>
              <a:rPr lang="en-US" sz="2000" dirty="0">
                <a:solidFill>
                  <a:srgbClr val="4C4845"/>
                </a:solidFill>
                <a:effectLst/>
                <a:latin typeface="Calibri Light" panose="020F0302020204030204" pitchFamily="34" charset="0"/>
                <a:cs typeface="Calibri Light" panose="020F0302020204030204" pitchFamily="34" charset="0"/>
              </a:rPr>
              <a:t>Aplicado de forma voluntária </a:t>
            </a:r>
            <a:r>
              <a:rPr lang="en-US" sz="2000" dirty="0">
                <a:solidFill>
                  <a:srgbClr val="4C4845"/>
                </a:solidFill>
                <a:latin typeface="Calibri Light" panose="020F0302020204030204" pitchFamily="34" charset="0"/>
                <a:cs typeface="Calibri Light" panose="020F0302020204030204" pitchFamily="34" charset="0"/>
              </a:rPr>
              <a:t>por </a:t>
            </a:r>
            <a:r>
              <a:rPr lang="en-US" sz="2000" dirty="0">
                <a:solidFill>
                  <a:srgbClr val="4C4845"/>
                </a:solidFill>
                <a:effectLst/>
                <a:latin typeface="Calibri Light" panose="020F0302020204030204" pitchFamily="34" charset="0"/>
                <a:cs typeface="Calibri Light" panose="020F0302020204030204" pitchFamily="34" charset="0"/>
              </a:rPr>
              <a:t>empresas e organizações interessadas.</a:t>
            </a:r>
          </a:p>
          <a:p>
            <a:pPr marL="342900" indent="-342900">
              <a:buFont typeface="Wingdings" pitchFamily="2" charset="2"/>
              <a:buChar char="§"/>
            </a:pPr>
            <a:r>
              <a:rPr lang="en-US" sz="2000" dirty="0">
                <a:solidFill>
                  <a:srgbClr val="4C4845"/>
                </a:solidFill>
                <a:effectLst/>
                <a:latin typeface="Calibri Light" panose="020F0302020204030204" pitchFamily="34" charset="0"/>
                <a:cs typeface="Calibri Light" panose="020F0302020204030204" pitchFamily="34" charset="0"/>
              </a:rPr>
              <a:t>Decidir por si mesmos quais normas são relevantes para eles e se os benefícios são maiores do que os custos esperados de sua introdução na prática da empresa ou organização. </a:t>
            </a:r>
            <a:endParaRPr lang="en-US" sz="2000" dirty="0">
              <a:solidFill>
                <a:srgbClr val="4C4845"/>
              </a:solidFill>
              <a:latin typeface="Calibri Light" panose="020F0302020204030204" pitchFamily="34" charset="0"/>
              <a:cs typeface="Calibri Light" panose="020F0302020204030204" pitchFamily="34" charset="0"/>
            </a:endParaRPr>
          </a:p>
        </p:txBody>
      </p:sp>
      <p:sp>
        <p:nvSpPr>
          <p:cNvPr id="5" name="Textfeld 4">
            <a:extLst>
              <a:ext uri="{FF2B5EF4-FFF2-40B4-BE49-F238E27FC236}">
                <a16:creationId xmlns:a16="http://schemas.microsoft.com/office/drawing/2014/main" id="{AE68F170-FB52-F8C3-E498-903219A7CC70}"/>
              </a:ext>
            </a:extLst>
          </p:cNvPr>
          <p:cNvSpPr txBox="1"/>
          <p:nvPr/>
        </p:nvSpPr>
        <p:spPr>
          <a:xfrm>
            <a:off x="6096000" y="1800000"/>
            <a:ext cx="5276850" cy="2554545"/>
          </a:xfrm>
          <a:prstGeom prst="rect">
            <a:avLst/>
          </a:prstGeom>
          <a:noFill/>
        </p:spPr>
        <p:txBody>
          <a:bodyPr wrap="square" rtlCol="0">
            <a:spAutoFit/>
          </a:bodyPr>
          <a:lstStyle/>
          <a:p>
            <a:r>
              <a:rPr lang="en-US" sz="2000">
                <a:solidFill>
                  <a:srgbClr val="4C4845"/>
                </a:solidFill>
                <a:effectLst/>
                <a:latin typeface="Calibri Light" panose="020F0302020204030204" pitchFamily="34" charset="0"/>
                <a:cs typeface="Calibri Light" panose="020F0302020204030204" pitchFamily="34" charset="0"/>
              </a:rPr>
              <a:t>Regulamentos técnicos: Prescrições legalmente vinculantes</a:t>
            </a:r>
            <a:endParaRPr lang="en-US" sz="2000">
              <a:solidFill>
                <a:srgbClr val="4C4845"/>
              </a:solidFill>
              <a:latin typeface="Calibri Light" panose="020F0302020204030204" pitchFamily="34" charset="0"/>
              <a:cs typeface="Calibri Light" panose="020F0302020204030204" pitchFamily="34" charset="0"/>
            </a:endParaRPr>
          </a:p>
          <a:p>
            <a:pPr marL="342900" indent="-342900">
              <a:buFont typeface="Wingdings" pitchFamily="2" charset="2"/>
              <a:buChar char="§"/>
            </a:pPr>
            <a:r>
              <a:rPr lang="en-US" sz="2000">
                <a:solidFill>
                  <a:srgbClr val="4C4845"/>
                </a:solidFill>
                <a:latin typeface="Calibri Light" panose="020F0302020204030204" pitchFamily="34" charset="0"/>
                <a:cs typeface="Calibri Light" panose="020F0302020204030204" pitchFamily="34" charset="0"/>
              </a:rPr>
              <a:t>Para ser aplicado por todas as partes, grandes ou pequenas, independentemente dos </a:t>
            </a:r>
            <a:r>
              <a:rPr lang="en-US" sz="2000">
                <a:solidFill>
                  <a:srgbClr val="4C4845"/>
                </a:solidFill>
                <a:effectLst/>
                <a:latin typeface="Calibri Light" panose="020F0302020204030204" pitchFamily="34" charset="0"/>
                <a:cs typeface="Calibri Light" panose="020F0302020204030204" pitchFamily="34" charset="0"/>
              </a:rPr>
              <a:t>custos </a:t>
            </a:r>
            <a:r>
              <a:rPr lang="en-US" sz="2000">
                <a:solidFill>
                  <a:srgbClr val="4C4845"/>
                </a:solidFill>
                <a:latin typeface="Calibri Light" panose="020F0302020204030204" pitchFamily="34" charset="0"/>
                <a:cs typeface="Calibri Light" panose="020F0302020204030204" pitchFamily="34" charset="0"/>
              </a:rPr>
              <a:t>de introdução</a:t>
            </a:r>
            <a:r>
              <a:rPr lang="en-US" sz="2000">
                <a:solidFill>
                  <a:srgbClr val="4C4845"/>
                </a:solidFill>
                <a:effectLst/>
                <a:latin typeface="Calibri Light" panose="020F0302020204030204" pitchFamily="34" charset="0"/>
                <a:cs typeface="Calibri Light" panose="020F0302020204030204" pitchFamily="34" charset="0"/>
              </a:rPr>
              <a:t>.</a:t>
            </a:r>
          </a:p>
          <a:p>
            <a:pPr marL="342900" indent="-342900">
              <a:buFont typeface="Wingdings" pitchFamily="2" charset="2"/>
              <a:buChar char="§"/>
            </a:pPr>
            <a:r>
              <a:rPr lang="en-US" sz="2000">
                <a:solidFill>
                  <a:srgbClr val="4C4845"/>
                </a:solidFill>
                <a:effectLst/>
                <a:latin typeface="Calibri Light" panose="020F0302020204030204" pitchFamily="34" charset="0"/>
                <a:cs typeface="Calibri Light" panose="020F0302020204030204" pitchFamily="34" charset="0"/>
              </a:rPr>
              <a:t>A obrigação de implementação é potencialmente uma ameaça substancial para as micro, pequenas e médias empresas.</a:t>
            </a:r>
            <a:endParaRPr lang="en-US" sz="2000">
              <a:solidFill>
                <a:srgbClr val="4C4845"/>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274127282"/>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EAFE923-39D0-1023-1800-8223D070EAA3}"/>
              </a:ext>
            </a:extLst>
          </p:cNvPr>
          <p:cNvSpPr>
            <a:spLocks noGrp="1"/>
          </p:cNvSpPr>
          <p:nvPr>
            <p:ph idx="1"/>
          </p:nvPr>
        </p:nvSpPr>
        <p:spPr/>
        <p:txBody>
          <a:bodyPr/>
          <a:lstStyle/>
          <a:p>
            <a:r>
              <a:rPr lang="en-US" sz="2000" dirty="0">
                <a:solidFill>
                  <a:srgbClr val="4C4845"/>
                </a:solidFill>
              </a:rPr>
              <a:t>Possíveis efeitos de uma regulamentação técnica a serem determinados e avaliados por meio de uma Avaliação de Impacto Regulatório</a:t>
            </a:r>
          </a:p>
          <a:p>
            <a:pPr lvl="1"/>
            <a:r>
              <a:rPr lang="en-US" sz="2000" dirty="0">
                <a:solidFill>
                  <a:srgbClr val="4C4845"/>
                </a:solidFill>
              </a:rPr>
              <a:t>dentro das possibilidades da autoridade e com um investimento razoável de recursos.</a:t>
            </a:r>
          </a:p>
          <a:p>
            <a:r>
              <a:rPr lang="en-US" sz="2000" dirty="0">
                <a:solidFill>
                  <a:srgbClr val="4C4845"/>
                </a:solidFill>
              </a:rPr>
              <a:t>A possibilidade de isenções e exceções para o benefício de partes gravemente afetadas sempre deve ser examinada.</a:t>
            </a:r>
          </a:p>
          <a:p>
            <a:r>
              <a:rPr lang="en-US" sz="2000" dirty="0">
                <a:solidFill>
                  <a:srgbClr val="4C4845"/>
                </a:solidFill>
              </a:rPr>
              <a:t>Devem ser introduzidos períodos de transição adequados.</a:t>
            </a:r>
          </a:p>
          <a:p>
            <a:endParaRPr lang="en-US" sz="2000" dirty="0">
              <a:solidFill>
                <a:srgbClr val="4C4845"/>
              </a:solidFill>
            </a:endParaRPr>
          </a:p>
          <a:p>
            <a:pPr marL="0" indent="0">
              <a:buNone/>
              <a:tabLst>
                <a:tab pos="307975" algn="l"/>
              </a:tabLst>
            </a:pPr>
            <a:r>
              <a:rPr lang="en-US" sz="2000" b="1" dirty="0">
                <a:solidFill>
                  <a:srgbClr val="253AA1"/>
                </a:solidFill>
              </a:rPr>
              <a:t>→ </a:t>
            </a:r>
            <a:r>
              <a:rPr lang="en-US" sz="2000" dirty="0">
                <a:solidFill>
                  <a:srgbClr val="4C4845"/>
                </a:solidFill>
              </a:rPr>
              <a:t>Boas práticas regulatórias</a:t>
            </a:r>
          </a:p>
          <a:p>
            <a:endParaRPr lang="en-US" sz="2000" dirty="0"/>
          </a:p>
        </p:txBody>
      </p:sp>
      <p:sp>
        <p:nvSpPr>
          <p:cNvPr id="3" name="Titel 2">
            <a:extLst>
              <a:ext uri="{FF2B5EF4-FFF2-40B4-BE49-F238E27FC236}">
                <a16:creationId xmlns:a16="http://schemas.microsoft.com/office/drawing/2014/main" id="{8CC1C265-AD44-5C2C-608E-1A74CC46C0DD}"/>
              </a:ext>
            </a:extLst>
          </p:cNvPr>
          <p:cNvSpPr>
            <a:spLocks noGrp="1"/>
          </p:cNvSpPr>
          <p:nvPr>
            <p:ph type="title"/>
          </p:nvPr>
        </p:nvSpPr>
        <p:spPr/>
        <p:txBody>
          <a:bodyPr/>
          <a:lstStyle/>
          <a:p>
            <a:r>
              <a:rPr lang="en-US"/>
              <a:t>Impacto nas autoridades reguladoras</a:t>
            </a:r>
          </a:p>
        </p:txBody>
      </p:sp>
    </p:spTree>
    <p:extLst>
      <p:ext uri="{BB962C8B-B14F-4D97-AF65-F5344CB8AC3E}">
        <p14:creationId xmlns:p14="http://schemas.microsoft.com/office/powerpoint/2010/main" val="2020770183"/>
      </p:ext>
    </p:extLst>
  </p:cSld>
  <p:clrMapOvr>
    <a:masterClrMapping/>
  </p:clrMapOvr>
  <p:transition spd="slow">
    <p:wip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0</TotalTime>
  <Words>4745</Words>
  <Application>Microsoft Macintosh PowerPoint</Application>
  <PresentationFormat>Breitbild</PresentationFormat>
  <Paragraphs>393</Paragraphs>
  <Slides>40</Slides>
  <Notes>3</Notes>
  <HiddenSlides>0</HiddenSlides>
  <MMClips>0</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40</vt:i4>
      </vt:variant>
    </vt:vector>
  </HeadingPairs>
  <TitlesOfParts>
    <vt:vector size="47" baseType="lpstr">
      <vt:lpstr>Aptos</vt:lpstr>
      <vt:lpstr>Arial</vt:lpstr>
      <vt:lpstr>Calibri</vt:lpstr>
      <vt:lpstr>Calibri Light</vt:lpstr>
      <vt:lpstr>Wingdings</vt:lpstr>
      <vt:lpstr>Office Theme</vt:lpstr>
      <vt:lpstr>Custom Design</vt:lpstr>
      <vt:lpstr>PowerPoint-Präsentation</vt:lpstr>
      <vt:lpstr>Introdução às avaliações de impacto regulatório</vt:lpstr>
      <vt:lpstr>Regulamentação com RIA</vt:lpstr>
      <vt:lpstr>A necessidade de regulamentar</vt:lpstr>
      <vt:lpstr>Determinação da origem das falhas </vt:lpstr>
      <vt:lpstr>O que é RIA?</vt:lpstr>
      <vt:lpstr>Ponto de partida: Regulamentação técnica</vt:lpstr>
      <vt:lpstr>Normas e regulamentos técnicos</vt:lpstr>
      <vt:lpstr>Impacto nas autoridades reguladoras</vt:lpstr>
      <vt:lpstr>Boas práticas regulatórias</vt:lpstr>
      <vt:lpstr>Boas práticas em RIA</vt:lpstr>
      <vt:lpstr>Áreas de boas práticas</vt:lpstr>
      <vt:lpstr>Objetivos e benefícios da RIA (1)</vt:lpstr>
      <vt:lpstr>Objetivos e benefícios da RIA (2)</vt:lpstr>
      <vt:lpstr>Os elementos RIA</vt:lpstr>
      <vt:lpstr>Definição do problema (1)</vt:lpstr>
      <vt:lpstr>Definição do problema (2)</vt:lpstr>
      <vt:lpstr>Definição do problema (2)</vt:lpstr>
      <vt:lpstr>Dicas e problemas comumente encontrados (1)</vt:lpstr>
      <vt:lpstr>Dicas e problemas comumente encontrados (2)</vt:lpstr>
      <vt:lpstr>Avaliar a probabilidade de persistência de um problema</vt:lpstr>
      <vt:lpstr>Exemplos</vt:lpstr>
      <vt:lpstr>Definição dos objetivos de uma RIA</vt:lpstr>
      <vt:lpstr>Identificação de alternativas</vt:lpstr>
      <vt:lpstr>Análise de custo-benefício</vt:lpstr>
      <vt:lpstr>Engajamento das partes interessadas (1)</vt:lpstr>
      <vt:lpstr>Engajamento das partes interessadas (2)</vt:lpstr>
      <vt:lpstr>Engajamento das partes interessadas (3)</vt:lpstr>
      <vt:lpstr>Engajamento das partes interessadas (4)</vt:lpstr>
      <vt:lpstr>Princípios de Melhores Práticas da OCDE sobre consultas às partes interessadas</vt:lpstr>
      <vt:lpstr>Avaliação de alternativas</vt:lpstr>
      <vt:lpstr>Avaliação de riscos</vt:lpstr>
      <vt:lpstr>Implementação (1)</vt:lpstr>
      <vt:lpstr>Implementação (2) </vt:lpstr>
      <vt:lpstr>Implementação (3) </vt:lpstr>
      <vt:lpstr>Monitoramento e avaliação (1)</vt:lpstr>
      <vt:lpstr>Monitoramento e avaliação (2)</vt:lpstr>
      <vt:lpstr>O processo RIA</vt:lpstr>
      <vt:lpstr>Recursos </vt:lpstr>
      <vt:lpstr>PowerPoint-Präsentation</vt:lpstr>
    </vt:vector>
  </TitlesOfParts>
  <Company>UNIDO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MONACO, Karin</dc:creator>
  <cp:keywords>, docId:B40F8541AE57347C5A5D2C2E4831BD6E</cp:keywords>
  <cp:lastModifiedBy>Siglinde Kaiser</cp:lastModifiedBy>
  <cp:revision>100</cp:revision>
  <cp:lastPrinted>2024-07-26T16:52:41Z</cp:lastPrinted>
  <dcterms:created xsi:type="dcterms:W3CDTF">2020-10-28T15:42:47Z</dcterms:created>
  <dcterms:modified xsi:type="dcterms:W3CDTF">2024-10-29T15:47:48Z</dcterms:modified>
</cp:coreProperties>
</file>