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4" r:id="rId3"/>
  </p:sldMasterIdLst>
  <p:notesMasterIdLst>
    <p:notesMasterId r:id="rId19"/>
  </p:notesMasterIdLst>
  <p:sldIdLst>
    <p:sldId id="308" r:id="rId4"/>
    <p:sldId id="354" r:id="rId5"/>
    <p:sldId id="257" r:id="rId6"/>
    <p:sldId id="333" r:id="rId7"/>
    <p:sldId id="324" r:id="rId8"/>
    <p:sldId id="331" r:id="rId9"/>
    <p:sldId id="334" r:id="rId10"/>
    <p:sldId id="326" r:id="rId11"/>
    <p:sldId id="328" r:id="rId12"/>
    <p:sldId id="351" r:id="rId13"/>
    <p:sldId id="352" r:id="rId14"/>
    <p:sldId id="348" r:id="rId15"/>
    <p:sldId id="349" r:id="rId16"/>
    <p:sldId id="353" r:id="rId17"/>
    <p:sldId id="3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845"/>
    <a:srgbClr val="253AA1"/>
    <a:srgbClr val="118085"/>
    <a:srgbClr val="EA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2993" autoAdjust="0"/>
  </p:normalViewPr>
  <p:slideViewPr>
    <p:cSldViewPr snapToGrid="0">
      <p:cViewPr varScale="1">
        <p:scale>
          <a:sx n="114" d="100"/>
          <a:sy n="114" d="100"/>
        </p:scale>
        <p:origin x="11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45D6D-D081-7D43-AB7F-F247AFAA1F83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AB3F-C384-124E-B83B-0640ED2B34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Making regulatory processes more transparent </a:t>
            </a:r>
          </a:p>
          <a:p>
            <a:r>
              <a:rPr lang="en-US" dirty="0">
                <a:solidFill>
                  <a:srgbClr val="4C4845"/>
                </a:solidFill>
              </a:rPr>
              <a:t>Representing a more proactive approach to regulation and to regulatory reform; </a:t>
            </a:r>
          </a:p>
          <a:p>
            <a:r>
              <a:rPr lang="en-US" dirty="0">
                <a:solidFill>
                  <a:srgbClr val="4C4845"/>
                </a:solidFill>
              </a:rPr>
              <a:t>Forming the basis for the interaction among stakeholders and is a tool to involving stakeholders more closely in the regulatory processes </a:t>
            </a:r>
          </a:p>
          <a:p>
            <a:r>
              <a:rPr lang="en-US" dirty="0">
                <a:solidFill>
                  <a:srgbClr val="4C4845"/>
                </a:solidFill>
              </a:rPr>
              <a:t>Making the functions of the system easier to understand </a:t>
            </a:r>
          </a:p>
          <a:p>
            <a:r>
              <a:rPr lang="en-US" dirty="0">
                <a:solidFill>
                  <a:srgbClr val="4C4845"/>
                </a:solidFill>
              </a:rPr>
              <a:t>Improving regulatory cooperation and harmonization at a regional and international level </a:t>
            </a:r>
          </a:p>
          <a:p>
            <a:r>
              <a:rPr lang="en-US" dirty="0">
                <a:solidFill>
                  <a:srgbClr val="4C4845"/>
                </a:solidFill>
              </a:rPr>
              <a:t>Being indispensable for increasing the efficiency and resilience of the regulatory system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56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Determinação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estratégia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tratamento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riscos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dirty="0">
                <a:solidFill>
                  <a:srgbClr val="4C4845"/>
                </a:solidFill>
              </a:rPr>
              <a:t>Regulator to choose the appropriate risk management treatment, e.g.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Avoiding risk by banning activities or processes where it has occurred 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Sharing the responsibility for managing the risk, including bearing responsibility if it occurs, to economic or social actors (families, firms; co-regulation); 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Mitigating the risk: developing a regulatory or non-regulatory response to reduce the probability and the expected impact of a risk 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Regulatory action implying a new or reforming an existing regulation, choosing appropriate conformity assessment procedures and market surveillance measures; 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Non-regulatory action including options such as educational or information campaigns, and subsidies or incentives to economic operators’ activities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6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M</a:t>
            </a:r>
            <a:r>
              <a:rPr lang="en-US" dirty="0">
                <a:solidFill>
                  <a:srgbClr val="4C4845"/>
                </a:solidFill>
                <a:effectLst/>
              </a:rPr>
              <a:t>onitoring compliance, evaluating the effect of a risk management treatment on other regulatory processes, other stakeholders and areas of activities involving </a:t>
            </a:r>
            <a:endParaRPr lang="en-US" dirty="0">
              <a:solidFill>
                <a:srgbClr val="4C4845"/>
              </a:solidFill>
            </a:endParaRPr>
          </a:p>
          <a:p>
            <a:pPr lvl="1"/>
            <a:r>
              <a:rPr lang="en-US" dirty="0">
                <a:solidFill>
                  <a:srgbClr val="4C4845"/>
                </a:solidFill>
                <a:effectLst/>
              </a:rPr>
              <a:t>Integrating the regulatory and other measures with existing ones </a:t>
            </a:r>
          </a:p>
          <a:p>
            <a:pPr lvl="1"/>
            <a:r>
              <a:rPr lang="en-US" dirty="0">
                <a:solidFill>
                  <a:srgbClr val="4C4845"/>
                </a:solidFill>
                <a:effectLst/>
              </a:rPr>
              <a:t>Performing regulatory impact assessment </a:t>
            </a:r>
          </a:p>
          <a:p>
            <a:pPr lvl="1"/>
            <a:r>
              <a:rPr lang="en-US" dirty="0">
                <a:solidFill>
                  <a:srgbClr val="4C4845"/>
                </a:solidFill>
                <a:effectLst/>
              </a:rPr>
              <a:t>Establishing coordinating mechanisms among competent authorities and stakeholders </a:t>
            </a:r>
          </a:p>
          <a:p>
            <a:pPr lvl="1"/>
            <a:r>
              <a:rPr lang="en-US" dirty="0">
                <a:solidFill>
                  <a:srgbClr val="4C4845"/>
                </a:solidFill>
                <a:effectLst/>
              </a:rPr>
              <a:t>Giving guidance and establishing and appropriate budget for the institutions responsible for monitoring compliance (conformity assessment and/or market surveillance authorities </a:t>
            </a:r>
          </a:p>
          <a:p>
            <a:pPr lvl="1"/>
            <a:r>
              <a:rPr lang="en-US" dirty="0">
                <a:solidFill>
                  <a:srgbClr val="4C4845"/>
                </a:solidFill>
                <a:effectLst/>
              </a:rPr>
              <a:t>Deciding on penalties for non-compliance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8AB3F-C384-124E-B83B-0640ED2B3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68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ISO 31073:2022 Risk management — Vocabulary</a:t>
            </a:r>
          </a:p>
          <a:p>
            <a:pPr marL="684000" lvl="3"/>
            <a:r>
              <a:rPr lang="en-US" dirty="0">
                <a:solidFill>
                  <a:srgbClr val="4C4845"/>
                </a:solidFill>
              </a:rPr>
              <a:t>Risk</a:t>
            </a:r>
          </a:p>
          <a:p>
            <a:pPr marL="1152000" lvl="5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4C4845"/>
                </a:solidFill>
                <a:latin typeface="Calibri Light" panose="020F0302020204030204" pitchFamily="34" charset="0"/>
              </a:rPr>
              <a:t>Effect of uncertainty on objectives </a:t>
            </a:r>
          </a:p>
          <a:p>
            <a:pPr marL="1152000" lvl="5" indent="-252000"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4C4845"/>
                </a:solidFill>
                <a:latin typeface="Calibri Light" panose="020F0302020204030204" pitchFamily="34" charset="0"/>
              </a:rPr>
              <a:t>Note 1 to entry: An effect is a deviation from the expected. It can be positive, negative or both, and can address, create or result in opportunities and threats</a:t>
            </a:r>
          </a:p>
          <a:p>
            <a:pPr marL="1152000" lvl="5" indent="-252000"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4C4845"/>
                </a:solidFill>
                <a:latin typeface="Calibri Light" panose="020F0302020204030204" pitchFamily="34" charset="0"/>
              </a:rPr>
              <a:t>Note 2 to entry: Objectives can have different aspects and categories, and can be applied at different levels</a:t>
            </a:r>
          </a:p>
          <a:p>
            <a:pPr marL="1152000" lvl="5" indent="-252000"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4C4845"/>
                </a:solidFill>
                <a:latin typeface="Calibri Light" panose="020F0302020204030204" pitchFamily="34" charset="0"/>
              </a:rPr>
              <a:t>Note 3 to entry: Risk is usually expressed in terms of risk sources, potential events, their consequences and their likelihood</a:t>
            </a:r>
          </a:p>
          <a:p>
            <a:pPr marL="684000" lvl="3"/>
            <a:r>
              <a:rPr lang="en-US" dirty="0">
                <a:solidFill>
                  <a:srgbClr val="4C4845"/>
                </a:solidFill>
              </a:rPr>
              <a:t>Risk management</a:t>
            </a:r>
          </a:p>
          <a:p>
            <a:pPr marL="1152000" lvl="5" indent="-252000"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4C4845"/>
                </a:solidFill>
                <a:latin typeface="Calibri Light" panose="020F0302020204030204" pitchFamily="34" charset="0"/>
              </a:rPr>
              <a:t>Coordinated activities to direct and control an organization with regard to risk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4C4845"/>
                </a:solidFill>
                <a:effectLst/>
              </a:rPr>
              <a:t>Recommendation of UNITED NATIONS ECONOMIC COMMISSION FOR EUROPE (UNECE)</a:t>
            </a:r>
          </a:p>
          <a:p>
            <a:pPr lvl="1"/>
            <a:r>
              <a:rPr lang="en-US" u="none" strike="noStrike" dirty="0">
                <a:solidFill>
                  <a:srgbClr val="4C4845"/>
                </a:solidFill>
                <a:effectLst/>
              </a:rPr>
              <a:t>Using concept of "risk</a:t>
            </a:r>
            <a:r>
              <a:rPr lang="en-US" dirty="0">
                <a:solidFill>
                  <a:srgbClr val="4C4845"/>
                </a:solidFill>
              </a:rPr>
              <a:t>"</a:t>
            </a:r>
            <a:r>
              <a:rPr lang="en-US" u="none" strike="noStrike" dirty="0">
                <a:solidFill>
                  <a:srgbClr val="4C4845"/>
                </a:solidFill>
                <a:effectLst/>
              </a:rPr>
              <a:t> to evaluate how balanced regulations are against two extremes: </a:t>
            </a:r>
          </a:p>
          <a:p>
            <a:pPr lvl="2"/>
            <a:r>
              <a:rPr lang="en-US" u="none" strike="noStrike" dirty="0">
                <a:solidFill>
                  <a:srgbClr val="4C4845"/>
                </a:solidFill>
                <a:effectLst/>
              </a:rPr>
              <a:t>Excessive or over-regulation, i.e. regulation too stringent with respect to risk set out to be address</a:t>
            </a:r>
            <a:r>
              <a:rPr lang="en-US" dirty="0">
                <a:solidFill>
                  <a:srgbClr val="4C4845"/>
                </a:solidFill>
              </a:rPr>
              <a:t>ed</a:t>
            </a:r>
            <a:r>
              <a:rPr lang="en-US" u="none" strike="noStrike" dirty="0">
                <a:solidFill>
                  <a:srgbClr val="4C4845"/>
                </a:solidFill>
                <a:effectLst/>
              </a:rPr>
              <a:t> </a:t>
            </a:r>
          </a:p>
          <a:p>
            <a:pPr lvl="2"/>
            <a:r>
              <a:rPr lang="en-US" u="none" strike="noStrike" dirty="0">
                <a:solidFill>
                  <a:srgbClr val="4C4845"/>
                </a:solidFill>
                <a:effectLst/>
              </a:rPr>
              <a:t>Insufficient regulation failing to address risk and unnecessarily or inordinately expose citizens and economic operators to threats </a:t>
            </a:r>
          </a:p>
          <a:p>
            <a:pPr lvl="2"/>
            <a:r>
              <a:rPr lang="en-US" u="none" strike="noStrike" dirty="0">
                <a:solidFill>
                  <a:srgbClr val="4C4845"/>
                </a:solidFill>
                <a:effectLst/>
              </a:rPr>
              <a:t>Considering the level of risk tolerance of various regulatory stakeholders, regulatory authorities to establish, implement and maintain a process for determining, analyzing, reviewing and monitoring acceptable levels of risk within a regulatory framework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4C4845"/>
                </a:solidFill>
                <a:effectLst/>
              </a:rPr>
              <a:t>Regulatory stakeholders to apply following criteria when evaluating regulatory systems </a:t>
            </a:r>
          </a:p>
          <a:p>
            <a:pPr lvl="1"/>
            <a:r>
              <a:rPr lang="en-US" u="none" strike="noStrike" dirty="0">
                <a:solidFill>
                  <a:srgbClr val="4C4845"/>
                </a:solidFill>
                <a:effectLst/>
              </a:rPr>
              <a:t>Risks to be timely identified, identification covering as many risks as possible including rare risk events/emerging risks, taking into account their relationships 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Considering</a:t>
            </a:r>
            <a:r>
              <a:rPr lang="en-US" u="none" strike="noStrike" dirty="0">
                <a:solidFill>
                  <a:srgbClr val="4C4845"/>
                </a:solidFill>
                <a:effectLst/>
              </a:rPr>
              <a:t> different risk perceptions of the involved stakeholders, risks to be properly analyzed and evaluated, the most critical risks given the highest priority </a:t>
            </a:r>
          </a:p>
          <a:p>
            <a:r>
              <a:rPr lang="en-US" u="none" strike="noStrike" dirty="0">
                <a:solidFill>
                  <a:srgbClr val="4C4845"/>
                </a:solidFill>
                <a:effectLst/>
              </a:rPr>
              <a:t>Regulators implement functions within regulatory frameworks such as </a:t>
            </a:r>
          </a:p>
          <a:p>
            <a:pPr lvl="1"/>
            <a:r>
              <a:rPr lang="en-US" u="none" strike="noStrike" dirty="0">
                <a:solidFill>
                  <a:srgbClr val="4C4845"/>
                </a:solidFill>
                <a:effectLst/>
              </a:rPr>
              <a:t>Setting the regulatory objectives; </a:t>
            </a:r>
            <a:r>
              <a:rPr lang="en-US" dirty="0">
                <a:solidFill>
                  <a:srgbClr val="4C4845"/>
                </a:solidFill>
              </a:rPr>
              <a:t>i</a:t>
            </a:r>
            <a:r>
              <a:rPr lang="en-US" u="none" strike="noStrike" dirty="0">
                <a:solidFill>
                  <a:srgbClr val="4C4845"/>
                </a:solidFill>
                <a:effectLst/>
              </a:rPr>
              <a:t>dentifying the risks to assets; analyzing and evaluation the most important risks; </a:t>
            </a:r>
            <a:r>
              <a:rPr lang="en-US" dirty="0">
                <a:solidFill>
                  <a:srgbClr val="4C4845"/>
                </a:solidFill>
              </a:rPr>
              <a:t>c</a:t>
            </a:r>
            <a:r>
              <a:rPr lang="en-US" u="none" strike="noStrike" dirty="0">
                <a:solidFill>
                  <a:srgbClr val="4C4845"/>
                </a:solidFill>
                <a:effectLst/>
              </a:rPr>
              <a:t>hoosing and implementing risk treatment strategies</a:t>
            </a:r>
          </a:p>
          <a:p>
            <a:r>
              <a:rPr lang="en-US" u="none" strike="noStrike" dirty="0">
                <a:solidFill>
                  <a:srgbClr val="4C4845"/>
                </a:solidFill>
                <a:effectLst/>
              </a:rPr>
              <a:t>Absolute safety not regarded a regulatory goal</a:t>
            </a:r>
            <a:endParaRPr lang="en-US" dirty="0">
              <a:solidFill>
                <a:srgbClr val="4C4845"/>
              </a:solidFill>
            </a:endParaRPr>
          </a:p>
          <a:p>
            <a:pPr lvl="1"/>
            <a:r>
              <a:rPr lang="en-US" u="none" strike="noStrike" dirty="0">
                <a:solidFill>
                  <a:srgbClr val="4C4845"/>
                </a:solidFill>
                <a:effectLst/>
              </a:rPr>
              <a:t>Appropriate criteria selected to decide which risks are tolerable and what the limitations are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A risk is resulting from hazards, exposure to the hazards and vulnerability</a:t>
            </a:r>
          </a:p>
          <a:p>
            <a:r>
              <a:rPr lang="en-US" dirty="0">
                <a:solidFill>
                  <a:srgbClr val="4C4845"/>
                </a:solidFill>
              </a:rPr>
              <a:t>Definitions (ISO 31073, ISO Guide 73)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Hazard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Source of potential harm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Note 1 to entry: Hazard can be a risk source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Exposure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Extent to which an organization and/or interested</a:t>
            </a:r>
            <a:br>
              <a:rPr lang="en-US" dirty="0">
                <a:solidFill>
                  <a:srgbClr val="4C4845"/>
                </a:solidFill>
              </a:rPr>
            </a:br>
            <a:r>
              <a:rPr lang="en-US" dirty="0">
                <a:solidFill>
                  <a:srgbClr val="4C4845"/>
                </a:solidFill>
              </a:rPr>
              <a:t>party is subject to an event 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Vulnerability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Intrinsic properties of something resulting in susceptibility</a:t>
            </a:r>
            <a:br>
              <a:rPr lang="en-US" dirty="0">
                <a:solidFill>
                  <a:srgbClr val="4C4845"/>
                </a:solidFill>
              </a:rPr>
            </a:br>
            <a:r>
              <a:rPr lang="en-US" dirty="0">
                <a:solidFill>
                  <a:srgbClr val="4C4845"/>
                </a:solidFill>
              </a:rPr>
              <a:t>to a risk source that can lead to an event with a consequence </a:t>
            </a:r>
            <a:br>
              <a:rPr lang="en-US" dirty="0">
                <a:solidFill>
                  <a:srgbClr val="4C4845"/>
                </a:solidFill>
              </a:rPr>
            </a:br>
            <a:endParaRPr lang="en-US" dirty="0">
              <a:solidFill>
                <a:srgbClr val="4C4845"/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Process to start with the most crucial ones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Regulators to cooperate effectively with other stakeholders in identifying risks, increasing the resilience not to overlook certain risks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All stakeholders in the system to participate in identifying risks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To identify voluntary standards helping business and society deal with risk</a:t>
            </a:r>
          </a:p>
          <a:p>
            <a:pPr lvl="3"/>
            <a:r>
              <a:rPr lang="en-US" dirty="0">
                <a:solidFill>
                  <a:srgbClr val="4C4845"/>
                </a:solidFill>
              </a:rPr>
              <a:t>National standards bodies providing input for risk identification 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To identify risks of products placed on the market to develop timely and appropriate measures and ensuring marketplace safety</a:t>
            </a:r>
          </a:p>
          <a:p>
            <a:pPr lvl="3"/>
            <a:r>
              <a:rPr lang="en-US" dirty="0">
                <a:solidFill>
                  <a:srgbClr val="4C4845"/>
                </a:solidFill>
              </a:rPr>
              <a:t>Involve market surveillance authorities 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To reduce risk of placing dangerous products on the market</a:t>
            </a:r>
          </a:p>
          <a:p>
            <a:pPr lvl="3"/>
            <a:r>
              <a:rPr lang="en-US" dirty="0">
                <a:solidFill>
                  <a:srgbClr val="4C4845"/>
                </a:solidFill>
              </a:rPr>
              <a:t>Conformity assessment bodies see risks that regulators not identify 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Involve businesses to inform about risks that they see require regulation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ISO Definitions (ISO 31073, ISO Guide 73)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Risk identification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Process of finding, recognizing and describing risks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Note 1 to entry: Risk identification involves the identification of risk sources, events, their causes and their potential consequences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Risk source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Element which alone or in combination has the potential to give rise to risk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Consequence (of a risk)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Outcome of an event affecting objectives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Note 1 to entry: A consequence can have positive or negative, direct or indirect, effects on objectives.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Note 2 to entry: Consequences can be expressed qualitatively or quantitatively.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5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Qualitative approaches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Based on qualitative descriptions of risks and relying on judgement to evaluate their significance</a:t>
            </a:r>
          </a:p>
          <a:p>
            <a:r>
              <a:rPr lang="en-US" dirty="0">
                <a:solidFill>
                  <a:srgbClr val="4C4845"/>
                </a:solidFill>
              </a:rPr>
              <a:t>Semi-quantitative approaches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Using numerical rating scales to group consequences and probabilities of events into bands such as "high", "medium" and "low"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Using a risk matrix to evaluate the significance of particular combinations of probability and consequence</a:t>
            </a:r>
          </a:p>
          <a:p>
            <a:r>
              <a:rPr lang="en-US" dirty="0">
                <a:solidFill>
                  <a:srgbClr val="4C4845"/>
                </a:solidFill>
              </a:rPr>
              <a:t>Quantitative approaches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Estimate probabilities and consequences in appropriate units, combining them into risk metrics, and evaluating them using numerical risk criteria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ISO 31073/ISO Guide 73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Risk analysis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Process to comprehend the nature of risk and to determine the level of risk 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Note 1 to entry: Risk analysis provides the basis for risk evaluation and decisions about risk treatment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Risk evaluation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Process of comparing the results of risk analysis with risk criteria to determine whether the risk is acceptable or tolerable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Note 1 to entry: Risk evaluation assists in the decision about risk treatment</a:t>
            </a:r>
          </a:p>
          <a:p>
            <a:r>
              <a:rPr lang="en-US" dirty="0">
                <a:solidFill>
                  <a:srgbClr val="4C4845"/>
                </a:solidFill>
              </a:rPr>
              <a:t>Processes essential to rank risks according to their seriousness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Ensuring that critical risks are dealt with in a timely manner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935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… Master …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76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3706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8385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7193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0E540A-E994-8A42-BCD2-BF1E61439FF0}"/>
              </a:ext>
            </a:extLst>
          </p:cNvPr>
          <p:cNvSpPr txBox="1"/>
          <p:nvPr userDrawn="1"/>
        </p:nvSpPr>
        <p:spPr>
          <a:xfrm>
            <a:off x="2607733" y="2573867"/>
            <a:ext cx="8703734" cy="25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963156" y="228519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60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6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4000" dirty="0">
                <a:solidFill>
                  <a:srgbClr val="118085"/>
                </a:solidFill>
                <a:latin typeface="+mn-lt"/>
              </a:rPr>
              <a:t>THANK YOU            </a:t>
            </a:r>
            <a:r>
              <a:rPr lang="en-US" sz="4000" dirty="0">
                <a:solidFill>
                  <a:srgbClr val="253AA1"/>
                </a:solidFill>
                <a:latin typeface="+mn-lt"/>
              </a:rPr>
              <a:t>OBRIGADO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51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6299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6070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0118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Q&amp;A</a:t>
            </a:r>
          </a:p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Open discussion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53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2D95E12F-DC41-E34F-82DB-61645E4EE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 descr="Shape, rectangle&#10;&#10;Description automatically generated">
            <a:extLst>
              <a:ext uri="{FF2B5EF4-FFF2-40B4-BE49-F238E27FC236}">
                <a16:creationId xmlns:a16="http://schemas.microsoft.com/office/drawing/2014/main" id="{11A44CBA-44FD-C042-ACA3-B9A727346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227"/>
          <a:stretch/>
        </p:blipFill>
        <p:spPr>
          <a:xfrm rot="10800000">
            <a:off x="-19051" y="1666123"/>
            <a:ext cx="7699732" cy="4478338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4CDBC6-7C6A-0E4E-8346-C89C7F0FAD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20" y="128478"/>
            <a:ext cx="2951856" cy="687277"/>
          </a:xfrm>
          <a:prstGeom prst="rect">
            <a:avLst/>
          </a:prstGeom>
        </p:spPr>
      </p:pic>
      <p:pic>
        <p:nvPicPr>
          <p:cNvPr id="47" name="Picture 46" descr="A person wearing a hat&#10;&#10;Description automatically generated">
            <a:extLst>
              <a:ext uri="{FF2B5EF4-FFF2-40B4-BE49-F238E27FC236}">
                <a16:creationId xmlns:a16="http://schemas.microsoft.com/office/drawing/2014/main" id="{A4035B03-1D98-0947-B07C-BE40EEC48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545"/>
          <a:stretch/>
        </p:blipFill>
        <p:spPr>
          <a:xfrm>
            <a:off x="7882934" y="1801123"/>
            <a:ext cx="4309066" cy="4360014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8F2A6CC7-ECF4-1945-8535-145A5F3450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73491" y="128478"/>
            <a:ext cx="2449580" cy="6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83" r:id="rId4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Mozambique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BUILDING COMPETITIVENESS </a:t>
            </a:r>
            <a:br>
              <a:rPr lang="en-US" sz="24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FOR EXPORTS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Training on Regulatory Impact Assessment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prstClr val="white"/>
                </a:solidFill>
                <a:latin typeface="+mn-lt"/>
                <a:cs typeface="Arial" charset="0"/>
              </a:rPr>
              <a:t>Aug 26 – 27 and Aug 29, 2024</a:t>
            </a: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United Nations Industrial Development Organization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9459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9611E9-BA7B-A59E-C289-3BD682EF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Definições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ISO (ISO 31073, ISO Guide 73)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encontrar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reconhecer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descrever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1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entrada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envolve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eventos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causas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possíveis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Elemento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sozinho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combinação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potencial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(de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)</a:t>
            </a: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afeta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objetivos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1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entrada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Uma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efeitos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positivos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negativos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diretos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indiretos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sobre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objetivos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2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entrada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As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expressas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forma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qualitativa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quantitativa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.</a:t>
            </a:r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2D03E-A534-85CE-D2BE-070CD31A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um </a:t>
            </a:r>
            <a:r>
              <a:rPr lang="en-US" dirty="0" err="1"/>
              <a:t>risco</a:t>
            </a:r>
            <a:r>
              <a:rPr lang="en-US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7241367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349FF6B-9AAD-8D00-FFE0-E5935FE95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Abordagens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qualitativas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Baseadas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descrições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qualitativas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confiando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julgamento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sua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importância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Abordagens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semiquantitativas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Uso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escalas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classificação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numérica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agrupar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probabilidades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eventos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faixas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“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alto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”, “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médio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”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“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baixo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”</a:t>
            </a: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Uso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matriz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importância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combinações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específicas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probabilidade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Abordagens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quantitativas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Estimar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probabilidades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unidades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apropriadas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combinando-as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métricas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avaliando-as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usando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critérios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numéricos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7DA71-F12F-7554-1FD5-F715EF64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and qualitative assessments</a:t>
            </a:r>
          </a:p>
        </p:txBody>
      </p:sp>
    </p:spTree>
    <p:extLst>
      <p:ext uri="{BB962C8B-B14F-4D97-AF65-F5344CB8AC3E}">
        <p14:creationId xmlns:p14="http://schemas.microsoft.com/office/powerpoint/2010/main" val="22214155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9611E9-BA7B-A59E-C289-3BD682EF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ISO 31073/ISO Guide 73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Análise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compreender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natureza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determinar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nível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1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entrada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análise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fornece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base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decisões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sobre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tratamento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comparação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análise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critérios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determinar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se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é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aceitável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tolerável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1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entrada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auxilia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na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decisão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sobre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tratamento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essenciais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classificar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acordo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sua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gravidade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Garantir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críticos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sejam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tratados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tempo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hábil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2D03E-A534-85CE-D2BE-070CD31A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0" i="0" u="none" strike="noStrike" dirty="0" err="1">
                <a:effectLst/>
              </a:rPr>
              <a:t>Analisar</a:t>
            </a:r>
            <a:r>
              <a:rPr lang="de-DE" b="0" i="0" u="none" strike="noStrike" dirty="0">
                <a:effectLst/>
              </a:rPr>
              <a:t> </a:t>
            </a:r>
            <a:r>
              <a:rPr lang="de-DE" b="0" i="0" u="none" strike="noStrike" dirty="0" err="1">
                <a:effectLst/>
              </a:rPr>
              <a:t>e</a:t>
            </a:r>
            <a:r>
              <a:rPr lang="de-DE" b="0" i="0" u="none" strike="noStrike" dirty="0">
                <a:effectLst/>
              </a:rPr>
              <a:t> </a:t>
            </a:r>
            <a:r>
              <a:rPr lang="de-DE" b="0" i="0" u="none" strike="noStrike" dirty="0" err="1">
                <a:effectLst/>
              </a:rPr>
              <a:t>avaliar</a:t>
            </a:r>
            <a:r>
              <a:rPr lang="de-DE" b="0" i="0" u="none" strike="noStrike" dirty="0">
                <a:effectLst/>
              </a:rPr>
              <a:t> um </a:t>
            </a:r>
            <a:r>
              <a:rPr lang="de-DE" b="0" i="0" u="none" strike="noStrike" dirty="0" err="1">
                <a:effectLst/>
              </a:rPr>
              <a:t>risco</a:t>
            </a:r>
            <a:endParaRPr lang="de-DE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845522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9611E9-BA7B-A59E-C289-3BD682EF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regulador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escolher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tratamento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adequado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gerenciamento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exemplo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Evitar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proibindo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atividades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onde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ele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tenha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ocorrido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Compartilhar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responsabilidade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pelo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gerenciamento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inclusive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assumindo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responsabilidade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caso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ele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ocorra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atores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econômicos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sociais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(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famílias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empresas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;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co-regulação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);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Mitigar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desenvolver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resposta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reduzir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probabilidade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impacto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esperado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implica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nova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reforma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existente,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escolhendo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procedimentos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adequados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conformidade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medidas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vigilância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mercado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incluindo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opções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campanhas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educacionais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informativas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subsídios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incentivos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às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atividades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operadores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econômicos</a:t>
            </a:r>
            <a:endParaRPr lang="en-US" sz="2000" dirty="0">
              <a:solidFill>
                <a:srgbClr val="4C4845"/>
              </a:solidFill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2D03E-A534-85CE-D2BE-070CD31A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Determinação</a:t>
            </a:r>
            <a:r>
              <a:rPr lang="en-US" dirty="0"/>
              <a:t> da </a:t>
            </a:r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tratamento</a:t>
            </a:r>
            <a:r>
              <a:rPr lang="en-US" dirty="0"/>
              <a:t> de </a:t>
            </a:r>
            <a:r>
              <a:rPr lang="en-US" dirty="0" err="1"/>
              <a:t>riscos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402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9611E9-BA7B-A59E-C289-3BD682EF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>
                <a:solidFill>
                  <a:srgbClr val="4C4845"/>
                </a:solidFill>
                <a:effectLst/>
              </a:rPr>
              <a:t>Monitorar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conformidade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efeito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tratamento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gerenciamento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outros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outras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áreas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atividades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envolvem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Integrar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medidas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outras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medidas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existentes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Realização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impacto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Estabelecer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mecanismos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coordenação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entre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autoridades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competentes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Dar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orientação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estabelecer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orçamento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adequado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instituições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responsáveis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pelo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monitoramento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conformidade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(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conformidade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/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autoridades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fiscalização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mercado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)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Decidir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sobre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penalidades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conformidade</a:t>
            </a:r>
            <a:endParaRPr lang="en-US" sz="2000" dirty="0">
              <a:solidFill>
                <a:srgbClr val="4C4845"/>
              </a:solidFill>
              <a:effectLst/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2D03E-A534-85CE-D2BE-070CD31A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Implementação</a:t>
            </a:r>
            <a:r>
              <a:rPr lang="en-US" dirty="0"/>
              <a:t> da </a:t>
            </a:r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tratamento</a:t>
            </a:r>
            <a:r>
              <a:rPr lang="en-US" dirty="0"/>
              <a:t> de </a:t>
            </a:r>
            <a:r>
              <a:rPr lang="en-US" dirty="0" err="1"/>
              <a:t>riscos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7133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4188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Moçambique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DESENVOLVIMENTO DA COMPETITIVIDADE </a:t>
            </a:r>
            <a:br>
              <a:rPr lang="en-US" sz="22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PARA EXPORTAÇÕES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prstClr val="white"/>
                </a:solidFill>
                <a:latin typeface="+mn-lt"/>
                <a:cs typeface="Arial" charset="0"/>
              </a:rPr>
              <a:t>Formação</a:t>
            </a: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 sobre avaliação de impacto regulatório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26 a 27 de agosto e 29 de agosto de 2024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Organização das Nações Unidas para o Desenvolvimento Industrial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2948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0000" y="2880000"/>
            <a:ext cx="9144000" cy="238760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800" spc="200" dirty="0" err="1"/>
              <a:t>Manuseio</a:t>
            </a:r>
            <a:r>
              <a:rPr lang="de-DE" sz="4800" spc="200" dirty="0"/>
              <a:t> de </a:t>
            </a:r>
            <a:r>
              <a:rPr lang="de-DE" sz="4800" spc="200" dirty="0" err="1"/>
              <a:t>riscos</a:t>
            </a:r>
            <a:r>
              <a:rPr lang="de-DE" sz="4800" spc="200" dirty="0"/>
              <a:t> </a:t>
            </a:r>
            <a:r>
              <a:rPr lang="de-DE" sz="4800" spc="200" dirty="0" err="1"/>
              <a:t>em</a:t>
            </a:r>
            <a:r>
              <a:rPr lang="de-DE" sz="4800" spc="200" dirty="0"/>
              <a:t> TR</a:t>
            </a:r>
            <a:endParaRPr lang="en-US" sz="4400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189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35A190-DE07-2286-8708-B7ACF867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Tornar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transparentes</a:t>
            </a: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Representa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abordagem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proativa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reforma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;</a:t>
            </a: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Formar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base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entre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ferramenta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envolvê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-las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perto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nos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Tornar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funções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sistema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fáceis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entender</a:t>
            </a: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Melhorar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cooperação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harmonização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nível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regional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internacional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indispensável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aumentar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eficiência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resiliência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sistema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09FEC8-8FAD-577E-B738-FA6A3353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Por que </a:t>
            </a:r>
            <a:r>
              <a:rPr lang="en-US" dirty="0" err="1"/>
              <a:t>gerenciar</a:t>
            </a:r>
            <a:r>
              <a:rPr lang="en-US" dirty="0"/>
              <a:t>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estruturas</a:t>
            </a:r>
            <a:r>
              <a:rPr lang="en-US" dirty="0"/>
              <a:t> </a:t>
            </a:r>
            <a:r>
              <a:rPr lang="en-US" dirty="0" err="1"/>
              <a:t>regulatórias</a:t>
            </a:r>
            <a:r>
              <a:rPr lang="en-US" dirty="0"/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9B8B5D-9BA6-3A51-0600-98A5B91810FA}"/>
              </a:ext>
            </a:extLst>
          </p:cNvPr>
          <p:cNvSpPr txBox="1"/>
          <p:nvPr/>
        </p:nvSpPr>
        <p:spPr>
          <a:xfrm>
            <a:off x="1296728" y="5966672"/>
            <a:ext cx="1021571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https//</a:t>
            </a:r>
            <a:r>
              <a:rPr lang="en-US" sz="1200" dirty="0" err="1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unece.org</a:t>
            </a:r>
            <a:r>
              <a:rPr lang="en-US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/DAM/trade/wp6/Recommendations/</a:t>
            </a:r>
            <a:r>
              <a:rPr lang="en-US" sz="1200" dirty="0" err="1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Recommendation_R_en.pdf</a:t>
            </a:r>
            <a:endParaRPr lang="en-US" sz="1200" dirty="0">
              <a:solidFill>
                <a:srgbClr val="4C484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087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34A058-6EFF-E532-20FA-8FB177AA2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27" y="1800000"/>
            <a:ext cx="10290669" cy="4351338"/>
          </a:xfrm>
        </p:spPr>
        <p:txBody>
          <a:bodyPr/>
          <a:lstStyle/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ISO 31073:2022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Gestão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-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Vocabulário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Efeito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incerteza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nos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objetivos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1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verbete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efeito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é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desvio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esperado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.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Ele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positivo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negativo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ambos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abordar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oportunidades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ameaças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2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verbete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objetivos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diferentes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aspectos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categorias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aplicados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diferentes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níveis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3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entrada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geralmente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é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expresso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termos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eventos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potenciais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probabilidade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Gerenciamento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Atividades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coordenadas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direcionar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controlar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organização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relação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74C1C4-B6EE-2BE8-7861-67B64306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0" i="0" u="none" strike="noStrike" dirty="0" err="1">
                <a:effectLst/>
              </a:rPr>
              <a:t>Definições</a:t>
            </a:r>
            <a:endParaRPr lang="de-DE" b="0" i="0" u="none" strike="noStrike" dirty="0">
              <a:effectLst/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A47AB2C5-16F0-08B1-CED7-2C53D27849F1}"/>
              </a:ext>
            </a:extLst>
          </p:cNvPr>
          <p:cNvSpPr txBox="1">
            <a:spLocks/>
          </p:cNvSpPr>
          <p:nvPr/>
        </p:nvSpPr>
        <p:spPr>
          <a:xfrm>
            <a:off x="8646082" y="6370589"/>
            <a:ext cx="2744788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E9B60-D311-2D48-9A93-E290B974185D}" type="slidenum">
              <a:rPr lang="de-DE" sz="1200" smtClean="0"/>
              <a:pPr algn="r"/>
              <a:t>5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143729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34A058-6EFF-E532-20FA-8FB177AA2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Recomendação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COMISSÃO ECONÔMICA DAS NAÇÕES UNIDAS PARA A EUROPA (UNECE)</a:t>
            </a: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Uso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conceito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“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”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equilíbrio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relação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dois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extremos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</a:t>
            </a: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excessiva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exagerada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seja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muito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rigorosa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relação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definido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tratado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insuficiente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aborda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expõe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desnecessária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excessivamente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cidadãos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operadores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econômicos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ameaças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Considerando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nível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tolerância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várias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autoridades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estabelecer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implementar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manter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determinar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analisar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revisar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monitorar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níveis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aceitáveis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dentro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estrutura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lvl="2"/>
            <a:endParaRPr lang="en-US" sz="2000" u="none" strike="noStrike" dirty="0">
              <a:solidFill>
                <a:srgbClr val="4C4845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74C1C4-B6EE-2BE8-7861-67B64306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28" y="0"/>
            <a:ext cx="9261544" cy="1325563"/>
          </a:xfrm>
        </p:spPr>
        <p:txBody>
          <a:bodyPr>
            <a:normAutofit/>
          </a:bodyPr>
          <a:lstStyle/>
          <a:p>
            <a:r>
              <a:rPr lang="en-US" dirty="0" err="1"/>
              <a:t>Manuseio</a:t>
            </a:r>
            <a:r>
              <a:rPr lang="en-US" dirty="0"/>
              <a:t> de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regulamentação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(1)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A47AB2C5-16F0-08B1-CED7-2C53D27849F1}"/>
              </a:ext>
            </a:extLst>
          </p:cNvPr>
          <p:cNvSpPr txBox="1">
            <a:spLocks/>
          </p:cNvSpPr>
          <p:nvPr/>
        </p:nvSpPr>
        <p:spPr>
          <a:xfrm>
            <a:off x="8646082" y="6370589"/>
            <a:ext cx="2744788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E9B60-D311-2D48-9A93-E290B974185D}" type="slidenum">
              <a:rPr lang="de-DE" sz="1200" smtClean="0"/>
              <a:pPr algn="r"/>
              <a:t>6</a:t>
            </a:fld>
            <a:endParaRPr lang="de-DE" sz="12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507179-712D-1793-EE91-BC13119D239D}"/>
              </a:ext>
            </a:extLst>
          </p:cNvPr>
          <p:cNvSpPr txBox="1"/>
          <p:nvPr/>
        </p:nvSpPr>
        <p:spPr>
          <a:xfrm>
            <a:off x="1296728" y="6185923"/>
            <a:ext cx="611598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rgbClr val="4C4845"/>
                </a:solidFill>
              </a:rPr>
              <a:t>https//</a:t>
            </a:r>
            <a:r>
              <a:rPr lang="en-US" sz="1200" dirty="0" err="1">
                <a:solidFill>
                  <a:srgbClr val="4C4845"/>
                </a:solidFill>
              </a:rPr>
              <a:t>unece.org</a:t>
            </a:r>
            <a:r>
              <a:rPr lang="en-US" sz="1200" dirty="0">
                <a:solidFill>
                  <a:srgbClr val="4C4845"/>
                </a:solidFill>
              </a:rPr>
              <a:t>/DAM/trade/wp6/Recommendations/</a:t>
            </a:r>
            <a:r>
              <a:rPr lang="en-US" sz="1200" dirty="0" err="1">
                <a:solidFill>
                  <a:srgbClr val="4C4845"/>
                </a:solidFill>
              </a:rPr>
              <a:t>Recommendation_R_en.pdf</a:t>
            </a:r>
            <a:endParaRPr lang="en-US" sz="1200" dirty="0">
              <a:solidFill>
                <a:srgbClr val="4C4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7145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34A058-6EFF-E532-20FA-8FB177AA2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As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aplicar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seguintes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critérios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sistemas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tempo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hábil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abranger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maior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número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possível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incluindo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eventos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raros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/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emergentes,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levando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conta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relações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Considerando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diferentes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percepções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envolvidas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adequadamente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analisados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críticos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receber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alta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prioridade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reguladores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implementam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funções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dentro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estruturas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Estabelecer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objetivos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;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;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analisar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importantes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;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escolher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implementar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estratégias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tratamento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dirty="0" err="1">
                <a:solidFill>
                  <a:srgbClr val="4C4845"/>
                </a:solidFill>
              </a:rPr>
              <a:t>S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egurança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absoluta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é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considerada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objetivo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regulatório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Critérios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apropriados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selecionados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decidir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toleráveis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limitações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endParaRPr lang="en-US" sz="2000" u="none" strike="noStrike" dirty="0">
              <a:solidFill>
                <a:srgbClr val="4C4845"/>
              </a:solidFill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74C1C4-B6EE-2BE8-7861-67B64306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28" y="0"/>
            <a:ext cx="9273736" cy="1325563"/>
          </a:xfrm>
        </p:spPr>
        <p:txBody>
          <a:bodyPr>
            <a:normAutofit/>
          </a:bodyPr>
          <a:lstStyle/>
          <a:p>
            <a:r>
              <a:rPr lang="en-US" dirty="0" err="1"/>
              <a:t>Manuseio</a:t>
            </a:r>
            <a:r>
              <a:rPr lang="en-US" dirty="0"/>
              <a:t> de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regulamentação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(2)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A47AB2C5-16F0-08B1-CED7-2C53D27849F1}"/>
              </a:ext>
            </a:extLst>
          </p:cNvPr>
          <p:cNvSpPr txBox="1">
            <a:spLocks/>
          </p:cNvSpPr>
          <p:nvPr/>
        </p:nvSpPr>
        <p:spPr>
          <a:xfrm>
            <a:off x="8646082" y="6370589"/>
            <a:ext cx="2744788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E9B60-D311-2D48-9A93-E290B974185D}" type="slidenum">
              <a:rPr lang="de-DE" sz="1200" smtClean="0"/>
              <a:pPr algn="r"/>
              <a:t>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5178763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9611E9-BA7B-A59E-C289-3BD682EF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é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perigos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exposição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perigos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vulnerabilidade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Definições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(ISO 31073, ISO Guide 73)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Perigo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(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hazard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)</a:t>
            </a: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dano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potencial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Nota 1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verbete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: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perigo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Exposição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Extensão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organização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/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</a:t>
            </a:r>
            <a:br>
              <a:rPr lang="de-DE" sz="2000" b="0" i="0" u="none" strike="noStrike" dirty="0">
                <a:solidFill>
                  <a:srgbClr val="4C4845"/>
                </a:solidFill>
                <a:effectLst/>
              </a:rPr>
            </a:b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está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sujeita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evento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Vulnerabilidade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Propriedades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intrínsecas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algo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resultam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suscetibilidade</a:t>
            </a:r>
            <a:br>
              <a:rPr lang="de-DE" sz="2000" b="0" i="0" u="none" strike="noStrike" dirty="0">
                <a:solidFill>
                  <a:srgbClr val="4C4845"/>
                </a:solidFill>
                <a:effectLst/>
              </a:rPr>
            </a:b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levar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evento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consequência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 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2D03E-A534-85CE-D2BE-070CD31A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Abordagem</a:t>
            </a:r>
            <a:r>
              <a:rPr lang="en-US" dirty="0"/>
              <a:t> de um </a:t>
            </a:r>
            <a:r>
              <a:rPr lang="en-US" dirty="0" err="1"/>
              <a:t>risco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411CA-4C6A-C217-1DAA-14E7A6DAE381}"/>
              </a:ext>
            </a:extLst>
          </p:cNvPr>
          <p:cNvGrpSpPr/>
          <p:nvPr/>
        </p:nvGrpSpPr>
        <p:grpSpPr>
          <a:xfrm>
            <a:off x="8445195" y="2518344"/>
            <a:ext cx="3555637" cy="3132000"/>
            <a:chOff x="7375161" y="2713220"/>
            <a:chExt cx="3555637" cy="313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EE4870-BF3B-0503-B694-2DE118726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5161" y="2713220"/>
              <a:ext cx="2088000" cy="20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Perigo</a:t>
              </a:r>
              <a:r>
                <a:rPr lang="en-US" sz="2000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(hazard)</a:t>
              </a:r>
            </a:p>
            <a:p>
              <a:pPr algn="ctr"/>
              <a:endParaRPr lang="en-US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DD8B98-3F7E-2AB0-0455-AD40FF8F3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980" y="3757220"/>
              <a:ext cx="2088000" cy="208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endPara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2000" dirty="0" err="1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Vulnerabili-dade</a:t>
              </a:r>
              <a:endParaRPr lang="en-US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150701-ABA0-3A7E-B898-F6A9D7B7B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2798" y="2713220"/>
              <a:ext cx="2088000" cy="2088000"/>
            </a:xfrm>
            <a:prstGeom prst="ellipse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2000" b="0" i="0" u="none" strike="noStrike" dirty="0" err="1">
                  <a:solidFill>
                    <a:srgbClr val="4C4845"/>
                  </a:solidFill>
                  <a:effectLst/>
                </a:rPr>
                <a:t>Exposição</a:t>
              </a:r>
              <a:endParaRPr lang="de-DE" b="0" i="0" u="none" strike="noStrike" dirty="0">
                <a:solidFill>
                  <a:srgbClr val="4C4845"/>
                </a:solidFill>
                <a:effectLst/>
              </a:endParaRPr>
            </a:p>
            <a:p>
              <a:pPr algn="r"/>
              <a:endParaRPr lang="en-US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1F0F358-1B89-DEF0-CFDE-7BFA58FE465D}"/>
                </a:ext>
              </a:extLst>
            </p:cNvPr>
            <p:cNvSpPr txBox="1"/>
            <p:nvPr/>
          </p:nvSpPr>
          <p:spPr>
            <a:xfrm>
              <a:off x="8296042" y="3845764"/>
              <a:ext cx="1713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Risco</a:t>
              </a:r>
              <a:endParaRPr lang="en-US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7822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9611E9-BA7B-A59E-C289-3BD682EF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28" y="1800000"/>
            <a:ext cx="10639240" cy="4351338"/>
          </a:xfrm>
        </p:spPr>
        <p:txBody>
          <a:bodyPr/>
          <a:lstStyle/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começar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cruciais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reguladores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cooperar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efetivamente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outras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na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aumentando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resiliência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ignorar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determinados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Todas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interessadas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sistema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participar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normas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voluntárias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ajudem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empresas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sociedade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lidar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3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Organismos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normas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nacionais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fornecem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informações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produtos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colocados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mercado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desenvolver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medidas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oportunas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adequadas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garantir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segurança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mercado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3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Envolver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autoridades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fiscalização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mercado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Para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reduzir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colocação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produtos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perigosos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mercado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3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órgãos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conformidade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veem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reguladores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identificam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2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Envolver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empresas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informem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sobre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segundo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elas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exigem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endParaRPr lang="en-US" sz="2000" dirty="0">
              <a:solidFill>
                <a:srgbClr val="4C4845"/>
              </a:solidFill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2D03E-A534-85CE-D2BE-070CD31A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um </a:t>
            </a:r>
            <a:r>
              <a:rPr lang="en-US" dirty="0" err="1"/>
              <a:t>risco</a:t>
            </a: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44614101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2448</Words>
  <Application>Microsoft Macintosh PowerPoint</Application>
  <PresentationFormat>Breitbild</PresentationFormat>
  <Paragraphs>221</Paragraphs>
  <Slides>15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Wingdings</vt:lpstr>
      <vt:lpstr>Office Theme</vt:lpstr>
      <vt:lpstr>Custom Design</vt:lpstr>
      <vt:lpstr>1_Custom Design</vt:lpstr>
      <vt:lpstr>PowerPoint-Präsentation</vt:lpstr>
      <vt:lpstr>PowerPoint-Präsentation</vt:lpstr>
      <vt:lpstr>Manuseio de riscos em TR</vt:lpstr>
      <vt:lpstr>Por que gerenciar riscos em estruturas regulatórias?</vt:lpstr>
      <vt:lpstr>Definições</vt:lpstr>
      <vt:lpstr>Manuseio de riscos na regulamentação técnica (1)</vt:lpstr>
      <vt:lpstr>Manuseio de riscos na regulamentação técnica (2)</vt:lpstr>
      <vt:lpstr>Abordagem de um risco</vt:lpstr>
      <vt:lpstr>Identificar um risco (1)</vt:lpstr>
      <vt:lpstr>Identificar um risco (2)</vt:lpstr>
      <vt:lpstr>Quantitative and qualitative assessments</vt:lpstr>
      <vt:lpstr>Analisar e avaliar um risco</vt:lpstr>
      <vt:lpstr>Determinação da estratégia de tratamento de riscos</vt:lpstr>
      <vt:lpstr>Implementação da estratégia de tratamento de riscos</vt:lpstr>
      <vt:lpstr>PowerPoint-Präsentation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MONACO, Karin</dc:creator>
  <cp:lastModifiedBy>Siglinde Kaiser</cp:lastModifiedBy>
  <cp:revision>72</cp:revision>
  <cp:lastPrinted>2024-07-26T16:52:41Z</cp:lastPrinted>
  <dcterms:created xsi:type="dcterms:W3CDTF">2020-10-28T15:42:47Z</dcterms:created>
  <dcterms:modified xsi:type="dcterms:W3CDTF">2024-10-29T15:51:54Z</dcterms:modified>
</cp:coreProperties>
</file>