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8" r:id="rId3"/>
    <p:sldId id="1090" r:id="rId4"/>
    <p:sldId id="257" r:id="rId5"/>
    <p:sldId id="339" r:id="rId6"/>
    <p:sldId id="340" r:id="rId7"/>
    <p:sldId id="344" r:id="rId8"/>
    <p:sldId id="3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B81CB8E-823E-1E48-817E-095CACDA8C06}">
          <p14:sldIdLst>
            <p14:sldId id="308"/>
            <p14:sldId id="1090"/>
            <p14:sldId id="257"/>
            <p14:sldId id="339"/>
            <p14:sldId id="340"/>
            <p14:sldId id="344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845"/>
    <a:srgbClr val="EAF4F4"/>
    <a:srgbClr val="253AA1"/>
    <a:srgbClr val="118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 autoAdjust="0"/>
    <p:restoredTop sz="79252" autoAdjust="0"/>
  </p:normalViewPr>
  <p:slideViewPr>
    <p:cSldViewPr snapToGrid="0">
      <p:cViewPr varScale="1">
        <p:scale>
          <a:sx n="95" d="100"/>
          <a:sy n="95" d="100"/>
        </p:scale>
        <p:origin x="10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45D6D-D081-7D43-AB7F-F247AFAA1F83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AB3F-C384-124E-B83B-0640ED2B34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9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1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 RIA, the process must be initiated.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This is most often done by developing first a high-level action plan.</a:t>
            </a:r>
          </a:p>
          <a:p>
            <a:endParaRPr lang="en-US" dirty="0">
              <a:solidFill>
                <a:srgbClr val="4C4845"/>
              </a:solidFill>
            </a:endParaRPr>
          </a:p>
          <a:p>
            <a:r>
              <a:rPr lang="en-US" dirty="0">
                <a:solidFill>
                  <a:srgbClr val="4C4845"/>
                </a:solidFill>
              </a:rPr>
              <a:t>It should include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4845"/>
                </a:solidFill>
              </a:rPr>
              <a:t>A "quick" description and assessment of the problem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4845"/>
                </a:solidFill>
              </a:rPr>
              <a:t>The types of authorities (to be) involved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4845"/>
                </a:solidFill>
              </a:rPr>
              <a:t>Subject matter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4845"/>
                </a:solidFill>
              </a:rPr>
              <a:t>But also what types of intervention should be assessed.</a:t>
            </a:r>
          </a:p>
          <a:p>
            <a:endParaRPr lang="en-US" dirty="0">
              <a:solidFill>
                <a:srgbClr val="4C4845"/>
              </a:solidFill>
            </a:endParaRPr>
          </a:p>
          <a:p>
            <a:r>
              <a:rPr lang="en-US" dirty="0">
                <a:solidFill>
                  <a:srgbClr val="4C4845"/>
                </a:solidFill>
              </a:rPr>
              <a:t>This is followed by a management or work plan for the specific RIA including project costs, time, and outputs, such as reports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4845"/>
                </a:solidFill>
              </a:rPr>
              <a:t>Starting with defining the RIA scope and identifying the types of outputs that need to be addressed for a proper analysis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4845"/>
                </a:solidFill>
              </a:rPr>
              <a:t>Defining the analytical outputs, e.g.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A water quality problem →  water tests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An economic problem → economic regression </a:t>
            </a:r>
          </a:p>
          <a:p>
            <a:pPr lvl="2"/>
            <a:endParaRPr lang="en-US" dirty="0">
              <a:solidFill>
                <a:srgbClr val="4C4845"/>
              </a:solidFill>
            </a:endParaRPr>
          </a:p>
          <a:p>
            <a:r>
              <a:rPr lang="en-US" dirty="0">
                <a:solidFill>
                  <a:srgbClr val="4C4845"/>
                </a:solidFill>
              </a:rPr>
              <a:t>RIA Action plan would also include time and cost budget for executing the RIA process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6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template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 high-level plan, but 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plan.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9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template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RIA, </a:t>
            </a:r>
            <a:r>
              <a:rPr lang="de-DE" dirty="0" err="1"/>
              <a:t>including</a:t>
            </a:r>
            <a:r>
              <a:rPr lang="de-DE" dirty="0"/>
              <a:t> a </a:t>
            </a:r>
            <a:r>
              <a:rPr lang="de-DE" dirty="0" err="1"/>
              <a:t>schedule</a:t>
            </a:r>
            <a:r>
              <a:rPr lang="de-DE" dirty="0"/>
              <a:t>, </a:t>
            </a:r>
            <a:r>
              <a:rPr lang="de-DE" dirty="0" err="1"/>
              <a:t>costs</a:t>
            </a:r>
            <a:r>
              <a:rPr lang="de-DE" dirty="0"/>
              <a:t>, and </a:t>
            </a:r>
            <a:r>
              <a:rPr lang="de-DE" dirty="0" err="1"/>
              <a:t>responsibilities</a:t>
            </a:r>
            <a:r>
              <a:rPr lang="de-DE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935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kern="1200" spc="600" dirty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kern="1200" spc="600" dirty="0" smtClean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3706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6728" y="1800000"/>
            <a:ext cx="10094142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6728" y="0"/>
            <a:ext cx="8926286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8385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0"/>
            <a:ext cx="10363563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6000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19563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71938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Q&amp;A</a:t>
            </a:r>
          </a:p>
          <a:p>
            <a:pPr algn="ctr"/>
            <a:r>
              <a:rPr lang="en-US" sz="3600" b="0" i="0" dirty="0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Open discussion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51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… Master …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10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2D95E12F-DC41-E34F-82DB-61645E4EE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 descr="Shape, rectangle&#10;&#10;Description automatically generated">
            <a:extLst>
              <a:ext uri="{FF2B5EF4-FFF2-40B4-BE49-F238E27FC236}">
                <a16:creationId xmlns:a16="http://schemas.microsoft.com/office/drawing/2014/main" id="{11A44CBA-44FD-C042-ACA3-B9A727346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1227"/>
          <a:stretch/>
        </p:blipFill>
        <p:spPr>
          <a:xfrm rot="10800000">
            <a:off x="-19051" y="1666123"/>
            <a:ext cx="7699732" cy="4478338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4CDBC6-7C6A-0E4E-8346-C89C7F0FAD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620" y="128478"/>
            <a:ext cx="2951856" cy="687277"/>
          </a:xfrm>
          <a:prstGeom prst="rect">
            <a:avLst/>
          </a:prstGeom>
        </p:spPr>
      </p:pic>
      <p:pic>
        <p:nvPicPr>
          <p:cNvPr id="47" name="Picture 46" descr="A person wearing a hat&#10;&#10;Description automatically generated">
            <a:extLst>
              <a:ext uri="{FF2B5EF4-FFF2-40B4-BE49-F238E27FC236}">
                <a16:creationId xmlns:a16="http://schemas.microsoft.com/office/drawing/2014/main" id="{A4035B03-1D98-0947-B07C-BE40EEC48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0545"/>
          <a:stretch/>
        </p:blipFill>
        <p:spPr>
          <a:xfrm>
            <a:off x="7882934" y="1801123"/>
            <a:ext cx="4309066" cy="4360014"/>
          </a:xfrm>
          <a:prstGeom prst="rect">
            <a:avLst/>
          </a:prstGeom>
        </p:spPr>
      </p:pic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8F2A6CC7-ECF4-1945-8535-145A5F3450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73491" y="128478"/>
            <a:ext cx="2449580" cy="6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BEBFD9-6DD4-AA4D-8D9D-5B1E39271207}"/>
              </a:ext>
            </a:extLst>
          </p:cNvPr>
          <p:cNvGrpSpPr/>
          <p:nvPr userDrawn="1"/>
        </p:nvGrpSpPr>
        <p:grpSpPr>
          <a:xfrm>
            <a:off x="3632" y="0"/>
            <a:ext cx="12203640" cy="6849533"/>
            <a:chOff x="0" y="4233"/>
            <a:chExt cx="12203640" cy="6849533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10CAE140-BC3F-454D-BE51-85515F13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233"/>
              <a:ext cx="12192000" cy="68495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9F634F-E613-3A43-ADA8-37F65F67750C}"/>
                </a:ext>
              </a:extLst>
            </p:cNvPr>
            <p:cNvGrpSpPr/>
            <p:nvPr/>
          </p:nvGrpSpPr>
          <p:grpSpPr>
            <a:xfrm>
              <a:off x="10297845" y="227599"/>
              <a:ext cx="1905795" cy="938744"/>
              <a:chOff x="10297845" y="227599"/>
              <a:chExt cx="1905795" cy="938744"/>
            </a:xfrm>
          </p:grpSpPr>
          <p:pic>
            <p:nvPicPr>
              <p:cNvPr id="18" name="Picture 17" descr="Shape, rectangle&#10;&#10;Description automatically generated">
                <a:extLst>
                  <a:ext uri="{FF2B5EF4-FFF2-40B4-BE49-F238E27FC236}">
                    <a16:creationId xmlns:a16="http://schemas.microsoft.com/office/drawing/2014/main" id="{7BECD0D1-AF96-AB4F-AB2E-EB8222920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20354"/>
              <a:stretch/>
            </p:blipFill>
            <p:spPr>
              <a:xfrm>
                <a:off x="10297845" y="227599"/>
                <a:ext cx="1905795" cy="938744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B134619-0629-8047-9447-3E7BB57A9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9847" y="716789"/>
                <a:ext cx="1149721" cy="267688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E2A23-9697-3E46-B264-C36915910BDF}"/>
              </a:ext>
            </a:extLst>
          </p:cNvPr>
          <p:cNvSpPr txBox="1">
            <a:spLocks/>
          </p:cNvSpPr>
          <p:nvPr userDrawn="1"/>
        </p:nvSpPr>
        <p:spPr>
          <a:xfrm>
            <a:off x="633658" y="2081797"/>
            <a:ext cx="7090494" cy="49661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DC3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t-PT" sz="2100" dirty="0">
              <a:solidFill>
                <a:srgbClr val="253AA1"/>
              </a:solidFill>
            </a:endParaRPr>
          </a:p>
        </p:txBody>
      </p:sp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91DAC3EA-4C10-C844-B6C1-A2DFF005E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58773"/>
          <a:stretch/>
        </p:blipFill>
        <p:spPr>
          <a:xfrm rot="10800000">
            <a:off x="-10634" y="99588"/>
            <a:ext cx="1151596" cy="118499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8BF6B6B-2141-6142-AC07-686CF897502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24300" y="357552"/>
            <a:ext cx="1149721" cy="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83" r:id="rId4"/>
    <p:sldLayoutId id="2147483684" r:id="rId5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82AFC5-C0AF-4ABF-8094-3D41EBBA5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picture containing nature, looking, dark, person&#10;&#10;Description automatically generated">
            <a:extLst>
              <a:ext uri="{FF2B5EF4-FFF2-40B4-BE49-F238E27FC236}">
                <a16:creationId xmlns:a16="http://schemas.microsoft.com/office/drawing/2014/main" id="{A42E095F-EA0C-DA47-A5F8-60A410A13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20" y="1958130"/>
            <a:ext cx="395772" cy="683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B81DAE-D68C-4040-AEED-09BA28456026}"/>
              </a:ext>
            </a:extLst>
          </p:cNvPr>
          <p:cNvSpPr txBox="1">
            <a:spLocks/>
          </p:cNvSpPr>
          <p:nvPr/>
        </p:nvSpPr>
        <p:spPr>
          <a:xfrm>
            <a:off x="703535" y="1799295"/>
            <a:ext cx="6527259" cy="3765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900" b="1" spc="300" dirty="0">
                <a:solidFill>
                  <a:srgbClr val="FFC000"/>
                </a:solidFill>
                <a:latin typeface="+mn-lt"/>
              </a:rPr>
              <a:t>PROMOVE </a:t>
            </a:r>
            <a:r>
              <a:rPr lang="en-US" sz="3900" b="1" spc="300" dirty="0" err="1">
                <a:solidFill>
                  <a:srgbClr val="FFC000"/>
                </a:solidFill>
                <a:latin typeface="+mn-lt"/>
              </a:rPr>
              <a:t>Comércio</a:t>
            </a:r>
            <a:endParaRPr lang="en-US" sz="3900" b="1" spc="300" dirty="0">
              <a:solidFill>
                <a:srgbClr val="FFC000"/>
              </a:solidFill>
              <a:latin typeface="+mn-lt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1" spc="300" dirty="0">
                <a:solidFill>
                  <a:srgbClr val="FFC000"/>
                </a:solidFill>
                <a:latin typeface="+mn-lt"/>
                <a:cs typeface="Arial" charset="0"/>
              </a:rPr>
              <a:t>Mozambique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spc="300" dirty="0">
                <a:solidFill>
                  <a:schemeClr val="bg1"/>
                </a:solidFill>
                <a:latin typeface="+mn-lt"/>
              </a:rPr>
              <a:t>BUILDING COMPETITIVENESS </a:t>
            </a:r>
            <a:br>
              <a:rPr lang="en-US" sz="2400" b="1" spc="300" dirty="0">
                <a:solidFill>
                  <a:schemeClr val="bg1"/>
                </a:solidFill>
                <a:latin typeface="+mn-lt"/>
              </a:rPr>
            </a:br>
            <a:r>
              <a:rPr lang="en-US" sz="2400" b="1" spc="300" dirty="0">
                <a:solidFill>
                  <a:schemeClr val="bg1"/>
                </a:solidFill>
                <a:latin typeface="+mn-lt"/>
              </a:rPr>
              <a:t>FOR EXPORTS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Training on Regulatory Impact Assessment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Aug 26 -27 and Aug 29, 2024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Siglinde Kaiser</a:t>
            </a:r>
            <a:b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United Nations Industrial Development Organization (UNIDO)  </a:t>
            </a:r>
          </a:p>
          <a:p>
            <a:pPr marR="0" indent="0" fontAlgn="base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3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endParaRPr lang="en-US" sz="24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9459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82AFC5-C0AF-4ABF-8094-3D41EBBA5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picture containing nature, looking, dark, person&#10;&#10;Description automatically generated">
            <a:extLst>
              <a:ext uri="{FF2B5EF4-FFF2-40B4-BE49-F238E27FC236}">
                <a16:creationId xmlns:a16="http://schemas.microsoft.com/office/drawing/2014/main" id="{A42E095F-EA0C-DA47-A5F8-60A410A13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20" y="1958130"/>
            <a:ext cx="395772" cy="683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B81DAE-D68C-4040-AEED-09BA28456026}"/>
              </a:ext>
            </a:extLst>
          </p:cNvPr>
          <p:cNvSpPr txBox="1">
            <a:spLocks/>
          </p:cNvSpPr>
          <p:nvPr/>
        </p:nvSpPr>
        <p:spPr>
          <a:xfrm>
            <a:off x="703535" y="1799295"/>
            <a:ext cx="6527259" cy="3765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900" b="1" spc="300" dirty="0">
                <a:solidFill>
                  <a:srgbClr val="FFC000"/>
                </a:solidFill>
                <a:latin typeface="+mn-lt"/>
              </a:rPr>
              <a:t>PROMOVE </a:t>
            </a:r>
            <a:r>
              <a:rPr lang="en-US" sz="3900" b="1" spc="300" dirty="0" err="1">
                <a:solidFill>
                  <a:srgbClr val="FFC000"/>
                </a:solidFill>
                <a:latin typeface="+mn-lt"/>
              </a:rPr>
              <a:t>Comércio</a:t>
            </a:r>
            <a:endParaRPr lang="en-US" sz="3900" b="1" spc="300" dirty="0">
              <a:solidFill>
                <a:srgbClr val="FFC000"/>
              </a:solidFill>
              <a:latin typeface="+mn-lt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1" spc="300" dirty="0">
                <a:solidFill>
                  <a:srgbClr val="FFC000"/>
                </a:solidFill>
                <a:latin typeface="+mn-lt"/>
                <a:cs typeface="Arial" charset="0"/>
              </a:rPr>
              <a:t>Moçambique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DESENVOLVIMENTO DA COMPETITIVIDADE </a:t>
            </a:r>
            <a:br>
              <a:rPr lang="en-US" sz="2200" b="1" spc="300" dirty="0">
                <a:solidFill>
                  <a:schemeClr val="bg1"/>
                </a:solidFill>
                <a:latin typeface="+mn-lt"/>
              </a:rPr>
            </a:b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PARA EXPORTAÇÕES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prstClr val="white"/>
                </a:solidFill>
                <a:latin typeface="+mn-lt"/>
                <a:cs typeface="Arial" charset="0"/>
              </a:rPr>
              <a:t>Formação</a:t>
            </a: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 sobre avaliação de impacto regulatório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26 a 27 de agosto e 29 de agosto de 2024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Siglinde Kaiser</a:t>
            </a:r>
            <a:b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Organização das Nações Unidas para o Desenvolvimento Industrial (UNIDO)  </a:t>
            </a:r>
          </a:p>
          <a:p>
            <a:pPr marR="0" indent="0" fontAlgn="base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3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endParaRPr lang="en-US" sz="24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17109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40000" y="2880000"/>
            <a:ext cx="9144000" cy="238760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800" spc="200" dirty="0" err="1"/>
              <a:t>Iniciando</a:t>
            </a:r>
            <a:r>
              <a:rPr lang="de-DE" sz="4800" spc="200" dirty="0"/>
              <a:t> o </a:t>
            </a:r>
            <a:r>
              <a:rPr lang="de-DE" sz="4800" spc="200" dirty="0" err="1"/>
              <a:t>processo</a:t>
            </a:r>
            <a:r>
              <a:rPr lang="de-DE" sz="4800" spc="200" dirty="0"/>
              <a:t> de RIA</a:t>
            </a:r>
            <a:endParaRPr lang="en-US" sz="4400" spc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189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6EC0E0-DEC7-CB84-7574-54BF2FA13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Plano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alto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nível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iniciar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AIR,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incluindo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Uma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“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rápida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”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problema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tipos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autoridades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(a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)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envolvidas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Assunto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Plano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gerenciamento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RIA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específica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incluindo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custos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tempo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resultados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projeto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relatórios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Começando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definição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escopo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AIR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tipos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resultados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precisam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abordados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análise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adequada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Definição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resultados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analíticos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exemplo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problema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qualidade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água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→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testes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água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problema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econômico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→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regressão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econômica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Plano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RIA: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orçamento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tempo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custo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execução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RIA</a:t>
            </a:r>
          </a:p>
          <a:p>
            <a:pPr marL="0" indent="0" algn="l">
              <a:buNone/>
            </a:pP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88C9E6-B698-506C-AE09-49231B21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Plano de </a:t>
            </a:r>
            <a:r>
              <a:rPr lang="en-US" dirty="0" err="1"/>
              <a:t>ação</a:t>
            </a:r>
            <a:r>
              <a:rPr lang="en-US" dirty="0"/>
              <a:t> RIA</a:t>
            </a:r>
          </a:p>
        </p:txBody>
      </p:sp>
    </p:spTree>
    <p:extLst>
      <p:ext uri="{BB962C8B-B14F-4D97-AF65-F5344CB8AC3E}">
        <p14:creationId xmlns:p14="http://schemas.microsoft.com/office/powerpoint/2010/main" val="218998415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6EC0E0-DEC7-CB84-7574-54BF2FA13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88C9E6-B698-506C-AE09-49231B21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0" i="0" u="none" strike="noStrike" dirty="0" err="1">
                <a:effectLst/>
              </a:rPr>
              <a:t>Exemplo</a:t>
            </a:r>
            <a:r>
              <a:rPr lang="de-DE" b="0" i="0" u="none" strike="noStrike" dirty="0">
                <a:effectLst/>
              </a:rPr>
              <a:t> – </a:t>
            </a:r>
            <a:r>
              <a:rPr lang="de-DE" b="0" i="0" u="none" strike="noStrike" dirty="0" err="1">
                <a:effectLst/>
              </a:rPr>
              <a:t>Descrição</a:t>
            </a:r>
            <a:r>
              <a:rPr lang="de-DE" b="0" i="0" u="none" strike="noStrike" dirty="0">
                <a:effectLst/>
              </a:rPr>
              <a:t> do </a:t>
            </a:r>
            <a:r>
              <a:rPr lang="de-DE" b="0" i="0" u="none" strike="noStrike" dirty="0" err="1">
                <a:effectLst/>
              </a:rPr>
              <a:t>assunto</a:t>
            </a:r>
            <a:endParaRPr lang="de-DE" b="0" i="0" u="none" strike="noStrike" dirty="0">
              <a:effectLst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89EBA1E-06D6-42E8-7E85-696DCBB67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9086"/>
              </p:ext>
            </p:extLst>
          </p:nvPr>
        </p:nvGraphicFramePr>
        <p:xfrm>
          <a:off x="1296727" y="1800000"/>
          <a:ext cx="1009414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991">
                  <a:extLst>
                    <a:ext uri="{9D8B030D-6E8A-4147-A177-3AD203B41FA5}">
                      <a16:colId xmlns:a16="http://schemas.microsoft.com/office/drawing/2014/main" val="639165062"/>
                    </a:ext>
                  </a:extLst>
                </a:gridCol>
                <a:gridCol w="5985151">
                  <a:extLst>
                    <a:ext uri="{9D8B030D-6E8A-4147-A177-3AD203B41FA5}">
                      <a16:colId xmlns:a16="http://schemas.microsoft.com/office/drawing/2014/main" val="1804968043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r>
                        <a:rPr lang="en-US" sz="1800" b="1" i="0" noProof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Assunto</a:t>
                      </a:r>
                      <a:endParaRPr lang="en-US" sz="1800" b="1" i="0" noProof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i="0" noProof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980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tabLst>
                          <a:tab pos="254000" algn="l"/>
                        </a:tabLst>
                      </a:pP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Histórico</a:t>
                      </a: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528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  <a:tabLst>
                          <a:tab pos="180000" algn="l"/>
                        </a:tabLst>
                      </a:pP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Declaração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do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problema</a:t>
                      </a:r>
                      <a:endParaRPr lang="en-US" sz="1800" b="0" i="0" kern="120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90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  <a:tabLst>
                          <a:tab pos="180000" algn="l"/>
                        </a:tabLst>
                      </a:pP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Objetivos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intervenção</a:t>
                      </a:r>
                      <a:endParaRPr lang="en-US" sz="1800" b="0" i="0" kern="120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750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tabLst>
                          <a:tab pos="180000" algn="l"/>
                        </a:tabLst>
                      </a:pP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Opções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propostas</a:t>
                      </a: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Não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fazer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nada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! /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status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quo</a:t>
                      </a: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4696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tabLst>
                          <a:tab pos="180000" algn="l"/>
                        </a:tabLst>
                      </a:pP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050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tabLst>
                          <a:tab pos="180000" algn="l"/>
                        </a:tabLst>
                      </a:pP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 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2332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tabLst>
                          <a:tab pos="180000" algn="l"/>
                        </a:tabLst>
                      </a:pP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730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tabLst>
                          <a:tab pos="180000" algn="l"/>
                        </a:tabLst>
                      </a:pP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26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77166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6EC0E0-DEC7-CB84-7574-54BF2FA13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88C9E6-B698-506C-AE09-49231B21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Exemplo</a:t>
            </a:r>
            <a:r>
              <a:rPr lang="en-US" dirty="0"/>
              <a:t> - Plano de </a:t>
            </a:r>
            <a:r>
              <a:rPr lang="en-US" dirty="0" err="1"/>
              <a:t>trabalho</a:t>
            </a:r>
            <a:endParaRPr lang="en-US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89EBA1E-06D6-42E8-7E85-696DCBB67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52978"/>
              </p:ext>
            </p:extLst>
          </p:nvPr>
        </p:nvGraphicFramePr>
        <p:xfrm>
          <a:off x="1296727" y="1800000"/>
          <a:ext cx="1009414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102">
                  <a:extLst>
                    <a:ext uri="{9D8B030D-6E8A-4147-A177-3AD203B41FA5}">
                      <a16:colId xmlns:a16="http://schemas.microsoft.com/office/drawing/2014/main" val="63916506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80496804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3512576825"/>
                    </a:ext>
                  </a:extLst>
                </a:gridCol>
                <a:gridCol w="2191657">
                  <a:extLst>
                    <a:ext uri="{9D8B030D-6E8A-4147-A177-3AD203B41FA5}">
                      <a16:colId xmlns:a16="http://schemas.microsoft.com/office/drawing/2014/main" val="2301100171"/>
                    </a:ext>
                  </a:extLst>
                </a:gridCol>
                <a:gridCol w="924005">
                  <a:extLst>
                    <a:ext uri="{9D8B030D-6E8A-4147-A177-3AD203B41FA5}">
                      <a16:colId xmlns:a16="http://schemas.microsoft.com/office/drawing/2014/main" val="1236803816"/>
                    </a:ext>
                  </a:extLst>
                </a:gridCol>
                <a:gridCol w="1453493">
                  <a:extLst>
                    <a:ext uri="{9D8B030D-6E8A-4147-A177-3AD203B41FA5}">
                      <a16:colId xmlns:a16="http://schemas.microsoft.com/office/drawing/2014/main" val="490930514"/>
                    </a:ext>
                  </a:extLst>
                </a:gridCol>
              </a:tblGrid>
              <a:tr h="2880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0000" algn="l"/>
                        </a:tabLst>
                        <a:defRPr/>
                      </a:pPr>
                      <a:r>
                        <a:rPr lang="en-US" sz="1800" b="1" i="0" noProof="0" dirty="0">
                          <a:solidFill>
                            <a:srgbClr val="EAF4F4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Plano de </a:t>
                      </a:r>
                      <a:r>
                        <a:rPr lang="en-US" sz="1800" b="1" i="0" noProof="0" dirty="0" err="1">
                          <a:solidFill>
                            <a:srgbClr val="EAF4F4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trabalho</a:t>
                      </a:r>
                      <a:endParaRPr lang="en-US" sz="1800" b="1" i="0" noProof="0" dirty="0">
                        <a:solidFill>
                          <a:srgbClr val="EAF4F4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i="0" noProof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i="0" noProof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i="0" noProof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i="0" noProof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i="0" noProof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5025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Atividades</a:t>
                      </a: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Entrada</a:t>
                      </a:r>
                      <a:endParaRPr lang="de-DE" b="0" i="0" u="none" strike="noStrike" dirty="0">
                        <a:solidFill>
                          <a:srgbClr val="4C484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de-DE" sz="1800" b="0" i="0" u="none" strike="noStrike" noProof="0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de-DE" sz="1800" b="0" i="0" u="none" strike="noStrike" noProof="0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input</a:t>
                      </a:r>
                      <a:r>
                        <a:rPr lang="de-DE" sz="1800" b="0" i="0" u="none" strike="noStrike" noProof="0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Resultados</a:t>
                      </a:r>
                      <a:endParaRPr lang="de-DE" b="0" i="0" u="none" strike="noStrike" dirty="0">
                        <a:solidFill>
                          <a:srgbClr val="4C484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de-DE" sz="1800" b="0" i="0" u="none" strike="noStrike" noProof="0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de-DE" sz="1800" b="0" i="0" u="none" strike="noStrike" noProof="0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output</a:t>
                      </a:r>
                      <a:r>
                        <a:rPr lang="de-DE" sz="1800" b="0" i="0" u="none" strike="noStrike" noProof="0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Estimativas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</a:t>
                      </a: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Prazo</a:t>
                      </a: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Responsável</a:t>
                      </a:r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424378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9654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2367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8233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1436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8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n.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58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Consultar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setor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público</a:t>
                      </a:r>
                      <a:endParaRPr lang="de-DE" b="0" i="0" u="none" strike="noStrike" dirty="0">
                        <a:solidFill>
                          <a:srgbClr val="4C484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66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Consultar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setor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privado</a:t>
                      </a:r>
                      <a:endParaRPr lang="de-DE" b="0" i="0" u="none" strike="noStrike" dirty="0">
                        <a:solidFill>
                          <a:srgbClr val="4C484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19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Consultar</a:t>
                      </a:r>
                      <a:r>
                        <a:rPr lang="de-DE" b="0" i="0" u="none" strike="noStrike" dirty="0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b="0" i="0" u="none" strike="noStrike" dirty="0" err="1">
                          <a:solidFill>
                            <a:srgbClr val="4C484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outros</a:t>
                      </a:r>
                      <a:endParaRPr lang="de-DE" b="0" i="0" u="none" strike="noStrike" dirty="0">
                        <a:solidFill>
                          <a:srgbClr val="4C484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noProof="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88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7855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4188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479</Words>
  <Application>Microsoft Macintosh PowerPoint</Application>
  <PresentationFormat>Breitbild</PresentationFormat>
  <Paragraphs>89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Wingdings</vt:lpstr>
      <vt:lpstr>Office Theme</vt:lpstr>
      <vt:lpstr>Custom Design</vt:lpstr>
      <vt:lpstr>PowerPoint-Präsentation</vt:lpstr>
      <vt:lpstr>PowerPoint-Präsentation</vt:lpstr>
      <vt:lpstr>Iniciando o processo de RIA</vt:lpstr>
      <vt:lpstr>Plano de ação RIA</vt:lpstr>
      <vt:lpstr>Exemplo – Descrição do assunto</vt:lpstr>
      <vt:lpstr>Exemplo - Plano de trabalho</vt:lpstr>
      <vt:lpstr>PowerPoint-Präsentation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MONACO, Karin</dc:creator>
  <cp:lastModifiedBy>Siglinde Kaiser</cp:lastModifiedBy>
  <cp:revision>72</cp:revision>
  <cp:lastPrinted>2024-07-26T16:52:41Z</cp:lastPrinted>
  <dcterms:created xsi:type="dcterms:W3CDTF">2020-10-28T15:42:47Z</dcterms:created>
  <dcterms:modified xsi:type="dcterms:W3CDTF">2024-10-29T15:50:21Z</dcterms:modified>
</cp:coreProperties>
</file>