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Lst>
  <p:notesMasterIdLst>
    <p:notesMasterId r:id="rId18"/>
  </p:notesMasterIdLst>
  <p:sldIdLst>
    <p:sldId id="308" r:id="rId4"/>
    <p:sldId id="257" r:id="rId5"/>
    <p:sldId id="348" r:id="rId6"/>
    <p:sldId id="361" r:id="rId7"/>
    <p:sldId id="354" r:id="rId8"/>
    <p:sldId id="351" r:id="rId9"/>
    <p:sldId id="355" r:id="rId10"/>
    <p:sldId id="356" r:id="rId11"/>
    <p:sldId id="307" r:id="rId12"/>
    <p:sldId id="352" r:id="rId13"/>
    <p:sldId id="359" r:id="rId14"/>
    <p:sldId id="362" r:id="rId15"/>
    <p:sldId id="363"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845"/>
    <a:srgbClr val="253AA1"/>
    <a:srgbClr val="118085"/>
    <a:srgbClr val="EA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03" autoAdjust="0"/>
    <p:restoredTop sz="68435" autoAdjust="0"/>
  </p:normalViewPr>
  <p:slideViewPr>
    <p:cSldViewPr snapToGrid="0">
      <p:cViewPr varScale="1">
        <p:scale>
          <a:sx n="81" d="100"/>
          <a:sy n="81" d="100"/>
        </p:scale>
        <p:origin x="172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45D6D-D081-7D43-AB7F-F247AFAA1F83}" type="datetimeFigureOut">
              <a:rPr lang="en-US" smtClean="0"/>
              <a:t>10/29/24</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Trabalhar com o formato de texto mestre</a:t>
            </a:r>
          </a:p>
          <a:p>
            <a:pPr lvl="1"/>
            <a:r>
              <a:rPr lang="de-DE"/>
              <a:t>Zweite Ebene</a:t>
            </a:r>
          </a:p>
          <a:p>
            <a:pPr lvl="2"/>
            <a:r>
              <a:rPr lang="de-DE"/>
              <a:t>Terceira cena</a:t>
            </a:r>
          </a:p>
          <a:p>
            <a:pPr lvl="3"/>
            <a:r>
              <a:rPr lang="de-DE"/>
              <a:t>Vierte Ebene</a:t>
            </a:r>
          </a:p>
          <a:p>
            <a:pPr lvl="4"/>
            <a:r>
              <a:rPr lang="de-DE"/>
              <a:t>Primeira cena</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8AB3F-C384-124E-B83B-0640ED2B348F}" type="slidenum">
              <a:rPr lang="en-US" smtClean="0"/>
              <a:t>‹Nr.›</a:t>
            </a:fld>
            <a:endParaRPr lang="en-US"/>
          </a:p>
        </p:txBody>
      </p:sp>
    </p:spTree>
    <p:extLst>
      <p:ext uri="{BB962C8B-B14F-4D97-AF65-F5344CB8AC3E}">
        <p14:creationId xmlns:p14="http://schemas.microsoft.com/office/powerpoint/2010/main" val="427233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SME and MSME accounting for a large, if not largest majority of businesses, and responsible for generating large amounts of a country´s employment and value added</a:t>
            </a:r>
          </a:p>
          <a:p>
            <a:r>
              <a:rPr lang="en-US" dirty="0">
                <a:solidFill>
                  <a:srgbClr val="4C4845"/>
                </a:solidFill>
              </a:rPr>
              <a:t>Subjected to regulations and policies enacted by government to improve the lives of citizens and businesses</a:t>
            </a:r>
          </a:p>
          <a:p>
            <a:r>
              <a:rPr lang="en-US" dirty="0">
                <a:solidFill>
                  <a:srgbClr val="4C4845"/>
                </a:solidFill>
              </a:rPr>
              <a:t>Their size and limited resources making it difficult to comply with regulations and understanding the legal environment</a:t>
            </a:r>
          </a:p>
          <a:p>
            <a:pPr lvl="1"/>
            <a:r>
              <a:rPr lang="en-US" dirty="0">
                <a:solidFill>
                  <a:srgbClr val="4C4845"/>
                </a:solidFill>
              </a:rPr>
              <a:t>Facing significant uncertainty when operating</a:t>
            </a:r>
          </a:p>
          <a:p>
            <a:pPr lvl="1"/>
            <a:r>
              <a:rPr lang="en-US" dirty="0">
                <a:solidFill>
                  <a:srgbClr val="4C4845"/>
                </a:solidFill>
              </a:rPr>
              <a:t>Bearing the costs without surviving long enough to enjoy intended long-term benefits</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3</a:t>
            </a:fld>
            <a:endParaRPr lang="en-US"/>
          </a:p>
        </p:txBody>
      </p:sp>
    </p:spTree>
    <p:extLst>
      <p:ext uri="{BB962C8B-B14F-4D97-AF65-F5344CB8AC3E}">
        <p14:creationId xmlns:p14="http://schemas.microsoft.com/office/powerpoint/2010/main" val="238159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Engagement with SMEs not ending when insights gathered</a:t>
            </a:r>
          </a:p>
          <a:p>
            <a:pPr lvl="1"/>
            <a:r>
              <a:rPr lang="en-US" dirty="0">
                <a:solidFill>
                  <a:srgbClr val="4C4845"/>
                </a:solidFill>
              </a:rPr>
              <a:t>Insights considered in the SME test</a:t>
            </a:r>
          </a:p>
          <a:p>
            <a:pPr lvl="2"/>
            <a:r>
              <a:rPr lang="en-US" dirty="0">
                <a:solidFill>
                  <a:srgbClr val="4C4845"/>
                </a:solidFill>
              </a:rPr>
              <a:t>When assessing potential impacts</a:t>
            </a:r>
          </a:p>
          <a:p>
            <a:pPr lvl="2"/>
            <a:r>
              <a:rPr lang="en-US" dirty="0">
                <a:solidFill>
                  <a:srgbClr val="4C4845"/>
                </a:solidFill>
              </a:rPr>
              <a:t>When designing mitigating measures</a:t>
            </a:r>
          </a:p>
          <a:p>
            <a:pPr lvl="2"/>
            <a:r>
              <a:rPr lang="en-US" dirty="0">
                <a:solidFill>
                  <a:srgbClr val="4C4845"/>
                </a:solidFill>
              </a:rPr>
              <a:t>When coming up with the policy solution </a:t>
            </a:r>
          </a:p>
          <a:p>
            <a:pPr lvl="2"/>
            <a:r>
              <a:rPr lang="en-US" dirty="0">
                <a:solidFill>
                  <a:srgbClr val="4C4845"/>
                </a:solidFill>
              </a:rPr>
              <a:t>When developing the final regulation</a:t>
            </a:r>
          </a:p>
          <a:p>
            <a:pPr lvl="1"/>
            <a:r>
              <a:rPr lang="en-US" dirty="0">
                <a:solidFill>
                  <a:srgbClr val="4C4845"/>
                </a:solidFill>
              </a:rPr>
              <a:t>Policy makers to provide feedback to stakeholders on how their proposal was taken into account</a:t>
            </a:r>
          </a:p>
          <a:p>
            <a:pPr lvl="2"/>
            <a:r>
              <a:rPr lang="en-US" dirty="0">
                <a:solidFill>
                  <a:srgbClr val="4C4845"/>
                </a:solidFill>
              </a:rPr>
              <a:t>Increasing ownership of the decision-making process, stakeholders more likely to also later participate in providing insights for other proposals</a:t>
            </a:r>
          </a:p>
          <a:p>
            <a:pPr lvl="1"/>
            <a:r>
              <a:rPr lang="en-US" dirty="0">
                <a:solidFill>
                  <a:srgbClr val="4C4845"/>
                </a:solidFill>
              </a:rPr>
              <a:t>Continuous engagement can be useful to monitor the delivery of the regulation, assist SMEs with compliance and identify potential problems early on</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12</a:t>
            </a:fld>
            <a:endParaRPr lang="en-US"/>
          </a:p>
        </p:txBody>
      </p:sp>
    </p:spTree>
    <p:extLst>
      <p:ext uri="{BB962C8B-B14F-4D97-AF65-F5344CB8AC3E}">
        <p14:creationId xmlns:p14="http://schemas.microsoft.com/office/powerpoint/2010/main" val="147447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Simplified processes and compliance</a:t>
            </a:r>
          </a:p>
          <a:p>
            <a:pPr lvl="1"/>
            <a:r>
              <a:rPr lang="en-US" dirty="0">
                <a:solidFill>
                  <a:srgbClr val="4C4845"/>
                </a:solidFill>
              </a:rPr>
              <a:t>Simplification of administrative procedures </a:t>
            </a:r>
          </a:p>
          <a:p>
            <a:pPr lvl="1"/>
            <a:r>
              <a:rPr lang="en-US" dirty="0">
                <a:solidFill>
                  <a:srgbClr val="4C4845"/>
                </a:solidFill>
              </a:rPr>
              <a:t>Reduction of information requirements</a:t>
            </a:r>
          </a:p>
          <a:p>
            <a:pPr lvl="1"/>
            <a:r>
              <a:rPr lang="en-US" dirty="0">
                <a:solidFill>
                  <a:srgbClr val="4C4845"/>
                </a:solidFill>
              </a:rPr>
              <a:t>Less onerous or less frequent inspection regimes for small businesses</a:t>
            </a:r>
          </a:p>
          <a:p>
            <a:pPr lvl="1"/>
            <a:r>
              <a:rPr lang="en-US" dirty="0">
                <a:solidFill>
                  <a:srgbClr val="4C4845"/>
                </a:solidFill>
              </a:rPr>
              <a:t>Introduction of rules-based systems instead of permitting systems</a:t>
            </a:r>
          </a:p>
          <a:p>
            <a:pPr lvl="1"/>
            <a:r>
              <a:rPr lang="en-US" dirty="0">
                <a:solidFill>
                  <a:srgbClr val="4C4845"/>
                </a:solidFill>
              </a:rPr>
              <a:t>Longer transitions periods so that SME have more time to allocate resources when dealing with regulations</a:t>
            </a:r>
          </a:p>
          <a:p>
            <a:r>
              <a:rPr lang="en-US" dirty="0">
                <a:solidFill>
                  <a:srgbClr val="4C4845"/>
                </a:solidFill>
              </a:rPr>
              <a:t>Financial aid</a:t>
            </a:r>
          </a:p>
          <a:p>
            <a:pPr lvl="1"/>
            <a:r>
              <a:rPr lang="en-US" dirty="0">
                <a:solidFill>
                  <a:srgbClr val="4C4845"/>
                </a:solidFill>
              </a:rPr>
              <a:t>Lower administrative fees</a:t>
            </a:r>
          </a:p>
          <a:p>
            <a:pPr lvl="1"/>
            <a:r>
              <a:rPr lang="en-US" dirty="0">
                <a:solidFill>
                  <a:srgbClr val="4C4845"/>
                </a:solidFill>
              </a:rPr>
              <a:t>Facilitate access to financing or lower interest rates to comply with the regulation SMEs need to incur in important costs</a:t>
            </a:r>
          </a:p>
          <a:p>
            <a:r>
              <a:rPr lang="en-US" dirty="0">
                <a:solidFill>
                  <a:srgbClr val="4C4845"/>
                </a:solidFill>
              </a:rPr>
              <a:t>Training and assistance with compliance</a:t>
            </a:r>
          </a:p>
          <a:p>
            <a:pPr lvl="1"/>
            <a:r>
              <a:rPr lang="en-US" dirty="0">
                <a:solidFill>
                  <a:srgbClr val="4C4845"/>
                </a:solidFill>
              </a:rPr>
              <a:t>Training offered to SMEs to allow them to comply with new standards or requirements.</a:t>
            </a:r>
          </a:p>
          <a:p>
            <a:pPr lvl="1"/>
            <a:r>
              <a:rPr lang="en-US">
                <a:solidFill>
                  <a:srgbClr val="4C4845"/>
                </a:solidFill>
              </a:rPr>
              <a:t>Require small businesses to have only to register for a certain activity rather than having to be fully licensed</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13</a:t>
            </a:fld>
            <a:endParaRPr lang="en-US"/>
          </a:p>
        </p:txBody>
      </p:sp>
    </p:spTree>
    <p:extLst>
      <p:ext uri="{BB962C8B-B14F-4D97-AF65-F5344CB8AC3E}">
        <p14:creationId xmlns:p14="http://schemas.microsoft.com/office/powerpoint/2010/main" val="1938198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68AB3F-C384-124E-B83B-0640ED2B34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068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Policy makers to assess which the most effective policy options to address the policy problem are and if these options realize the desired objectives also concerning SME</a:t>
            </a:r>
          </a:p>
          <a:p>
            <a:r>
              <a:rPr lang="en-US" dirty="0">
                <a:solidFill>
                  <a:srgbClr val="4C4845"/>
                </a:solidFill>
              </a:rPr>
              <a:t>Determine early on how SMEs need to be involved in the development of the regulation, most importantly on how they can comply with it</a:t>
            </a:r>
          </a:p>
          <a:p>
            <a:pPr lvl="1"/>
            <a:r>
              <a:rPr lang="en-US" dirty="0">
                <a:solidFill>
                  <a:srgbClr val="4C4845"/>
                </a:solidFill>
              </a:rPr>
              <a:t>Relevance may be rather limited when regulation focuses on issues less relevant for the SME</a:t>
            </a:r>
          </a:p>
          <a:p>
            <a:pPr lvl="1"/>
            <a:r>
              <a:rPr lang="en-US" dirty="0">
                <a:solidFill>
                  <a:srgbClr val="4C4845"/>
                </a:solidFill>
              </a:rPr>
              <a:t>Even if objectives of a regulation not explicitly or uniquely targeted towards SMEs, the success of it will critically depend on its ability to incentivize a change in behavior by SMEs</a:t>
            </a:r>
          </a:p>
          <a:p>
            <a:pPr marL="712788" lvl="1" indent="-277813">
              <a:buFont typeface="Wingdings" pitchFamily="2" charset="2"/>
              <a:buChar char="à"/>
            </a:pPr>
            <a:r>
              <a:rPr lang="en-US" dirty="0">
                <a:solidFill>
                  <a:srgbClr val="4C4845"/>
                </a:solidFill>
                <a:sym typeface="Wingdings" pitchFamily="2" charset="2"/>
              </a:rPr>
              <a:t>SME e.g. </a:t>
            </a:r>
            <a:r>
              <a:rPr lang="en-US" dirty="0">
                <a:solidFill>
                  <a:srgbClr val="4C4845"/>
                </a:solidFill>
              </a:rPr>
              <a:t>accounting for a large share of the businesses, employment and value added</a:t>
            </a:r>
          </a:p>
          <a:p>
            <a:pPr lvl="1">
              <a:buFont typeface="Wingdings" pitchFamily="2" charset="2"/>
              <a:buChar char="à"/>
            </a:pPr>
            <a:r>
              <a:rPr lang="en-US" dirty="0">
                <a:solidFill>
                  <a:srgbClr val="4C4845"/>
                </a:solidFill>
              </a:rPr>
              <a:t>SME can be impacted indirectly and be incentivized to support the regulation</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4</a:t>
            </a:fld>
            <a:endParaRPr lang="en-US"/>
          </a:p>
        </p:txBody>
      </p:sp>
    </p:spTree>
    <p:extLst>
      <p:ext uri="{BB962C8B-B14F-4D97-AF65-F5344CB8AC3E}">
        <p14:creationId xmlns:p14="http://schemas.microsoft.com/office/powerpoint/2010/main" val="37267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OECD SME Test as tool in RIA for regulators to consider the potential impact of regulations on SMEs, considering particularities and proportionality of impacts</a:t>
            </a:r>
          </a:p>
          <a:p>
            <a:pPr lvl="1"/>
            <a:r>
              <a:rPr lang="en-US" dirty="0">
                <a:solidFill>
                  <a:srgbClr val="4C4845"/>
                </a:solidFill>
              </a:rPr>
              <a:t>Also helping to identify relevant potentially affected groups and support the design of regulatory or non-regulatory alternatives</a:t>
            </a:r>
          </a:p>
          <a:p>
            <a:r>
              <a:rPr lang="en-US" dirty="0">
                <a:solidFill>
                  <a:srgbClr val="4C4845"/>
                </a:solidFill>
              </a:rPr>
              <a:t>Tool seeking to provide information to decision-makers to consider the perspective of SMEs when making regulations by</a:t>
            </a:r>
          </a:p>
          <a:p>
            <a:pPr lvl="1"/>
            <a:r>
              <a:rPr lang="en-US" dirty="0">
                <a:solidFill>
                  <a:srgbClr val="4C4845"/>
                </a:solidFill>
              </a:rPr>
              <a:t>Identifying the relevant SMEs groups affected</a:t>
            </a:r>
          </a:p>
          <a:p>
            <a:pPr lvl="1"/>
            <a:r>
              <a:rPr lang="en-US" dirty="0">
                <a:solidFill>
                  <a:srgbClr val="4C4845"/>
                </a:solidFill>
              </a:rPr>
              <a:t>Enabling engagement and consultations with them</a:t>
            </a:r>
          </a:p>
          <a:p>
            <a:pPr lvl="1"/>
            <a:r>
              <a:rPr lang="en-US" dirty="0">
                <a:solidFill>
                  <a:srgbClr val="4C4845"/>
                </a:solidFill>
              </a:rPr>
              <a:t>Estimating the positive and negative impacts that regulations will have or are having on said groups</a:t>
            </a:r>
          </a:p>
          <a:p>
            <a:pPr lvl="1"/>
            <a:r>
              <a:rPr lang="en-US" dirty="0">
                <a:solidFill>
                  <a:srgbClr val="4C4845"/>
                </a:solidFill>
              </a:rPr>
              <a:t>Identifying disproportionate impacts on SMEs, and allowing policy makers to propose alternative policy options or mitigating measures to minimize impacts</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5</a:t>
            </a:fld>
            <a:endParaRPr lang="en-US"/>
          </a:p>
        </p:txBody>
      </p:sp>
    </p:spTree>
    <p:extLst>
      <p:ext uri="{BB962C8B-B14F-4D97-AF65-F5344CB8AC3E}">
        <p14:creationId xmlns:p14="http://schemas.microsoft.com/office/powerpoint/2010/main" val="86868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Facilitating regulators to consider alternative solutions and propose adaptable</a:t>
            </a:r>
            <a:br>
              <a:rPr lang="en-US" dirty="0">
                <a:solidFill>
                  <a:srgbClr val="4C4845"/>
                </a:solidFill>
              </a:rPr>
            </a:br>
            <a:r>
              <a:rPr lang="en-US" dirty="0">
                <a:solidFill>
                  <a:srgbClr val="4C4845"/>
                </a:solidFill>
              </a:rPr>
              <a:t>schemes to ensure that regulation allows SMEs to operate, grow and scale-up </a:t>
            </a:r>
          </a:p>
          <a:p>
            <a:r>
              <a:rPr lang="en-US" dirty="0">
                <a:solidFill>
                  <a:srgbClr val="4C4845"/>
                </a:solidFill>
              </a:rPr>
              <a:t>Effective SME tests going beyond determining whether the SME population in general will be affected by a regulation</a:t>
            </a:r>
          </a:p>
          <a:p>
            <a:pPr lvl="1"/>
            <a:r>
              <a:rPr lang="en-US" dirty="0">
                <a:solidFill>
                  <a:srgbClr val="4C4845"/>
                </a:solidFill>
              </a:rPr>
              <a:t>Looking at the composition of the SME population, which subgroups of SMEs possibly affected by regulatory options and how, and proactive engagement with such SME companies</a:t>
            </a:r>
          </a:p>
          <a:p>
            <a:pPr lvl="1"/>
            <a:r>
              <a:rPr lang="en-US" dirty="0">
                <a:solidFill>
                  <a:srgbClr val="4C4845"/>
                </a:solidFill>
              </a:rPr>
              <a:t>In-depth assessment of proposed regulations and policy options, the potential positive and negative effects on SMEs, and considering special treatment of SME</a:t>
            </a:r>
          </a:p>
          <a:p>
            <a:r>
              <a:rPr lang="en-US" dirty="0">
                <a:solidFill>
                  <a:srgbClr val="4C4845"/>
                </a:solidFill>
              </a:rPr>
              <a:t>Purpose is not to provide an advantage to SMEs over other type of businesses, but to ensure a level playing field!</a:t>
            </a:r>
          </a:p>
          <a:p>
            <a:pPr lvl="1"/>
            <a:endParaRPr lang="en-US" dirty="0">
              <a:solidFill>
                <a:srgbClr val="4C4845"/>
              </a:solidFill>
            </a:endParaRPr>
          </a:p>
          <a:p>
            <a:pPr lvl="1"/>
            <a:endParaRPr lang="en-US" dirty="0">
              <a:solidFill>
                <a:srgbClr val="4C4845"/>
              </a:solidFill>
            </a:endParaRPr>
          </a:p>
          <a:p>
            <a:pPr lvl="1"/>
            <a:r>
              <a:rPr lang="en-US" dirty="0">
                <a:solidFill>
                  <a:srgbClr val="4C4845"/>
                </a:solidFill>
              </a:rPr>
              <a:t>O teste usado para determinar se as PMEs foram afetadas de forma desproporcional</a:t>
            </a:r>
          </a:p>
          <a:p>
            <a:pPr lvl="1"/>
            <a:r>
              <a:rPr lang="en-US" dirty="0">
                <a:solidFill>
                  <a:srgbClr val="4C4845"/>
                </a:solidFill>
              </a:rPr>
              <a:t>Em caso negativo, não são necessárias medidas específicas para PMEs ou opções de políticas modificadas para ajudar as PMEs nem para atingir os objetivos políticos pretendidos</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6</a:t>
            </a:fld>
            <a:endParaRPr lang="en-US"/>
          </a:p>
        </p:txBody>
      </p:sp>
    </p:spTree>
    <p:extLst>
      <p:ext uri="{BB962C8B-B14F-4D97-AF65-F5344CB8AC3E}">
        <p14:creationId xmlns:p14="http://schemas.microsoft.com/office/powerpoint/2010/main" val="393070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Process </a:t>
            </a:r>
          </a:p>
          <a:p>
            <a:pPr lvl="1"/>
            <a:r>
              <a:rPr lang="en-US" dirty="0">
                <a:solidFill>
                  <a:srgbClr val="4C4845"/>
                </a:solidFill>
              </a:rPr>
              <a:t>Establishing the framework for the test</a:t>
            </a:r>
          </a:p>
          <a:p>
            <a:pPr lvl="1"/>
            <a:r>
              <a:rPr lang="en-US" dirty="0">
                <a:solidFill>
                  <a:srgbClr val="4C4845"/>
                </a:solidFill>
              </a:rPr>
              <a:t>Designing the test</a:t>
            </a:r>
          </a:p>
          <a:p>
            <a:pPr lvl="1"/>
            <a:r>
              <a:rPr lang="en-US" dirty="0">
                <a:solidFill>
                  <a:srgbClr val="4C4845"/>
                </a:solidFill>
              </a:rPr>
              <a:t>Implementing the test</a:t>
            </a:r>
          </a:p>
          <a:p>
            <a:pPr lvl="1"/>
            <a:r>
              <a:rPr lang="en-US" dirty="0">
                <a:solidFill>
                  <a:srgbClr val="4C4845"/>
                </a:solidFill>
              </a:rPr>
              <a:t>Using the test results</a:t>
            </a:r>
          </a:p>
          <a:p>
            <a:r>
              <a:rPr lang="en-US" dirty="0">
                <a:solidFill>
                  <a:srgbClr val="4C4845"/>
                </a:solidFill>
              </a:rPr>
              <a:t>To be considered</a:t>
            </a:r>
          </a:p>
          <a:p>
            <a:pPr lvl="1"/>
            <a:r>
              <a:rPr lang="en-US" dirty="0">
                <a:solidFill>
                  <a:srgbClr val="4C4845"/>
                </a:solidFill>
              </a:rPr>
              <a:t>Having a clear and systematic definition of which businesses are SMEs and entrepreneurs</a:t>
            </a:r>
          </a:p>
          <a:p>
            <a:pPr lvl="1"/>
            <a:r>
              <a:rPr lang="en-US" dirty="0">
                <a:solidFill>
                  <a:srgbClr val="4C4845"/>
                </a:solidFill>
              </a:rPr>
              <a:t>Mapping the diversity among those groups</a:t>
            </a:r>
          </a:p>
          <a:p>
            <a:pPr lvl="1"/>
            <a:r>
              <a:rPr lang="en-US" dirty="0">
                <a:solidFill>
                  <a:srgbClr val="4C4845"/>
                </a:solidFill>
              </a:rPr>
              <a:t>Develop data and knowledge specific to SME performance, age, location, size, etc., affected groups of a regulatory proposal</a:t>
            </a:r>
          </a:p>
          <a:p>
            <a:pPr lvl="1"/>
            <a:r>
              <a:rPr lang="en-US" dirty="0">
                <a:solidFill>
                  <a:srgbClr val="4C4845"/>
                </a:solidFill>
              </a:rPr>
              <a:t>Design of SME test to fit regulatory policy and policy framework for SME</a:t>
            </a:r>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7</a:t>
            </a:fld>
            <a:endParaRPr lang="en-US"/>
          </a:p>
        </p:txBody>
      </p:sp>
    </p:spTree>
    <p:extLst>
      <p:ext uri="{BB962C8B-B14F-4D97-AF65-F5344CB8AC3E}">
        <p14:creationId xmlns:p14="http://schemas.microsoft.com/office/powerpoint/2010/main" val="388039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Effective SME tests relying on engaging early, proactively, and creatively with diverse groups of SMEs (and other stakeholders) on the regulatory proposal</a:t>
            </a:r>
          </a:p>
          <a:p>
            <a:r>
              <a:rPr lang="en-US" dirty="0">
                <a:solidFill>
                  <a:srgbClr val="4C4845"/>
                </a:solidFill>
              </a:rPr>
              <a:t>Heterogeneity of SMEs allowing policy makers to hear about the policy problem from different perspectives</a:t>
            </a:r>
          </a:p>
          <a:p>
            <a:pPr lvl="1"/>
            <a:r>
              <a:rPr lang="en-US" dirty="0">
                <a:solidFill>
                  <a:srgbClr val="4C4845"/>
                </a:solidFill>
              </a:rPr>
              <a:t>Regulations having different impacts and degrees of impacts on different SME</a:t>
            </a:r>
          </a:p>
          <a:p>
            <a:pPr lvl="1"/>
            <a:r>
              <a:rPr lang="en-US" dirty="0">
                <a:solidFill>
                  <a:srgbClr val="4C4845"/>
                </a:solidFill>
              </a:rPr>
              <a:t>Success of a regulation depending also on SMEs complying with it and adapting behavior</a:t>
            </a:r>
          </a:p>
          <a:p>
            <a:pPr lvl="1"/>
            <a:r>
              <a:rPr lang="en-US" dirty="0">
                <a:solidFill>
                  <a:srgbClr val="4C4845"/>
                </a:solidFill>
              </a:rPr>
              <a:t>Limited relevance might also be discovered: of the group of SME or of impact</a:t>
            </a:r>
          </a:p>
          <a:p>
            <a:r>
              <a:rPr lang="en-US" dirty="0">
                <a:solidFill>
                  <a:srgbClr val="4C4845"/>
                </a:solidFill>
              </a:rPr>
              <a:t>Use of test results also allowing policy makers to monitor whether the regulation operates as expected</a:t>
            </a:r>
          </a:p>
          <a:p>
            <a:r>
              <a:rPr lang="en-US" dirty="0">
                <a:solidFill>
                  <a:srgbClr val="4C4845"/>
                </a:solidFill>
              </a:rPr>
              <a:t>Reports of results of the SME test help ensure that all elements of the SME test are consistently followed, considered, and objectively addressed for developing the regulatory proposal</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8</a:t>
            </a:fld>
            <a:endParaRPr lang="en-US"/>
          </a:p>
        </p:txBody>
      </p:sp>
    </p:spTree>
    <p:extLst>
      <p:ext uri="{BB962C8B-B14F-4D97-AF65-F5344CB8AC3E}">
        <p14:creationId xmlns:p14="http://schemas.microsoft.com/office/powerpoint/2010/main" val="296705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9</a:t>
            </a:fld>
            <a:endParaRPr lang="en-US"/>
          </a:p>
        </p:txBody>
      </p:sp>
    </p:spTree>
    <p:extLst>
      <p:ext uri="{BB962C8B-B14F-4D97-AF65-F5344CB8AC3E}">
        <p14:creationId xmlns:p14="http://schemas.microsoft.com/office/powerpoint/2010/main" val="231018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Proportionality to be determined by</a:t>
            </a:r>
          </a:p>
          <a:p>
            <a:pPr lvl="1"/>
            <a:r>
              <a:rPr lang="en-US" dirty="0">
                <a:solidFill>
                  <a:srgbClr val="4C4845"/>
                </a:solidFill>
              </a:rPr>
              <a:t>Number of affected companies: how many SMEs are expected to be affected by the regulatory proposal, or by how many micro, small or medium enterprises could be affected</a:t>
            </a:r>
          </a:p>
          <a:p>
            <a:pPr lvl="1"/>
            <a:r>
              <a:rPr lang="en-US" dirty="0">
                <a:solidFill>
                  <a:srgbClr val="4C4845"/>
                </a:solidFill>
              </a:rPr>
              <a:t>Sector/geographical area where affected SMEs operate in: SMEs/subgroups of SMEs potentially affected in a particular sector or geographical region. Specific geographical areas might have a higher or more relevant SME population, SME test used to analyze the impact of a potential regulation on a specific area</a:t>
            </a:r>
          </a:p>
          <a:p>
            <a:pPr lvl="1"/>
            <a:r>
              <a:rPr lang="en-US" dirty="0">
                <a:solidFill>
                  <a:srgbClr val="4C4845"/>
                </a:solidFill>
              </a:rPr>
              <a:t>Financial impact/costs: The expected financial impact (positive and negative) of the regulation towards SMEs to be considered to determine if to conduct a test</a:t>
            </a:r>
          </a:p>
          <a:p>
            <a:pPr lvl="2"/>
            <a:r>
              <a:rPr lang="en-US" dirty="0">
                <a:solidFill>
                  <a:srgbClr val="4C4845"/>
                </a:solidFill>
              </a:rPr>
              <a:t>Little impact: no SME test</a:t>
            </a:r>
          </a:p>
          <a:p>
            <a:pPr lvl="1"/>
            <a:r>
              <a:rPr lang="en-US" dirty="0">
                <a:solidFill>
                  <a:srgbClr val="4C4845"/>
                </a:solidFill>
              </a:rPr>
              <a:t>Impact on new enterprises</a:t>
            </a:r>
          </a:p>
          <a:p>
            <a:pPr lvl="1"/>
            <a:r>
              <a:rPr lang="en-US" dirty="0">
                <a:solidFill>
                  <a:srgbClr val="4C4845"/>
                </a:solidFill>
              </a:rPr>
              <a:t>Impact on specific groups of business operators, e.g. women, seniors, youth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C48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C48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C4845"/>
                </a:solidFill>
              </a:rPr>
              <a:t>Particularly when it comes to the costs that regulations will impose to potential or existing SMEs, for instance, costs of incorporation, new licenses, administrative procedures, etc.</a:t>
            </a:r>
          </a:p>
          <a:p>
            <a:pPr marL="0" indent="0">
              <a:buNone/>
            </a:pPr>
            <a:r>
              <a:rPr lang="de-DE" sz="1200" b="1" dirty="0" err="1">
                <a:solidFill>
                  <a:srgbClr val="3E6CAF"/>
                </a:solidFill>
                <a:effectLst/>
                <a:latin typeface="Arial" panose="020B0604020202020204" pitchFamily="34" charset="0"/>
              </a:rPr>
              <a:t>Identification</a:t>
            </a:r>
            <a:r>
              <a:rPr lang="de-DE" sz="1200" b="1" dirty="0">
                <a:solidFill>
                  <a:srgbClr val="3E6CAF"/>
                </a:solidFill>
                <a:effectLst/>
                <a:latin typeface="Arial" panose="020B0604020202020204" pitchFamily="34" charset="0"/>
              </a:rPr>
              <a:t> and </a:t>
            </a:r>
            <a:r>
              <a:rPr lang="de-DE" sz="1200" b="1" dirty="0" err="1">
                <a:solidFill>
                  <a:srgbClr val="3E6CAF"/>
                </a:solidFill>
                <a:effectLst/>
                <a:latin typeface="Arial" panose="020B0604020202020204" pitchFamily="34" charset="0"/>
              </a:rPr>
              <a:t>assessment</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of</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costs</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benefits</a:t>
            </a:r>
            <a:r>
              <a:rPr lang="de-DE" sz="1200" b="1" dirty="0">
                <a:solidFill>
                  <a:srgbClr val="3E6CAF"/>
                </a:solidFill>
                <a:effectLst/>
                <a:latin typeface="Arial" panose="020B0604020202020204" pitchFamily="34" charset="0"/>
              </a:rPr>
              <a:t> and </a:t>
            </a:r>
            <a:r>
              <a:rPr lang="de-DE" sz="1200" b="1" dirty="0" err="1">
                <a:solidFill>
                  <a:srgbClr val="3E6CAF"/>
                </a:solidFill>
                <a:effectLst/>
                <a:latin typeface="Arial" panose="020B0604020202020204" pitchFamily="34" charset="0"/>
              </a:rPr>
              <a:t>other</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impacts</a:t>
            </a:r>
            <a:endParaRPr lang="de-DE" sz="1200" dirty="0">
              <a:solidFill>
                <a:srgbClr val="3E6CAF"/>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As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RIAs, an </a:t>
            </a:r>
            <a:r>
              <a:rPr lang="de-DE" sz="1200" dirty="0" err="1">
                <a:solidFill>
                  <a:srgbClr val="000000"/>
                </a:solidFill>
                <a:effectLst/>
                <a:latin typeface="Arial" panose="020B0604020202020204" pitchFamily="34" charset="0"/>
              </a:rPr>
              <a:t>effective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consider</a:t>
            </a:r>
            <a:r>
              <a:rPr lang="de-DE" sz="1200" dirty="0">
                <a:solidFill>
                  <a:srgbClr val="000000"/>
                </a:solidFill>
                <a:effectLst/>
                <a:latin typeface="Arial" panose="020B0604020202020204" pitchFamily="34" charset="0"/>
              </a:rPr>
              <a:t> all relevant </a:t>
            </a:r>
            <a:r>
              <a:rPr lang="de-DE" sz="1200" dirty="0" err="1">
                <a:solidFill>
                  <a:srgbClr val="000000"/>
                </a:solidFill>
                <a:effectLst/>
                <a:latin typeface="Arial" panose="020B0604020202020204" pitchFamily="34" charset="0"/>
              </a:rPr>
              <a:t>direct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indirect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arise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meaningful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comparisons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(OECD, 2020[6]). Policy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various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previously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identified</a:t>
            </a:r>
            <a:r>
              <a:rPr lang="de-DE" sz="1200" dirty="0">
                <a:solidFill>
                  <a:srgbClr val="000000"/>
                </a:solidFill>
                <a:effectLst/>
                <a:latin typeface="Arial" panose="020B0604020202020204" pitchFamily="34" charset="0"/>
              </a:rPr>
              <a:t>, and not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sole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Given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SMEs</a:t>
            </a:r>
          </a:p>
          <a:p>
            <a:pPr marL="0" indent="0">
              <a:buNone/>
            </a:pP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heterogeneous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various</a:t>
            </a:r>
            <a:r>
              <a:rPr lang="de-DE" sz="1200" dirty="0">
                <a:solidFill>
                  <a:srgbClr val="000000"/>
                </a:solidFill>
                <a:effectLst/>
                <a:latin typeface="Arial" panose="020B0604020202020204" pitchFamily="34" charset="0"/>
              </a:rPr>
              <a:t> SMEs in different </a:t>
            </a:r>
            <a:r>
              <a:rPr lang="de-DE" sz="1200" dirty="0" err="1">
                <a:solidFill>
                  <a:srgbClr val="000000"/>
                </a:solidFill>
                <a:effectLst/>
                <a:latin typeface="Arial" panose="020B0604020202020204" pitchFamily="34" charset="0"/>
              </a:rPr>
              <a:t>forms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said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depend</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factors</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size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firm (</a:t>
            </a:r>
            <a:r>
              <a:rPr lang="de-DE" sz="1200" dirty="0" err="1">
                <a:solidFill>
                  <a:srgbClr val="000000"/>
                </a:solidFill>
                <a:effectLst/>
                <a:latin typeface="Arial" panose="020B0604020202020204" pitchFamily="34" charset="0"/>
              </a:rPr>
              <a:t>since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younger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survive</a:t>
            </a:r>
            <a:r>
              <a:rPr lang="de-DE" sz="1200" dirty="0">
                <a:solidFill>
                  <a:srgbClr val="000000"/>
                </a:solidFill>
                <a:effectLst/>
                <a:latin typeface="Arial" panose="020B0604020202020204" pitchFamily="34" charset="0"/>
              </a:rPr>
              <a:t> high</a:t>
            </a:r>
          </a:p>
          <a:p>
            <a:pPr marL="0" indent="0">
              <a:buNone/>
            </a:pPr>
            <a:r>
              <a:rPr lang="de-DE" sz="1200" dirty="0" err="1">
                <a:solidFill>
                  <a:srgbClr val="000000"/>
                </a:solidFill>
                <a:effectLst/>
                <a:latin typeface="Arial" panose="020B0604020202020204" pitchFamily="34" charset="0"/>
              </a:rPr>
              <a:t>entry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incorporation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sector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operates</a:t>
            </a:r>
            <a:r>
              <a:rPr lang="de-DE" sz="1200" dirty="0">
                <a:solidFill>
                  <a:srgbClr val="000000"/>
                </a:solidFill>
                <a:effectLst/>
                <a:latin typeface="Arial" panose="020B0604020202020204" pitchFamily="34" charset="0"/>
              </a:rPr>
              <a:t>, etc. These </a:t>
            </a:r>
            <a:r>
              <a:rPr lang="de-DE" sz="1200" dirty="0" err="1">
                <a:solidFill>
                  <a:srgbClr val="000000"/>
                </a:solidFill>
                <a:effectLst/>
                <a:latin typeface="Arial" panose="020B0604020202020204" pitchFamily="34" charset="0"/>
              </a:rPr>
              <a:t>differences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in turn </a:t>
            </a:r>
            <a:r>
              <a:rPr lang="de-DE" sz="1200" dirty="0" err="1">
                <a:solidFill>
                  <a:srgbClr val="000000"/>
                </a:solidFill>
                <a:effectLst/>
                <a:latin typeface="Arial" panose="020B0604020202020204" pitchFamily="34" charset="0"/>
              </a:rPr>
              <a:t>be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disproportionate</a:t>
            </a:r>
            <a:r>
              <a:rPr lang="de-DE" sz="1200" dirty="0">
                <a:solidFill>
                  <a:srgbClr val="000000"/>
                </a:solidFill>
                <a:effectLst/>
                <a:latin typeface="Arial" panose="020B0604020202020204" pitchFamily="34" charset="0"/>
              </a:rPr>
              <a:t>, but also not </a:t>
            </a:r>
            <a:r>
              <a:rPr lang="de-DE" sz="1200" dirty="0" err="1">
                <a:solidFill>
                  <a:srgbClr val="000000"/>
                </a:solidFill>
                <a:effectLst/>
                <a:latin typeface="Arial" panose="020B0604020202020204" pitchFamily="34" charset="0"/>
              </a:rPr>
              <a:t>justifiable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balanced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against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overall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option</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This </a:t>
            </a:r>
            <a:r>
              <a:rPr lang="de-DE" sz="1200" dirty="0" err="1">
                <a:solidFill>
                  <a:srgbClr val="000000"/>
                </a:solidFill>
                <a:effectLst/>
                <a:latin typeface="Arial" panose="020B0604020202020204" pitchFamily="34" charset="0"/>
              </a:rPr>
              <a:t>justifies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calls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granular </a:t>
            </a:r>
            <a:r>
              <a:rPr lang="de-DE" sz="1200" dirty="0" err="1">
                <a:solidFill>
                  <a:srgbClr val="000000"/>
                </a:solidFill>
                <a:effectLst/>
                <a:latin typeface="Arial" panose="020B0604020202020204" pitchFamily="34" charset="0"/>
              </a:rPr>
              <a:t>assessment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alternative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each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relevant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know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population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see</a:t>
            </a:r>
            <a:r>
              <a:rPr lang="de-DE" sz="1200" dirty="0">
                <a:solidFill>
                  <a:srgbClr val="000000"/>
                </a:solidFill>
                <a:effectLst/>
                <a:latin typeface="Arial" panose="020B0604020202020204" pitchFamily="34" charset="0"/>
              </a:rPr>
              <a:t> Chapter 3), but also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identify</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affected</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see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above</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this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chapter</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Also,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aware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affected</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directed</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but also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suppliers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customers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often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depend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some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degree</a:t>
            </a:r>
            <a:r>
              <a:rPr lang="de-DE" sz="1200" dirty="0">
                <a:solidFill>
                  <a:srgbClr val="000000"/>
                </a:solidFill>
                <a:effectLst/>
                <a:latin typeface="Arial" panose="020B0604020202020204" pitchFamily="34" charset="0"/>
              </a:rPr>
              <a:t> on a limited </a:t>
            </a:r>
            <a:r>
              <a:rPr lang="de-DE" sz="1200" dirty="0" err="1">
                <a:solidFill>
                  <a:srgbClr val="000000"/>
                </a:solidFill>
                <a:effectLst/>
                <a:latin typeface="Arial" panose="020B0604020202020204" pitchFamily="34" charset="0"/>
              </a:rPr>
              <a:t>customer</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product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base</a:t>
            </a:r>
            <a:r>
              <a:rPr lang="de-DE" sz="1200" dirty="0">
                <a:solidFill>
                  <a:srgbClr val="000000"/>
                </a:solidFill>
                <a:effectLst/>
                <a:latin typeface="Arial" panose="020B0604020202020204" pitchFamily="34" charset="0"/>
              </a:rPr>
              <a:t> (Bolton, 1978[7]; </a:t>
            </a:r>
            <a:r>
              <a:rPr lang="de-DE" sz="1200" dirty="0" err="1">
                <a:solidFill>
                  <a:srgbClr val="000000"/>
                </a:solidFill>
                <a:effectLst/>
                <a:latin typeface="Arial" panose="020B0604020202020204" pitchFamily="34" charset="0"/>
              </a:rPr>
              <a:t>Chittenden</a:t>
            </a:r>
            <a:r>
              <a:rPr lang="de-DE" sz="1200" dirty="0">
                <a:solidFill>
                  <a:srgbClr val="000000"/>
                </a:solidFill>
                <a:effectLst/>
                <a:latin typeface="Arial" panose="020B0604020202020204" pitchFamily="34" charset="0"/>
              </a:rPr>
              <a:t> and Ambler, 2015[8];</a:t>
            </a:r>
          </a:p>
          <a:p>
            <a:pPr marL="0" indent="0">
              <a:buNone/>
            </a:pPr>
            <a:r>
              <a:rPr lang="de-DE" sz="1200" dirty="0" err="1">
                <a:solidFill>
                  <a:srgbClr val="000000"/>
                </a:solidFill>
                <a:effectLst/>
                <a:latin typeface="Arial" panose="020B0604020202020204" pitchFamily="34" charset="0"/>
              </a:rPr>
              <a:t>Wynarczyk</a:t>
            </a:r>
            <a:r>
              <a:rPr lang="de-DE" sz="1200" dirty="0">
                <a:solidFill>
                  <a:srgbClr val="000000"/>
                </a:solidFill>
                <a:effectLst/>
                <a:latin typeface="Arial" panose="020B0604020202020204" pitchFamily="34" charset="0"/>
              </a:rPr>
              <a:t> et al., 1993[9]). Further, “</a:t>
            </a:r>
            <a:r>
              <a:rPr lang="de-DE" sz="1200" dirty="0" err="1">
                <a:solidFill>
                  <a:srgbClr val="000000"/>
                </a:solidFill>
                <a:effectLst/>
                <a:latin typeface="Arial" panose="020B0604020202020204" pitchFamily="34" charset="0"/>
              </a:rPr>
              <a:t>competitive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conditions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degrees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responses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external and internal </a:t>
            </a:r>
            <a:r>
              <a:rPr lang="de-DE" sz="1200" dirty="0" err="1">
                <a:solidFill>
                  <a:srgbClr val="000000"/>
                </a:solidFill>
                <a:effectLst/>
                <a:latin typeface="Arial" panose="020B0604020202020204" pitchFamily="34" charset="0"/>
              </a:rPr>
              <a:t>environments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differently</a:t>
            </a:r>
            <a:r>
              <a:rPr lang="de-DE" sz="1200" dirty="0">
                <a:solidFill>
                  <a:srgbClr val="000000"/>
                </a:solidFill>
                <a:effectLst/>
                <a:latin typeface="Arial" panose="020B0604020202020204" pitchFamily="34" charset="0"/>
              </a:rPr>
              <a:t>]” (Mallett and</a:t>
            </a:r>
          </a:p>
          <a:p>
            <a:pPr marL="0" indent="0">
              <a:buNone/>
            </a:pPr>
            <a:r>
              <a:rPr lang="de-DE" sz="1200" dirty="0" err="1">
                <a:solidFill>
                  <a:srgbClr val="000000"/>
                </a:solidFill>
                <a:effectLst/>
                <a:latin typeface="Arial" panose="020B0604020202020204" pitchFamily="34" charset="0"/>
              </a:rPr>
              <a:t>Wapshott</a:t>
            </a:r>
            <a:r>
              <a:rPr lang="de-DE" sz="1200" dirty="0">
                <a:solidFill>
                  <a:srgbClr val="000000"/>
                </a:solidFill>
                <a:effectLst/>
                <a:latin typeface="Arial" panose="020B0604020202020204" pitchFamily="34" charset="0"/>
              </a:rPr>
              <a:t>, 2018, p. 6[10]),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correct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competitive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conditions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same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negative </a:t>
            </a:r>
            <a:r>
              <a:rPr lang="de-DE" sz="1200" dirty="0" err="1">
                <a:solidFill>
                  <a:srgbClr val="000000"/>
                </a:solidFill>
                <a:effectLst/>
                <a:latin typeface="Arial" panose="020B0604020202020204" pitchFamily="34" charset="0"/>
              </a:rPr>
              <a:t>towards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 </a:t>
            </a:r>
            <a:r>
              <a:rPr lang="de-DE" sz="1200" dirty="0" err="1">
                <a:solidFill>
                  <a:srgbClr val="000000"/>
                </a:solidFill>
                <a:effectLst/>
                <a:latin typeface="Arial" panose="020B0604020202020204" pitchFamily="34" charset="0"/>
              </a:rPr>
              <a:t>certain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a:t>
            </a:r>
          </a:p>
          <a:p>
            <a:pPr marL="0" indent="0">
              <a:buNone/>
            </a:pPr>
            <a:r>
              <a:rPr lang="de-DE" sz="1200" dirty="0" err="1">
                <a:solidFill>
                  <a:srgbClr val="000000"/>
                </a:solidFill>
                <a:effectLst/>
                <a:latin typeface="Arial" panose="020B0604020202020204" pitchFamily="34" charset="0"/>
              </a:rPr>
              <a:t>Certainly</a:t>
            </a:r>
            <a:r>
              <a:rPr lang="de-DE" sz="1200" dirty="0">
                <a:solidFill>
                  <a:srgbClr val="000000"/>
                </a:solidFill>
                <a:effectLst/>
                <a:latin typeface="Arial" panose="020B0604020202020204" pitchFamily="34" charset="0"/>
              </a:rPr>
              <a:t>, not all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negatively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disproportionately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designed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facilitate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entrance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into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market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promoting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development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enabling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performance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Nevertheless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evident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clear</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potential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particular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positively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negatively</a:t>
            </a:r>
            <a:r>
              <a:rPr lang="de-DE" sz="1200" dirty="0">
                <a:solidFill>
                  <a:srgbClr val="000000"/>
                </a:solidFill>
                <a:effectLst/>
                <a:latin typeface="Arial" panose="020B0604020202020204" pitchFamily="34" charset="0"/>
              </a:rPr>
              <a:t> and in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sense, </a:t>
            </a:r>
            <a:r>
              <a:rPr lang="de-DE" sz="1200" dirty="0" err="1">
                <a:solidFill>
                  <a:srgbClr val="000000"/>
                </a:solidFill>
                <a:effectLst/>
                <a:latin typeface="Arial" panose="020B0604020202020204" pitchFamily="34" charset="0"/>
              </a:rPr>
              <a:t>governments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aware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incidence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disproportionate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on SMEs (OECD,</a:t>
            </a:r>
          </a:p>
          <a:p>
            <a:pPr marL="0" indent="0">
              <a:buNone/>
            </a:pPr>
            <a:r>
              <a:rPr lang="de-DE" sz="1200" dirty="0">
                <a:solidFill>
                  <a:srgbClr val="000000"/>
                </a:solidFill>
                <a:effectLst/>
                <a:latin typeface="Arial" panose="020B0604020202020204" pitchFamily="34" charset="0"/>
              </a:rPr>
              <a:t>2012[11]).</a:t>
            </a:r>
          </a:p>
          <a:p>
            <a:pPr marL="0" indent="0">
              <a:buNone/>
            </a:pPr>
            <a:r>
              <a:rPr lang="de-DE" sz="1200" b="1" i="1" dirty="0">
                <a:solidFill>
                  <a:srgbClr val="000000"/>
                </a:solidFill>
                <a:effectLst/>
                <a:latin typeface="Arial" panose="020B0604020202020204" pitchFamily="34" charset="0"/>
              </a:rPr>
              <a:t>Costs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common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problems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through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determination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alternative </a:t>
            </a:r>
            <a:r>
              <a:rPr lang="de-DE" sz="1200" dirty="0" err="1">
                <a:solidFill>
                  <a:srgbClr val="000000"/>
                </a:solidFill>
                <a:effectLst/>
                <a:latin typeface="Arial" panose="020B0604020202020204" pitchFamily="34" charset="0"/>
              </a:rPr>
              <a:t>solutions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imply</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There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long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identified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quantified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assessed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conductingGOV</a:t>
            </a:r>
            <a:r>
              <a:rPr lang="de-DE" sz="1200" dirty="0">
                <a:solidFill>
                  <a:srgbClr val="000000"/>
                </a:solidFill>
                <a:effectLst/>
                <a:latin typeface="Arial" panose="020B0604020202020204" pitchFamily="34" charset="0"/>
              </a:rPr>
              <a:t>/RPC(2021)21/FINAL</a:t>
            </a:r>
            <a:r>
              <a:rPr lang="de-DE" sz="1200" b="1" dirty="0">
                <a:solidFill>
                  <a:srgbClr val="000000"/>
                </a:solidFill>
                <a:effectLst/>
                <a:latin typeface="Arial" panose="020B0604020202020204" pitchFamily="34" charset="0"/>
              </a:rPr>
              <a:t> </a:t>
            </a:r>
            <a:r>
              <a:rPr lang="de-DE" sz="1200" dirty="0">
                <a:solidFill>
                  <a:srgbClr val="000000"/>
                </a:solidFill>
                <a:effectLst/>
                <a:latin typeface="Helvetica" pitchFamily="2" charset="0"/>
              </a:rPr>
              <a:t></a:t>
            </a:r>
            <a:r>
              <a:rPr lang="de-DE" sz="1200" b="1" dirty="0">
                <a:solidFill>
                  <a:srgbClr val="000000"/>
                </a:solidFill>
                <a:effectLst/>
                <a:latin typeface="Arial" panose="020B0604020202020204" pitchFamily="34" charset="0"/>
              </a:rPr>
              <a:t> 35</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THE SME TEST: TAKING SMES AND ENTREPRENEURS INTO ACCOUNT WHEN REGULATING</a:t>
            </a:r>
          </a:p>
          <a:p>
            <a:pPr marL="0" indent="0">
              <a:buNone/>
            </a:pPr>
            <a:r>
              <a:rPr lang="de-DE" sz="1200" dirty="0" err="1">
                <a:solidFill>
                  <a:srgbClr val="000000"/>
                </a:solidFill>
                <a:effectLst/>
                <a:latin typeface="Arial" panose="020B0604020202020204" pitchFamily="34" charset="0"/>
              </a:rPr>
              <a:t>Unclassified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a:t>
            </a:r>
            <a:r>
              <a:rPr lang="de-DE" sz="1200" dirty="0" err="1">
                <a:solidFill>
                  <a:srgbClr val="000000"/>
                </a:solidFill>
                <a:effectLst/>
                <a:latin typeface="Arial" panose="020B0604020202020204" pitchFamily="34" charset="0"/>
              </a:rPr>
              <a:t>range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conducting</a:t>
            </a:r>
            <a:r>
              <a:rPr lang="de-DE" sz="1200" dirty="0">
                <a:solidFill>
                  <a:srgbClr val="000000"/>
                </a:solidFill>
                <a:effectLst/>
                <a:latin typeface="Arial" panose="020B0604020202020204" pitchFamily="34" charset="0"/>
              </a:rPr>
              <a:t> a RIA, </a:t>
            </a:r>
            <a:r>
              <a:rPr lang="de-DE" sz="1200" dirty="0" err="1">
                <a:solidFill>
                  <a:srgbClr val="000000"/>
                </a:solidFill>
                <a:effectLst/>
                <a:latin typeface="Arial" panose="020B0604020202020204" pitchFamily="34" charset="0"/>
              </a:rPr>
              <a:t>including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financial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opportunity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macro-economic</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indirect</a:t>
            </a:r>
            <a:r>
              <a:rPr lang="de-DE" sz="1200" dirty="0">
                <a:solidFill>
                  <a:srgbClr val="000000"/>
                </a:solidFill>
                <a:effectLst/>
                <a:latin typeface="Arial" panose="020B0604020202020204" pitchFamily="34" charset="0"/>
              </a:rPr>
              <a:t> costs.1 </a:t>
            </a:r>
            <a:r>
              <a:rPr lang="de-DE" sz="1200" dirty="0" err="1">
                <a:solidFill>
                  <a:srgbClr val="000000"/>
                </a:solidFill>
                <a:effectLst/>
                <a:latin typeface="Arial" panose="020B0604020202020204" pitchFamily="34" charset="0"/>
              </a:rPr>
              <a:t>However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depending</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alternative </a:t>
            </a:r>
            <a:r>
              <a:rPr lang="de-DE" sz="1200" dirty="0" err="1">
                <a:solidFill>
                  <a:srgbClr val="000000"/>
                </a:solidFill>
                <a:effectLst/>
                <a:latin typeface="Arial" panose="020B0604020202020204" pitchFamily="34" charset="0"/>
              </a:rPr>
              <a:t>being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certain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become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relevant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certain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example</a:t>
            </a:r>
            <a:r>
              <a:rPr lang="de-DE" sz="1200" dirty="0">
                <a:solidFill>
                  <a:srgbClr val="000000"/>
                </a:solidFill>
                <a:effectLst/>
                <a:latin typeface="Arial" panose="020B0604020202020204" pitchFamily="34" charset="0"/>
              </a:rPr>
              <a:t> Box 5.4).</a:t>
            </a:r>
          </a:p>
          <a:p>
            <a:pPr marL="0" indent="0">
              <a:buNone/>
            </a:pPr>
            <a:r>
              <a:rPr lang="de-DE" sz="1200" dirty="0">
                <a:solidFill>
                  <a:srgbClr val="000000"/>
                </a:solidFill>
                <a:effectLst/>
                <a:latin typeface="Arial" panose="020B0604020202020204" pitchFamily="34" charset="0"/>
              </a:rPr>
              <a:t>Most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surveyed</a:t>
            </a:r>
            <a:r>
              <a:rPr lang="de-DE" sz="1200" dirty="0">
                <a:solidFill>
                  <a:srgbClr val="000000"/>
                </a:solidFill>
                <a:effectLst/>
                <a:latin typeface="Arial" panose="020B0604020202020204" pitchFamily="34" charset="0"/>
              </a:rPr>
              <a:t> OECD countries </a:t>
            </a:r>
            <a:r>
              <a:rPr lang="de-DE" sz="1200" dirty="0" err="1">
                <a:solidFill>
                  <a:srgbClr val="000000"/>
                </a:solidFill>
                <a:effectLst/>
                <a:latin typeface="Arial" panose="020B0604020202020204" pitchFamily="34" charset="0"/>
              </a:rPr>
              <a:t>focus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mainly</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a:t>
            </a:r>
          </a:p>
          <a:p>
            <a:pPr marL="0" indent="0">
              <a:buNone/>
            </a:pPr>
            <a:r>
              <a:rPr lang="de-DE" sz="1200" dirty="0" err="1">
                <a:solidFill>
                  <a:srgbClr val="000000"/>
                </a:solidFill>
                <a:effectLst/>
                <a:latin typeface="Arial" panose="020B0604020202020204" pitchFamily="34" charset="0"/>
              </a:rPr>
              <a:t>including</a:t>
            </a:r>
            <a:r>
              <a:rPr lang="de-DE" sz="1200" dirty="0">
                <a:solidFill>
                  <a:srgbClr val="000000"/>
                </a:solidFill>
                <a:effectLst/>
                <a:latin typeface="Arial" panose="020B0604020202020204" pitchFamily="34" charset="0"/>
              </a:rPr>
              <a:t> administrative </a:t>
            </a:r>
            <a:r>
              <a:rPr lang="de-DE" sz="1200" dirty="0" err="1">
                <a:solidFill>
                  <a:srgbClr val="000000"/>
                </a:solidFill>
                <a:effectLst/>
                <a:latin typeface="Arial" panose="020B0604020202020204" pitchFamily="34" charset="0"/>
              </a:rPr>
              <a:t>burdens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substantive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p>
          <a:p>
            <a:pPr marL="0" indent="0">
              <a:buNone/>
            </a:pPr>
            <a:r>
              <a:rPr lang="de-DE" sz="1200" dirty="0">
                <a:solidFill>
                  <a:srgbClr val="000000"/>
                </a:solidFill>
                <a:effectLst/>
                <a:latin typeface="Arial" panose="020B0604020202020204" pitchFamily="34" charset="0"/>
              </a:rPr>
              <a:t>Figure 5.1),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perceived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important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SMEs. SMEs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typically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less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efficient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larger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screening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environment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dealing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relevant </a:t>
            </a:r>
            <a:r>
              <a:rPr lang="de-DE" sz="1200" dirty="0" err="1">
                <a:solidFill>
                  <a:srgbClr val="000000"/>
                </a:solidFill>
                <a:effectLst/>
                <a:latin typeface="Arial" panose="020B0604020202020204" pitchFamily="34" charset="0"/>
              </a:rPr>
              <a:t>norms</a:t>
            </a:r>
            <a:endParaRPr lang="de-DE" sz="1200" dirty="0">
              <a:solidFill>
                <a:srgbClr val="000000"/>
              </a:solidFill>
              <a:effectLst/>
              <a:latin typeface="Arial" panose="020B0604020202020204" pitchFamily="34" charset="0"/>
            </a:endParaRPr>
          </a:p>
          <a:p>
            <a:pPr marL="0" indent="0">
              <a:buNone/>
            </a:pPr>
            <a:r>
              <a:rPr lang="de-DE" sz="1200" b="1" dirty="0">
                <a:solidFill>
                  <a:srgbClr val="3E6CAF"/>
                </a:solidFill>
                <a:effectLst/>
                <a:latin typeface="Arial Narrow" panose="020B0604020202020204" pitchFamily="34" charset="0"/>
              </a:rPr>
              <a:t>Box 5.4. Potential </a:t>
            </a:r>
            <a:r>
              <a:rPr lang="de-DE" sz="1200" b="1" dirty="0" err="1">
                <a:solidFill>
                  <a:srgbClr val="3E6CAF"/>
                </a:solidFill>
                <a:effectLst/>
                <a:latin typeface="Arial Narrow" panose="020B0604020202020204" pitchFamily="34" charset="0"/>
              </a:rPr>
              <a:t>costs</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of</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regulations</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to</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be</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considered</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for</a:t>
            </a:r>
            <a:r>
              <a:rPr lang="de-DE" sz="1200" b="1" dirty="0">
                <a:solidFill>
                  <a:srgbClr val="3E6CAF"/>
                </a:solidFill>
                <a:effectLst/>
                <a:latin typeface="Arial Narrow" panose="020B0604020202020204" pitchFamily="34" charset="0"/>
              </a:rPr>
              <a:t> SMEs</a:t>
            </a:r>
            <a:endParaRPr lang="de-DE" sz="1200" dirty="0">
              <a:solidFill>
                <a:srgbClr val="3E6CAF"/>
              </a:solidFill>
              <a:effectLst/>
              <a:latin typeface="Arial Narrow" panose="020B0604020202020204" pitchFamily="34" charset="0"/>
            </a:endParaRPr>
          </a:p>
          <a:p>
            <a:pPr marL="0" indent="0">
              <a:buNone/>
            </a:pPr>
            <a:r>
              <a:rPr lang="de-DE" sz="1200" b="1" dirty="0" err="1">
                <a:solidFill>
                  <a:srgbClr val="000000"/>
                </a:solidFill>
                <a:effectLst/>
                <a:latin typeface="Arial Narrow" panose="020B0604020202020204" pitchFamily="34" charset="0"/>
              </a:rPr>
              <a:t>Sweden</a:t>
            </a:r>
            <a:r>
              <a:rPr lang="de-DE" sz="1200" b="1" dirty="0">
                <a:solidFill>
                  <a:srgbClr val="000000"/>
                </a:solidFill>
                <a:effectLst/>
                <a:latin typeface="Arial Narrow" panose="020B0604020202020204" pitchFamily="34" charset="0"/>
              </a:rPr>
              <a:t>: Special </a:t>
            </a:r>
            <a:r>
              <a:rPr lang="de-DE" sz="1200" b="1" dirty="0" err="1">
                <a:solidFill>
                  <a:srgbClr val="000000"/>
                </a:solidFill>
                <a:effectLst/>
                <a:latin typeface="Arial Narrow" panose="020B0604020202020204" pitchFamily="34" charset="0"/>
              </a:rPr>
              <a:t>attention</a:t>
            </a:r>
            <a:r>
              <a:rPr lang="de-DE" sz="1200" b="1" dirty="0">
                <a:solidFill>
                  <a:srgbClr val="000000"/>
                </a:solidFill>
                <a:effectLst/>
                <a:latin typeface="Arial Narrow" panose="020B0604020202020204" pitchFamily="34" charset="0"/>
              </a:rPr>
              <a:t> </a:t>
            </a:r>
            <a:r>
              <a:rPr lang="de-DE" sz="1200" b="1" dirty="0" err="1">
                <a:solidFill>
                  <a:srgbClr val="000000"/>
                </a:solidFill>
                <a:effectLst/>
                <a:latin typeface="Arial Narrow" panose="020B0604020202020204" pitchFamily="34" charset="0"/>
              </a:rPr>
              <a:t>to</a:t>
            </a:r>
            <a:r>
              <a:rPr lang="de-DE" sz="1200" b="1" dirty="0">
                <a:solidFill>
                  <a:srgbClr val="000000"/>
                </a:solidFill>
                <a:effectLst/>
                <a:latin typeface="Arial Narrow" panose="020B0604020202020204" pitchFamily="34" charset="0"/>
              </a:rPr>
              <a:t> </a:t>
            </a:r>
            <a:r>
              <a:rPr lang="de-DE" sz="1200" b="1" dirty="0" err="1">
                <a:solidFill>
                  <a:srgbClr val="000000"/>
                </a:solidFill>
                <a:effectLst/>
                <a:latin typeface="Arial Narrow" panose="020B0604020202020204" pitchFamily="34" charset="0"/>
              </a:rPr>
              <a:t>costs</a:t>
            </a:r>
            <a:r>
              <a:rPr lang="de-DE" sz="1200" b="1" dirty="0">
                <a:solidFill>
                  <a:srgbClr val="000000"/>
                </a:solidFill>
                <a:effectLst/>
                <a:latin typeface="Arial Narrow" panose="020B0604020202020204" pitchFamily="34" charset="0"/>
              </a:rPr>
              <a:t> on SMEs</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panose="020B0604020202020204" pitchFamily="34" charset="0"/>
              </a:rPr>
              <a:t>The Swedish Agency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Economic</a:t>
            </a:r>
            <a:r>
              <a:rPr lang="de-DE" sz="1200" dirty="0">
                <a:solidFill>
                  <a:srgbClr val="000000"/>
                </a:solidFill>
                <a:effectLst/>
                <a:latin typeface="Arial" panose="020B0604020202020204" pitchFamily="34" charset="0"/>
              </a:rPr>
              <a:t> and Regional Growth </a:t>
            </a:r>
            <a:r>
              <a:rPr lang="de-DE" sz="1200" dirty="0" err="1">
                <a:solidFill>
                  <a:srgbClr val="000000"/>
                </a:solidFill>
                <a:effectLst/>
                <a:latin typeface="Arial" panose="020B0604020202020204" pitchFamily="34" charset="0"/>
              </a:rPr>
              <a:t>provides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checklist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special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attention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designing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rules</a:t>
            </a:r>
            <a:r>
              <a:rPr lang="de-DE" sz="1200" dirty="0">
                <a:solidFill>
                  <a:srgbClr val="000000"/>
                </a:solidFill>
                <a:effectLst/>
                <a:latin typeface="Arial" panose="020B0604020202020204" pitchFamily="34" charset="0"/>
              </a:rPr>
              <a:t>:</a:t>
            </a: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information</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industries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look</a:t>
            </a:r>
            <a:r>
              <a:rPr lang="de-DE" sz="1200" dirty="0">
                <a:solidFill>
                  <a:srgbClr val="000000"/>
                </a:solidFill>
                <a:effectLst/>
                <a:latin typeface="Arial" panose="020B0604020202020204" pitchFamily="34" charset="0"/>
              </a:rPr>
              <a:t> like.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many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active</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industry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does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size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distribution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look</a:t>
            </a:r>
            <a:r>
              <a:rPr lang="de-DE" sz="1200" dirty="0">
                <a:solidFill>
                  <a:srgbClr val="000000"/>
                </a:solidFill>
                <a:effectLst/>
                <a:latin typeface="Arial" panose="020B0604020202020204" pitchFamily="34" charset="0"/>
              </a:rPr>
              <a:t> like?</a:t>
            </a: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Estimate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much</a:t>
            </a:r>
            <a:r>
              <a:rPr lang="de-DE" sz="1200" dirty="0">
                <a:solidFill>
                  <a:srgbClr val="000000"/>
                </a:solidFill>
                <a:effectLst/>
                <a:latin typeface="Arial" panose="020B0604020202020204" pitchFamily="34" charset="0"/>
              </a:rPr>
              <a:t> time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takes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familiarize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yourself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requirements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example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human </a:t>
            </a:r>
            <a:r>
              <a:rPr lang="de-DE" sz="1200" dirty="0" err="1">
                <a:solidFill>
                  <a:srgbClr val="000000"/>
                </a:solidFill>
                <a:effectLst/>
                <a:latin typeface="Arial" panose="020B0604020202020204" pitchFamily="34" charset="0"/>
              </a:rPr>
              <a:t>resources</a:t>
            </a:r>
            <a:r>
              <a:rPr lang="de-DE" sz="1200" dirty="0">
                <a:solidFill>
                  <a:srgbClr val="000000"/>
                </a:solidFill>
                <a:effectLst/>
                <a:latin typeface="Arial" panose="020B0604020202020204" pitchFamily="34" charset="0"/>
              </a:rPr>
              <a:t>, IT </a:t>
            </a:r>
            <a:r>
              <a:rPr lang="de-DE" sz="1200" dirty="0" err="1">
                <a:solidFill>
                  <a:srgbClr val="000000"/>
                </a:solidFill>
                <a:effectLst/>
                <a:latin typeface="Arial" panose="020B0604020202020204" pitchFamily="34" charset="0"/>
              </a:rPr>
              <a:t>systems</a:t>
            </a:r>
            <a:r>
              <a:rPr lang="de-DE" sz="1200" dirty="0">
                <a:solidFill>
                  <a:srgbClr val="000000"/>
                </a:solidFill>
                <a:effectLst/>
                <a:latin typeface="Arial" panose="020B0604020202020204" pitchFamily="34" charset="0"/>
              </a:rPr>
              <a:t> and administrative</a:t>
            </a:r>
          </a:p>
          <a:p>
            <a:pPr marL="0" indent="0">
              <a:buNone/>
            </a:pPr>
            <a:r>
              <a:rPr lang="de-DE" sz="1200" dirty="0" err="1">
                <a:solidFill>
                  <a:srgbClr val="000000"/>
                </a:solidFill>
                <a:effectLst/>
                <a:latin typeface="Arial" panose="020B0604020202020204" pitchFamily="34" charset="0"/>
              </a:rPr>
              <a:t>resources</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a:t>
            </a: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Calculate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extent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entail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involved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regardless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size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does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look</a:t>
            </a:r>
            <a:r>
              <a:rPr lang="de-DE" sz="1200" dirty="0">
                <a:solidFill>
                  <a:srgbClr val="000000"/>
                </a:solidFill>
                <a:effectLst/>
                <a:latin typeface="Arial" panose="020B0604020202020204" pitchFamily="34" charset="0"/>
              </a:rPr>
              <a:t> like in </a:t>
            </a:r>
            <a:r>
              <a:rPr lang="de-DE" sz="1200" dirty="0" err="1">
                <a:solidFill>
                  <a:srgbClr val="000000"/>
                </a:solidFill>
                <a:effectLst/>
                <a:latin typeface="Arial" panose="020B0604020202020204" pitchFamily="34" charset="0"/>
              </a:rPr>
              <a:t>relation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financial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conditions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resources</a:t>
            </a:r>
            <a:r>
              <a:rPr lang="de-DE" sz="1200" dirty="0">
                <a:solidFill>
                  <a:srgbClr val="000000"/>
                </a:solidFill>
                <a:effectLst/>
                <a:latin typeface="Arial" panose="020B0604020202020204" pitchFamily="34" charset="0"/>
              </a:rPr>
              <a:t>?</a:t>
            </a: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competitive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opportunities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affected</a:t>
            </a:r>
            <a:r>
              <a:rPr lang="de-DE" sz="1200" dirty="0">
                <a:solidFill>
                  <a:srgbClr val="000000"/>
                </a:solidFill>
                <a:effectLst/>
                <a:latin typeface="Arial" panose="020B0604020202020204" pitchFamily="34" charset="0"/>
              </a:rPr>
              <a:t>.</a:t>
            </a:r>
          </a:p>
          <a:p>
            <a:pPr marL="0" indent="0">
              <a:buNone/>
            </a:pPr>
            <a:r>
              <a:rPr lang="de-DE" sz="1200" b="1" dirty="0" err="1">
                <a:solidFill>
                  <a:srgbClr val="000000"/>
                </a:solidFill>
                <a:effectLst/>
                <a:latin typeface="Arial Narrow" panose="020B0604020202020204" pitchFamily="34" charset="0"/>
              </a:rPr>
              <a:t>Belgium</a:t>
            </a:r>
            <a:r>
              <a:rPr lang="de-DE" sz="1200" b="1" dirty="0">
                <a:solidFill>
                  <a:srgbClr val="000000"/>
                </a:solidFill>
                <a:effectLst/>
                <a:latin typeface="Arial Narrow" panose="020B0604020202020204" pitchFamily="34" charset="0"/>
              </a:rPr>
              <a:t>: </a:t>
            </a:r>
            <a:r>
              <a:rPr lang="de-DE" sz="1200" b="1" dirty="0" err="1">
                <a:solidFill>
                  <a:srgbClr val="000000"/>
                </a:solidFill>
                <a:effectLst/>
                <a:latin typeface="Arial Narrow" panose="020B0604020202020204" pitchFamily="34" charset="0"/>
              </a:rPr>
              <a:t>Consider</a:t>
            </a:r>
            <a:r>
              <a:rPr lang="de-DE" sz="1200" b="1" dirty="0">
                <a:solidFill>
                  <a:srgbClr val="000000"/>
                </a:solidFill>
                <a:effectLst/>
                <a:latin typeface="Arial Narrow" panose="020B0604020202020204" pitchFamily="34" charset="0"/>
              </a:rPr>
              <a:t> a large </a:t>
            </a:r>
            <a:r>
              <a:rPr lang="de-DE" sz="1200" b="1" dirty="0" err="1">
                <a:solidFill>
                  <a:srgbClr val="000000"/>
                </a:solidFill>
                <a:effectLst/>
                <a:latin typeface="Arial Narrow" panose="020B0604020202020204" pitchFamily="34" charset="0"/>
              </a:rPr>
              <a:t>range</a:t>
            </a:r>
            <a:r>
              <a:rPr lang="de-DE" sz="1200" b="1" dirty="0">
                <a:solidFill>
                  <a:srgbClr val="000000"/>
                </a:solidFill>
                <a:effectLst/>
                <a:latin typeface="Arial Narrow" panose="020B0604020202020204" pitchFamily="34" charset="0"/>
              </a:rPr>
              <a:t> </a:t>
            </a:r>
            <a:r>
              <a:rPr lang="de-DE" sz="1200" b="1" dirty="0" err="1">
                <a:solidFill>
                  <a:srgbClr val="000000"/>
                </a:solidFill>
                <a:effectLst/>
                <a:latin typeface="Arial Narrow" panose="020B0604020202020204" pitchFamily="34" charset="0"/>
              </a:rPr>
              <a:t>of</a:t>
            </a:r>
            <a:r>
              <a:rPr lang="de-DE" sz="1200" b="1" dirty="0">
                <a:solidFill>
                  <a:srgbClr val="000000"/>
                </a:solidFill>
                <a:effectLst/>
                <a:latin typeface="Arial Narrow" panose="020B0604020202020204" pitchFamily="34" charset="0"/>
              </a:rPr>
              <a:t> </a:t>
            </a:r>
            <a:r>
              <a:rPr lang="de-DE" sz="1200" b="1" dirty="0" err="1">
                <a:solidFill>
                  <a:srgbClr val="000000"/>
                </a:solidFill>
                <a:effectLst/>
                <a:latin typeface="Arial Narrow" panose="020B0604020202020204" pitchFamily="34" charset="0"/>
              </a:rPr>
              <a:t>costs</a:t>
            </a:r>
            <a:r>
              <a:rPr lang="de-DE" sz="1200" b="1" dirty="0">
                <a:solidFill>
                  <a:srgbClr val="000000"/>
                </a:solidFill>
                <a:effectLst/>
                <a:latin typeface="Arial Narrow" panose="020B0604020202020204" pitchFamily="34" charset="0"/>
              </a:rPr>
              <a:t> </a:t>
            </a:r>
            <a:r>
              <a:rPr lang="de-DE" sz="1200" b="1" dirty="0" err="1">
                <a:solidFill>
                  <a:srgbClr val="000000"/>
                </a:solidFill>
                <a:effectLst/>
                <a:latin typeface="Arial Narrow" panose="020B0604020202020204" pitchFamily="34" charset="0"/>
              </a:rPr>
              <a:t>from</a:t>
            </a:r>
            <a:r>
              <a:rPr lang="de-DE" sz="1200" b="1" dirty="0">
                <a:solidFill>
                  <a:srgbClr val="000000"/>
                </a:solidFill>
                <a:effectLst/>
                <a:latin typeface="Arial Narrow" panose="020B0604020202020204" pitchFamily="34" charset="0"/>
              </a:rPr>
              <a:t> different </a:t>
            </a:r>
            <a:r>
              <a:rPr lang="de-DE" sz="1200" b="1" dirty="0" err="1">
                <a:solidFill>
                  <a:srgbClr val="000000"/>
                </a:solidFill>
                <a:effectLst/>
                <a:latin typeface="Arial Narrow" panose="020B0604020202020204" pitchFamily="34" charset="0"/>
              </a:rPr>
              <a:t>natures</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panose="020B0604020202020204" pitchFamily="34" charset="0"/>
              </a:rPr>
              <a:t>The </a:t>
            </a:r>
            <a:r>
              <a:rPr lang="de-DE" sz="1200" dirty="0" err="1">
                <a:solidFill>
                  <a:srgbClr val="000000"/>
                </a:solidFill>
                <a:effectLst/>
                <a:latin typeface="Arial" panose="020B0604020202020204" pitchFamily="34" charset="0"/>
              </a:rPr>
              <a:t>guidelines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urges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attention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indirect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targeted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side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well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encountered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during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various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phases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company's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development</a:t>
            </a:r>
            <a:r>
              <a:rPr lang="de-DE" sz="1200" dirty="0">
                <a:solidFill>
                  <a:srgbClr val="000000"/>
                </a:solidFill>
                <a:effectLst/>
                <a:latin typeface="Arial" panose="020B0604020202020204" pitchFamily="34" charset="0"/>
              </a:rPr>
              <a:t> (launch, </a:t>
            </a:r>
            <a:r>
              <a:rPr lang="de-DE" sz="1200" dirty="0" err="1">
                <a:solidFill>
                  <a:srgbClr val="000000"/>
                </a:solidFill>
                <a:effectLst/>
                <a:latin typeface="Arial" panose="020B0604020202020204" pitchFamily="34" charset="0"/>
              </a:rPr>
              <a:t>growth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termination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bankruptcy</a:t>
            </a:r>
            <a:r>
              <a:rPr lang="de-DE" sz="1200" dirty="0">
                <a:solidFill>
                  <a:srgbClr val="000000"/>
                </a:solidFill>
                <a:effectLst/>
                <a:latin typeface="Arial" panose="020B0604020202020204" pitchFamily="34" charset="0"/>
              </a:rPr>
              <a:t>). Further, </a:t>
            </a:r>
            <a:r>
              <a:rPr lang="de-DE" sz="1200" dirty="0" err="1">
                <a:solidFill>
                  <a:srgbClr val="000000"/>
                </a:solidFill>
                <a:effectLst/>
                <a:latin typeface="Arial" panose="020B0604020202020204" pitchFamily="34" charset="0"/>
              </a:rPr>
              <a:t>since</a:t>
            </a:r>
            <a:r>
              <a:rPr lang="de-DE" sz="1200" dirty="0">
                <a:solidFill>
                  <a:srgbClr val="000000"/>
                </a:solidFill>
                <a:effectLst/>
                <a:latin typeface="Arial" panose="020B0604020202020204" pitchFamily="34" charset="0"/>
              </a:rPr>
              <a:t> potential</a:t>
            </a:r>
          </a:p>
          <a:p>
            <a:pPr marL="0" indent="0">
              <a:buNone/>
            </a:pPr>
            <a:r>
              <a:rPr lang="de-DE" sz="1200" dirty="0" err="1">
                <a:solidFill>
                  <a:srgbClr val="000000"/>
                </a:solidFill>
                <a:effectLst/>
                <a:latin typeface="Arial" panose="020B0604020202020204" pitchFamily="34" charset="0"/>
              </a:rPr>
              <a:t>consequences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very</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natures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guidelines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provide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following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items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support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identification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consequences</a:t>
            </a:r>
            <a:r>
              <a:rPr lang="de-DE" sz="1200" dirty="0">
                <a:solidFill>
                  <a:srgbClr val="000000"/>
                </a:solidFill>
                <a:effectLst/>
                <a:latin typeface="Arial" panose="020B0604020202020204" pitchFamily="34" charset="0"/>
              </a:rPr>
              <a:t>:</a:t>
            </a: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a:solidFill>
                  <a:srgbClr val="000000"/>
                </a:solidFill>
                <a:effectLst/>
                <a:latin typeface="Arial" panose="020B0604020202020204" pitchFamily="34" charset="0"/>
              </a:rPr>
              <a:t>Additional </a:t>
            </a:r>
            <a:r>
              <a:rPr lang="de-DE" sz="1200" dirty="0" err="1">
                <a:solidFill>
                  <a:srgbClr val="000000"/>
                </a:solidFill>
                <a:effectLst/>
                <a:latin typeface="Arial" panose="020B0604020202020204" pitchFamily="34" charset="0"/>
              </a:rPr>
              <a:t>taxes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fees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contributions</a:t>
            </a:r>
            <a:endParaRPr lang="de-DE" sz="1200" dirty="0">
              <a:solidFill>
                <a:srgbClr val="000000"/>
              </a:solidFill>
              <a:effectLst/>
              <a:latin typeface="Arial" panose="020B0604020202020204" pitchFamily="34" charset="0"/>
            </a:endParaRP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a:solidFill>
                  <a:srgbClr val="000000"/>
                </a:solidFill>
                <a:effectLst/>
                <a:latin typeface="Arial" panose="020B0604020202020204" pitchFamily="34" charset="0"/>
              </a:rPr>
              <a:t>Obligation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adapt</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product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service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process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provision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services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economic</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social, environmental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standards</a:t>
            </a:r>
            <a:r>
              <a:rPr lang="de-DE" sz="1200" dirty="0">
                <a:solidFill>
                  <a:srgbClr val="000000"/>
                </a:solidFill>
                <a:effectLst/>
                <a:latin typeface="Arial" panose="020B0604020202020204" pitchFamily="34" charset="0"/>
              </a:rPr>
              <a:t> (e.g.,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purchase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equipment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machines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training</a:t>
            </a:r>
            <a:r>
              <a:rPr lang="de-DE" sz="1200" dirty="0">
                <a:solidFill>
                  <a:srgbClr val="000000"/>
                </a:solidFill>
                <a:effectLst/>
                <a:latin typeface="Arial" panose="020B0604020202020204" pitchFamily="34" charset="0"/>
              </a:rPr>
              <a:t>)</a:t>
            </a: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Number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start-up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terminations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bankruptcies</a:t>
            </a:r>
            <a:endParaRPr lang="de-DE" sz="1200" dirty="0">
              <a:solidFill>
                <a:srgbClr val="000000"/>
              </a:solidFill>
              <a:effectLst/>
              <a:latin typeface="Arial" panose="020B0604020202020204" pitchFamily="34" charset="0"/>
            </a:endParaRP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a:solidFill>
                  <a:srgbClr val="000000"/>
                </a:solidFill>
                <a:effectLst/>
                <a:latin typeface="Arial" panose="020B0604020202020204" pitchFamily="34" charset="0"/>
              </a:rPr>
              <a:t>Turnover, </a:t>
            </a:r>
            <a:r>
              <a:rPr lang="de-DE" sz="1200" dirty="0" err="1">
                <a:solidFill>
                  <a:srgbClr val="000000"/>
                </a:solidFill>
                <a:effectLst/>
                <a:latin typeface="Arial" panose="020B0604020202020204" pitchFamily="34" charset="0"/>
              </a:rPr>
              <a:t>profitability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financial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health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endParaRPr lang="de-DE" sz="1200" dirty="0">
              <a:solidFill>
                <a:srgbClr val="000000"/>
              </a:solidFill>
              <a:effectLst/>
              <a:latin typeface="Arial" panose="020B0604020202020204" pitchFamily="34" charset="0"/>
            </a:endParaRP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a:solidFill>
                  <a:srgbClr val="000000"/>
                </a:solidFill>
                <a:effectLst/>
                <a:latin typeface="Arial" panose="020B0604020202020204" pitchFamily="34" charset="0"/>
              </a:rPr>
              <a:t>Investments, </a:t>
            </a:r>
            <a:r>
              <a:rPr lang="de-DE" sz="1200" dirty="0" err="1">
                <a:solidFill>
                  <a:srgbClr val="000000"/>
                </a:solidFill>
                <a:effectLst/>
                <a:latin typeface="Arial" panose="020B0604020202020204" pitchFamily="34" charset="0"/>
              </a:rPr>
              <a:t>innovation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competitiveness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productivity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export</a:t>
            </a:r>
            <a:endParaRPr lang="de-DE" sz="1200" dirty="0">
              <a:solidFill>
                <a:srgbClr val="000000"/>
              </a:solidFill>
              <a:effectLst/>
              <a:latin typeface="Arial" panose="020B0604020202020204" pitchFamily="34" charset="0"/>
            </a:endParaRP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Salary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charges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employment</a:t>
            </a:r>
            <a:r>
              <a:rPr lang="de-DE" sz="1200" dirty="0">
                <a:solidFill>
                  <a:srgbClr val="000000"/>
                </a:solidFill>
                <a:effectLst/>
                <a:latin typeface="Arial" panose="020B0604020202020204" pitchFamily="34" charset="0"/>
              </a:rPr>
              <a:t> rate, social </a:t>
            </a:r>
            <a:r>
              <a:rPr lang="de-DE" sz="1200" dirty="0" err="1">
                <a:solidFill>
                  <a:srgbClr val="000000"/>
                </a:solidFill>
                <a:effectLst/>
                <a:latin typeface="Arial" panose="020B0604020202020204" pitchFamily="34" charset="0"/>
              </a:rPr>
              <a:t>charges</a:t>
            </a:r>
            <a:endParaRPr lang="de-DE" sz="1200" dirty="0">
              <a:solidFill>
                <a:srgbClr val="000000"/>
              </a:solidFill>
              <a:effectLst/>
              <a:latin typeface="Arial" panose="020B0604020202020204" pitchFamily="34" charset="0"/>
            </a:endParaRP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a:solidFill>
                  <a:srgbClr val="000000"/>
                </a:solidFill>
                <a:effectLst/>
                <a:latin typeface="Arial" panose="020B0604020202020204" pitchFamily="34" charset="0"/>
              </a:rPr>
              <a:t>Access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financing</a:t>
            </a:r>
            <a:endParaRPr lang="de-DE" sz="1200" dirty="0">
              <a:solidFill>
                <a:srgbClr val="000000"/>
              </a:solidFill>
              <a:effectLst/>
              <a:latin typeface="Arial" panose="020B0604020202020204" pitchFamily="34" charset="0"/>
            </a:endParaRPr>
          </a:p>
          <a:p>
            <a:pPr marL="0" indent="0">
              <a:buNone/>
            </a:pPr>
            <a:r>
              <a:rPr lang="de-DE" sz="1200" dirty="0">
                <a:solidFill>
                  <a:srgbClr val="3E6CAF"/>
                </a:solidFill>
                <a:effectLst/>
                <a:latin typeface="Helvetica" pitchFamily="2" charset="0"/>
              </a:rPr>
              <a:t></a:t>
            </a:r>
            <a:r>
              <a:rPr lang="de-DE" sz="1200" dirty="0">
                <a:solidFill>
                  <a:srgbClr val="3E6CAF"/>
                </a:solidFill>
                <a:effectLst/>
                <a:latin typeface="Arial" panose="020B0604020202020204" pitchFamily="34" charset="0"/>
              </a:rPr>
              <a:t> </a:t>
            </a:r>
            <a:r>
              <a:rPr lang="de-DE" sz="1200" dirty="0" err="1">
                <a:solidFill>
                  <a:srgbClr val="000000"/>
                </a:solidFill>
                <a:effectLst/>
                <a:latin typeface="Arial" panose="020B0604020202020204" pitchFamily="34" charset="0"/>
              </a:rPr>
              <a:t>Relocation</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Narrow" panose="020B0604020202020204" pitchFamily="34" charset="0"/>
              </a:rPr>
              <a:t>Note: </a:t>
            </a:r>
            <a:r>
              <a:rPr lang="de-DE" sz="1200" dirty="0" err="1">
                <a:solidFill>
                  <a:srgbClr val="000000"/>
                </a:solidFill>
                <a:effectLst/>
                <a:latin typeface="Arial Narrow" panose="020B0604020202020204" pitchFamily="34" charset="0"/>
              </a:rPr>
              <a:t>For</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further</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information</a:t>
            </a:r>
            <a:r>
              <a:rPr lang="de-DE" sz="1200" dirty="0">
                <a:solidFill>
                  <a:srgbClr val="000000"/>
                </a:solidFill>
                <a:effectLst/>
                <a:latin typeface="Arial Narrow" panose="020B0604020202020204" pitchFamily="34" charset="0"/>
              </a:rPr>
              <a:t> on </a:t>
            </a:r>
            <a:r>
              <a:rPr lang="de-DE" sz="1200" dirty="0" err="1">
                <a:solidFill>
                  <a:srgbClr val="000000"/>
                </a:solidFill>
                <a:effectLst/>
                <a:latin typeface="Arial Narrow" panose="020B0604020202020204" pitchFamily="34" charset="0"/>
              </a:rPr>
              <a:t>Sweden</a:t>
            </a:r>
            <a:r>
              <a:rPr lang="de-DE" sz="1200" dirty="0">
                <a:solidFill>
                  <a:srgbClr val="000000"/>
                </a:solidFill>
                <a:effectLst/>
                <a:latin typeface="Arial Narrow" panose="020B0604020202020204" pitchFamily="34" charset="0"/>
              </a:rPr>
              <a:t>: </a:t>
            </a:r>
            <a:r>
              <a:rPr lang="de-DE" sz="1200" dirty="0">
                <a:solidFill>
                  <a:srgbClr val="0000FF"/>
                </a:solidFill>
                <a:effectLst/>
                <a:latin typeface="Arial Narrow" panose="020B0604020202020204" pitchFamily="34" charset="0"/>
              </a:rPr>
              <a:t>https://</a:t>
            </a:r>
            <a:r>
              <a:rPr lang="de-DE" sz="1200" dirty="0" err="1">
                <a:solidFill>
                  <a:srgbClr val="0000FF"/>
                </a:solidFill>
                <a:effectLst/>
                <a:latin typeface="Arial Narrow" panose="020B0604020202020204" pitchFamily="34" charset="0"/>
              </a:rPr>
              <a:t>tillvaxtverket.se</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amnesomraden</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forenkling</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handledning-for-konsekvensutredning</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utred</a:t>
            </a:r>
            <a:r>
              <a:rPr lang="de-DE" sz="1200" dirty="0">
                <a:solidFill>
                  <a:srgbClr val="0000FF"/>
                </a:solidFill>
                <a:effectLst/>
                <a:latin typeface="Arial Narrow" panose="020B0604020202020204" pitchFamily="34" charset="0"/>
              </a:rPr>
              <a:t>-</a:t>
            </a:r>
          </a:p>
          <a:p>
            <a:pPr marL="0" indent="0">
              <a:buNone/>
            </a:pPr>
            <a:r>
              <a:rPr lang="de-DE" sz="1200" dirty="0" err="1">
                <a:solidFill>
                  <a:srgbClr val="0000FF"/>
                </a:solidFill>
                <a:effectLst/>
                <a:latin typeface="Arial Narrow" panose="020B0604020202020204" pitchFamily="34" charset="0"/>
              </a:rPr>
              <a:t>konsekvenser</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ekonomiska-effekter</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konsekvenser-for-foretag</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sarskild-hansyn-till-sma-foretag.html</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for</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further</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information</a:t>
            </a:r>
            <a:r>
              <a:rPr lang="de-DE" sz="1200" dirty="0">
                <a:solidFill>
                  <a:srgbClr val="000000"/>
                </a:solidFill>
                <a:effectLst/>
                <a:latin typeface="Arial Narrow" panose="020B0604020202020204" pitchFamily="34" charset="0"/>
              </a:rPr>
              <a:t> on </a:t>
            </a:r>
            <a:r>
              <a:rPr lang="de-DE" sz="1200" dirty="0" err="1">
                <a:solidFill>
                  <a:srgbClr val="000000"/>
                </a:solidFill>
                <a:effectLst/>
                <a:latin typeface="Arial Narrow" panose="020B0604020202020204" pitchFamily="34" charset="0"/>
              </a:rPr>
              <a:t>Belgium</a:t>
            </a:r>
            <a:r>
              <a:rPr lang="de-DE" sz="1200" dirty="0">
                <a:solidFill>
                  <a:srgbClr val="000000"/>
                </a:solidFill>
                <a:effectLst/>
                <a:latin typeface="Arial Narrow" panose="020B0604020202020204" pitchFamily="34" charset="0"/>
              </a:rPr>
              <a:t>:</a:t>
            </a:r>
            <a:endParaRPr lang="de-DE" sz="1200" dirty="0">
              <a:solidFill>
                <a:srgbClr val="0000FF"/>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Manuel </a:t>
            </a:r>
            <a:r>
              <a:rPr lang="de-DE" sz="1200" dirty="0" err="1">
                <a:solidFill>
                  <a:srgbClr val="000000"/>
                </a:solidFill>
                <a:effectLst/>
                <a:latin typeface="Arial Narrow" panose="020B0604020202020204" pitchFamily="34" charset="0"/>
              </a:rPr>
              <a:t>pour</a:t>
            </a:r>
            <a:r>
              <a:rPr lang="de-DE" sz="1200" dirty="0">
                <a:solidFill>
                  <a:srgbClr val="000000"/>
                </a:solidFill>
                <a:effectLst/>
                <a:latin typeface="Arial Narrow" panose="020B0604020202020204" pitchFamily="34" charset="0"/>
              </a:rPr>
              <a:t> la </a:t>
            </a:r>
            <a:r>
              <a:rPr lang="de-DE" sz="1200" dirty="0" err="1">
                <a:solidFill>
                  <a:srgbClr val="000000"/>
                </a:solidFill>
                <a:effectLst/>
                <a:latin typeface="Arial Narrow" panose="020B0604020202020204" pitchFamily="34" charset="0"/>
              </a:rPr>
              <a:t>réalisation</a:t>
            </a:r>
            <a:r>
              <a:rPr lang="de-DE" sz="1200" dirty="0">
                <a:solidFill>
                  <a:srgbClr val="000000"/>
                </a:solidFill>
                <a:effectLst/>
                <a:latin typeface="Arial Narrow" panose="020B0604020202020204" pitchFamily="34" charset="0"/>
              </a:rPr>
              <a:t> de </a:t>
            </a:r>
            <a:r>
              <a:rPr lang="de-DE" sz="1200" dirty="0" err="1">
                <a:solidFill>
                  <a:srgbClr val="000000"/>
                </a:solidFill>
                <a:effectLst/>
                <a:latin typeface="Arial Narrow" panose="020B0604020202020204" pitchFamily="34" charset="0"/>
              </a:rPr>
              <a:t>l’analyse</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d’impact</a:t>
            </a:r>
            <a:r>
              <a:rPr lang="de-DE" sz="1200" dirty="0">
                <a:solidFill>
                  <a:srgbClr val="000000"/>
                </a:solidFill>
                <a:effectLst/>
                <a:latin typeface="Arial Narrow" panose="020B0604020202020204" pitchFamily="34" charset="0"/>
              </a:rPr>
              <a:t>: </a:t>
            </a:r>
            <a:r>
              <a:rPr lang="de-DE" sz="1200" dirty="0">
                <a:solidFill>
                  <a:srgbClr val="0000FF"/>
                </a:solidFill>
                <a:effectLst/>
                <a:latin typeface="Arial Narrow" panose="020B0604020202020204" pitchFamily="34" charset="0"/>
              </a:rPr>
              <a:t>http://</a:t>
            </a:r>
            <a:r>
              <a:rPr lang="de-DE" sz="1200" dirty="0" err="1">
                <a:solidFill>
                  <a:srgbClr val="0000FF"/>
                </a:solidFill>
                <a:effectLst/>
                <a:latin typeface="Arial Narrow" panose="020B0604020202020204" pitchFamily="34" charset="0"/>
              </a:rPr>
              <a:t>www.simplification.be</a:t>
            </a:r>
            <a:r>
              <a:rPr lang="de-DE" sz="1200" dirty="0">
                <a:solidFill>
                  <a:srgbClr val="0000FF"/>
                </a:solidFill>
                <a:effectLst/>
                <a:latin typeface="Arial Narrow" panose="020B0604020202020204" pitchFamily="34" charset="0"/>
              </a:rPr>
              <a:t>/</a:t>
            </a:r>
            <a:r>
              <a:rPr lang="de-DE" sz="1200" dirty="0" err="1">
                <a:solidFill>
                  <a:srgbClr val="0000FF"/>
                </a:solidFill>
                <a:effectLst/>
                <a:latin typeface="Arial Narrow" panose="020B0604020202020204" pitchFamily="34" charset="0"/>
              </a:rPr>
              <a:t>webfm_send</a:t>
            </a:r>
            <a:r>
              <a:rPr lang="de-DE" sz="1200" dirty="0">
                <a:solidFill>
                  <a:srgbClr val="0000FF"/>
                </a:solidFill>
                <a:effectLst/>
                <a:latin typeface="Arial Narrow" panose="020B0604020202020204" pitchFamily="34" charset="0"/>
              </a:rPr>
              <a:t>/541</a:t>
            </a:r>
            <a:r>
              <a:rPr lang="de-DE" sz="1200" dirty="0">
                <a:solidFill>
                  <a:srgbClr val="000000"/>
                </a:solidFill>
                <a:effectLst/>
                <a:latin typeface="Arial Narrow" panose="020B0604020202020204" pitchFamily="34" charset="0"/>
              </a:rPr>
              <a:t>.</a:t>
            </a:r>
            <a:r>
              <a:rPr lang="de-DE" sz="1200" b="1" dirty="0">
                <a:solidFill>
                  <a:srgbClr val="000000"/>
                </a:solidFill>
                <a:effectLst/>
                <a:latin typeface="Arial" panose="020B0604020202020204" pitchFamily="34" charset="0"/>
              </a:rPr>
              <a:t>36</a:t>
            </a:r>
            <a:r>
              <a:rPr lang="de-DE" sz="1200" dirty="0">
                <a:solidFill>
                  <a:srgbClr val="000000"/>
                </a:solidFill>
                <a:effectLst/>
                <a:latin typeface="Arial" panose="020B0604020202020204" pitchFamily="34" charset="0"/>
              </a:rPr>
              <a:t> </a:t>
            </a:r>
            <a:r>
              <a:rPr lang="de-DE" sz="1200" dirty="0">
                <a:solidFill>
                  <a:srgbClr val="000000"/>
                </a:solidFill>
                <a:effectLst/>
                <a:latin typeface="Helvetica" pitchFamily="2" charset="0"/>
              </a:rPr>
              <a:t></a:t>
            </a:r>
            <a:r>
              <a:rPr lang="de-DE" sz="1200" dirty="0">
                <a:solidFill>
                  <a:srgbClr val="000000"/>
                </a:solidFill>
                <a:effectLst/>
                <a:latin typeface="Arial" panose="020B0604020202020204" pitchFamily="34" charset="0"/>
              </a:rPr>
              <a:t> GOV/RPC(2021)21/FINAL</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panose="020B0604020202020204" pitchFamily="34" charset="0"/>
              </a:rPr>
              <a:t>THE SME TEST: TAKING SMES AND ENTREPRENEURS INTO ACCOUNT WHEN REGULATING</a:t>
            </a:r>
          </a:p>
          <a:p>
            <a:pPr marL="0" indent="0">
              <a:buNone/>
            </a:pPr>
            <a:r>
              <a:rPr lang="de-DE" sz="1200" dirty="0" err="1">
                <a:solidFill>
                  <a:srgbClr val="000000"/>
                </a:solidFill>
                <a:effectLst/>
                <a:latin typeface="Arial" panose="020B0604020202020204" pitchFamily="34" charset="0"/>
              </a:rPr>
              <a:t>Unclassified</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(OECD, 2017[12]). </a:t>
            </a:r>
            <a:r>
              <a:rPr lang="de-DE" sz="1200" dirty="0" err="1">
                <a:solidFill>
                  <a:srgbClr val="000000"/>
                </a:solidFill>
                <a:effectLst/>
                <a:latin typeface="Arial" panose="020B0604020202020204" pitchFamily="34" charset="0"/>
              </a:rPr>
              <a:t>Because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size</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incur</a:t>
            </a:r>
            <a:r>
              <a:rPr lang="de-DE" sz="1200" dirty="0">
                <a:solidFill>
                  <a:srgbClr val="000000"/>
                </a:solidFill>
                <a:effectLst/>
                <a:latin typeface="Arial" panose="020B0604020202020204" pitchFamily="34" charset="0"/>
              </a:rPr>
              <a:t> additional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consult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external </a:t>
            </a:r>
            <a:r>
              <a:rPr lang="de-DE" sz="1200" dirty="0" err="1">
                <a:solidFill>
                  <a:srgbClr val="000000"/>
                </a:solidFill>
                <a:effectLst/>
                <a:latin typeface="Arial" panose="020B0604020202020204" pitchFamily="34" charset="0"/>
              </a:rPr>
              <a:t>advisors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on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in-house </a:t>
            </a:r>
            <a:r>
              <a:rPr lang="de-DE" sz="1200" dirty="0" err="1">
                <a:solidFill>
                  <a:srgbClr val="000000"/>
                </a:solidFill>
                <a:effectLst/>
                <a:latin typeface="Arial" panose="020B0604020202020204" pitchFamily="34" charset="0"/>
              </a:rPr>
              <a:t>expertise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enough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even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exist</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Conversely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internally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labour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staff</a:t>
            </a:r>
            <a:r>
              <a:rPr lang="de-DE" sz="1200" dirty="0">
                <a:solidFill>
                  <a:srgbClr val="000000"/>
                </a:solidFill>
                <a:effectLst/>
                <a:latin typeface="Arial" panose="020B0604020202020204" pitchFamily="34" charset="0"/>
              </a:rPr>
              <a:t> time </a:t>
            </a: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understand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comply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relatively</a:t>
            </a:r>
            <a:r>
              <a:rPr lang="de-DE" sz="1200" dirty="0">
                <a:solidFill>
                  <a:srgbClr val="000000"/>
                </a:solidFill>
                <a:effectLst/>
                <a:latin typeface="Arial" panose="020B0604020202020204" pitchFamily="34" charset="0"/>
              </a:rPr>
              <a:t> larger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Overall,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shown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 large </a:t>
            </a:r>
            <a:r>
              <a:rPr lang="de-DE" sz="1200" dirty="0" err="1">
                <a:solidFill>
                  <a:srgbClr val="000000"/>
                </a:solidFill>
                <a:effectLst/>
                <a:latin typeface="Arial" panose="020B0604020202020204" pitchFamily="34" charset="0"/>
              </a:rPr>
              <a:t>company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spends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euro</a:t>
            </a:r>
            <a:r>
              <a:rPr lang="de-DE" sz="1200" dirty="0">
                <a:solidFill>
                  <a:srgbClr val="000000"/>
                </a:solidFill>
                <a:effectLst/>
                <a:latin typeface="Arial" panose="020B0604020202020204" pitchFamily="34" charset="0"/>
              </a:rPr>
              <a:t> per </a:t>
            </a:r>
            <a:r>
              <a:rPr lang="de-DE" sz="1200" dirty="0" err="1">
                <a:solidFill>
                  <a:srgbClr val="000000"/>
                </a:solidFill>
                <a:effectLst/>
                <a:latin typeface="Arial" panose="020B0604020202020204" pitchFamily="34" charset="0"/>
              </a:rPr>
              <a:t>employee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obligation</a:t>
            </a:r>
            <a:r>
              <a:rPr lang="de-DE" sz="1200" dirty="0">
                <a:solidFill>
                  <a:srgbClr val="000000"/>
                </a:solidFill>
                <a:effectLst/>
                <a:latin typeface="Arial" panose="020B0604020202020204" pitchFamily="34" charset="0"/>
              </a:rPr>
              <a:t>, a medium-</a:t>
            </a:r>
            <a:r>
              <a:rPr lang="de-DE" sz="1200" dirty="0" err="1">
                <a:solidFill>
                  <a:srgbClr val="000000"/>
                </a:solidFill>
                <a:effectLst/>
                <a:latin typeface="Arial" panose="020B0604020202020204" pitchFamily="34" charset="0"/>
              </a:rPr>
              <a:t>sized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spend</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average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six</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euros</a:t>
            </a:r>
            <a:r>
              <a:rPr lang="de-DE" sz="1200" dirty="0">
                <a:solidFill>
                  <a:srgbClr val="000000"/>
                </a:solidFill>
                <a:effectLst/>
                <a:latin typeface="Arial" panose="020B0604020202020204" pitchFamily="34" charset="0"/>
              </a:rPr>
              <a:t> per </a:t>
            </a:r>
            <a:r>
              <a:rPr lang="de-DE" sz="1200" dirty="0" err="1">
                <a:solidFill>
                  <a:srgbClr val="000000"/>
                </a:solidFill>
                <a:effectLst/>
                <a:latin typeface="Arial" panose="020B0604020202020204" pitchFamily="34" charset="0"/>
              </a:rPr>
              <a:t>employee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a:t>
            </a:r>
            <a:r>
              <a:rPr lang="de-DE" sz="1200" dirty="0" err="1">
                <a:solidFill>
                  <a:srgbClr val="000000"/>
                </a:solidFill>
                <a:effectLst/>
                <a:latin typeface="Arial" panose="020B0604020202020204" pitchFamily="34" charset="0"/>
              </a:rPr>
              <a:t>obligation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Meanwhile</a:t>
            </a:r>
            <a:r>
              <a:rPr lang="de-DE" sz="1200" dirty="0">
                <a:solidFill>
                  <a:srgbClr val="000000"/>
                </a:solidFill>
                <a:effectLst/>
                <a:latin typeface="Arial" panose="020B0604020202020204" pitchFamily="34" charset="0"/>
              </a:rPr>
              <a:t>, a</a:t>
            </a:r>
          </a:p>
          <a:p>
            <a:pPr marL="0" indent="0">
              <a:buNone/>
            </a:pP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spend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10 </a:t>
            </a:r>
            <a:r>
              <a:rPr lang="de-DE" sz="1200" dirty="0" err="1">
                <a:solidFill>
                  <a:srgbClr val="000000"/>
                </a:solidFill>
                <a:effectLst/>
                <a:latin typeface="Arial" panose="020B0604020202020204" pitchFamily="34" charset="0"/>
              </a:rPr>
              <a:t>euros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compliant</a:t>
            </a:r>
            <a:r>
              <a:rPr lang="de-DE" sz="1200" dirty="0">
                <a:solidFill>
                  <a:srgbClr val="000000"/>
                </a:solidFill>
                <a:effectLst/>
                <a:latin typeface="Arial" panose="020B0604020202020204" pitchFamily="34" charset="0"/>
              </a:rPr>
              <a:t> (European </a:t>
            </a:r>
            <a:r>
              <a:rPr lang="de-DE" sz="1200" dirty="0" err="1">
                <a:solidFill>
                  <a:srgbClr val="000000"/>
                </a:solidFill>
                <a:effectLst/>
                <a:latin typeface="Arial" panose="020B0604020202020204" pitchFamily="34" charset="0"/>
              </a:rPr>
              <a:t>Commission</a:t>
            </a:r>
            <a:r>
              <a:rPr lang="de-DE" sz="1200" dirty="0">
                <a:solidFill>
                  <a:srgbClr val="000000"/>
                </a:solidFill>
                <a:effectLst/>
                <a:latin typeface="Arial" panose="020B0604020202020204" pitchFamily="34" charset="0"/>
              </a:rPr>
              <a:t>, 2008[13]).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dealing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employment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protection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norms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especially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challenging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businesses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hiring</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firing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greater</a:t>
            </a:r>
            <a:r>
              <a:rPr lang="de-DE" sz="1200" dirty="0">
                <a:solidFill>
                  <a:srgbClr val="000000"/>
                </a:solidFill>
                <a:effectLst/>
                <a:latin typeface="Arial" panose="020B0604020202020204" pitchFamily="34" charset="0"/>
              </a:rPr>
              <a:t> relative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total </a:t>
            </a:r>
            <a:r>
              <a:rPr lang="de-DE" sz="1200" dirty="0" err="1">
                <a:solidFill>
                  <a:srgbClr val="000000"/>
                </a:solidFill>
                <a:effectLst/>
                <a:latin typeface="Arial" panose="020B0604020202020204" pitchFamily="34" charset="0"/>
              </a:rPr>
              <a:t>labour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large </a:t>
            </a:r>
            <a:r>
              <a:rPr lang="de-DE" sz="1200" dirty="0" err="1">
                <a:solidFill>
                  <a:srgbClr val="000000"/>
                </a:solidFill>
                <a:effectLst/>
                <a:latin typeface="Arial" panose="020B0604020202020204" pitchFamily="34" charset="0"/>
              </a:rPr>
              <a:t>enterprises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(OECD, 2017[12]).</a:t>
            </a:r>
          </a:p>
          <a:p>
            <a:pPr marL="0" indent="0">
              <a:buNone/>
            </a:pPr>
            <a:r>
              <a:rPr lang="de-DE" sz="1200" b="1" dirty="0">
                <a:solidFill>
                  <a:srgbClr val="3E6CAF"/>
                </a:solidFill>
                <a:effectLst/>
                <a:latin typeface="Arial Narrow" panose="020B0604020202020204" pitchFamily="34" charset="0"/>
              </a:rPr>
              <a:t>Figure 5.1. Impacts on SMEs </a:t>
            </a:r>
            <a:r>
              <a:rPr lang="de-DE" sz="1200" b="1" dirty="0" err="1">
                <a:solidFill>
                  <a:srgbClr val="3E6CAF"/>
                </a:solidFill>
                <a:effectLst/>
                <a:latin typeface="Arial Narrow" panose="020B0604020202020204" pitchFamily="34" charset="0"/>
              </a:rPr>
              <a:t>assessed</a:t>
            </a:r>
            <a:r>
              <a:rPr lang="de-DE" sz="1200" b="1" dirty="0">
                <a:solidFill>
                  <a:srgbClr val="3E6CAF"/>
                </a:solidFill>
                <a:effectLst/>
                <a:latin typeface="Arial Narrow" panose="020B0604020202020204" pitchFamily="34" charset="0"/>
              </a:rPr>
              <a:t> </a:t>
            </a:r>
            <a:r>
              <a:rPr lang="de-DE" sz="1200" b="1" dirty="0" err="1">
                <a:solidFill>
                  <a:srgbClr val="3E6CAF"/>
                </a:solidFill>
                <a:effectLst/>
                <a:latin typeface="Arial Narrow" panose="020B0604020202020204" pitchFamily="34" charset="0"/>
              </a:rPr>
              <a:t>by</a:t>
            </a:r>
            <a:r>
              <a:rPr lang="de-DE" sz="1200" b="1" dirty="0">
                <a:solidFill>
                  <a:srgbClr val="3E6CAF"/>
                </a:solidFill>
                <a:effectLst/>
                <a:latin typeface="Arial Narrow" panose="020B0604020202020204" pitchFamily="34" charset="0"/>
              </a:rPr>
              <a:t> OECD countries</a:t>
            </a:r>
            <a:endParaRPr lang="de-DE" sz="1200" dirty="0">
              <a:solidFill>
                <a:srgbClr val="3E6CAF"/>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Note: Data </a:t>
            </a:r>
            <a:r>
              <a:rPr lang="de-DE" sz="1200" dirty="0" err="1">
                <a:solidFill>
                  <a:srgbClr val="000000"/>
                </a:solidFill>
                <a:effectLst/>
                <a:latin typeface="Arial Narrow" panose="020B0604020202020204" pitchFamily="34" charset="0"/>
              </a:rPr>
              <a:t>is</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based</a:t>
            </a:r>
            <a:r>
              <a:rPr lang="de-DE" sz="1200" dirty="0">
                <a:solidFill>
                  <a:srgbClr val="000000"/>
                </a:solidFill>
                <a:effectLst/>
                <a:latin typeface="Arial Narrow" panose="020B0604020202020204" pitchFamily="34" charset="0"/>
              </a:rPr>
              <a:t> in 23 OECD </a:t>
            </a:r>
            <a:r>
              <a:rPr lang="de-DE" sz="1200" dirty="0" err="1">
                <a:solidFill>
                  <a:srgbClr val="000000"/>
                </a:solidFill>
                <a:effectLst/>
                <a:latin typeface="Arial Narrow" panose="020B0604020202020204" pitchFamily="34" charset="0"/>
              </a:rPr>
              <a:t>member</a:t>
            </a:r>
            <a:r>
              <a:rPr lang="de-DE" sz="1200" dirty="0">
                <a:solidFill>
                  <a:srgbClr val="000000"/>
                </a:solidFill>
                <a:effectLst/>
                <a:latin typeface="Arial Narrow" panose="020B0604020202020204" pitchFamily="34" charset="0"/>
              </a:rPr>
              <a:t> countries.</a:t>
            </a:r>
          </a:p>
          <a:p>
            <a:pPr marL="0" indent="0">
              <a:buNone/>
            </a:pPr>
            <a:r>
              <a:rPr lang="de-DE" sz="1200" dirty="0">
                <a:solidFill>
                  <a:srgbClr val="000000"/>
                </a:solidFill>
                <a:effectLst/>
                <a:latin typeface="Arial Narrow" panose="020B0604020202020204" pitchFamily="34" charset="0"/>
              </a:rPr>
              <a:t>Source: OECD SME </a:t>
            </a:r>
            <a:r>
              <a:rPr lang="de-DE" sz="1200" dirty="0" err="1">
                <a:solidFill>
                  <a:srgbClr val="000000"/>
                </a:solidFill>
                <a:effectLst/>
                <a:latin typeface="Arial Narrow" panose="020B0604020202020204" pitchFamily="34" charset="0"/>
              </a:rPr>
              <a:t>test</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survey</a:t>
            </a:r>
            <a:r>
              <a:rPr lang="de-DE" sz="1200" dirty="0">
                <a:solidFill>
                  <a:srgbClr val="000000"/>
                </a:solidFill>
                <a:effectLst/>
                <a:latin typeface="Arial Narrow" panose="020B0604020202020204" pitchFamily="34" charset="0"/>
              </a:rPr>
              <a:t>, 2020.</a:t>
            </a:r>
          </a:p>
          <a:p>
            <a:pPr marL="0" indent="0">
              <a:buNone/>
            </a:pPr>
            <a:r>
              <a:rPr lang="de-DE" sz="1200" dirty="0">
                <a:solidFill>
                  <a:srgbClr val="000000"/>
                </a:solidFill>
                <a:effectLst/>
                <a:latin typeface="Arial" panose="020B0604020202020204" pitchFamily="34" charset="0"/>
              </a:rPr>
              <a:t>In </a:t>
            </a:r>
            <a:r>
              <a:rPr lang="de-DE" sz="1200" dirty="0" err="1">
                <a:solidFill>
                  <a:srgbClr val="000000"/>
                </a:solidFill>
                <a:effectLst/>
                <a:latin typeface="Arial" panose="020B0604020202020204" pitchFamily="34" charset="0"/>
              </a:rPr>
              <a:t>general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face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important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uncertainty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operating</a:t>
            </a:r>
            <a:r>
              <a:rPr lang="de-DE" sz="1200" dirty="0">
                <a:solidFill>
                  <a:srgbClr val="000000"/>
                </a:solidFill>
                <a:effectLst/>
                <a:latin typeface="Arial" panose="020B0604020202020204" pitchFamily="34" charset="0"/>
              </a:rPr>
              <a:t>. The </a:t>
            </a:r>
            <a:r>
              <a:rPr lang="de-DE" sz="1200" dirty="0" err="1">
                <a:solidFill>
                  <a:srgbClr val="000000"/>
                </a:solidFill>
                <a:effectLst/>
                <a:latin typeface="Arial" panose="020B0604020202020204" pitchFamily="34" charset="0"/>
              </a:rPr>
              <a:t>available</a:t>
            </a:r>
            <a:r>
              <a:rPr lang="de-DE" sz="1200" dirty="0">
                <a:solidFill>
                  <a:srgbClr val="000000"/>
                </a:solidFill>
                <a:effectLst/>
                <a:latin typeface="Arial" panose="020B0604020202020204" pitchFamily="34" charset="0"/>
              </a:rPr>
              <a:t> time </a:t>
            </a:r>
            <a:r>
              <a:rPr lang="de-DE" sz="1200" dirty="0" err="1">
                <a:solidFill>
                  <a:srgbClr val="000000"/>
                </a:solidFill>
                <a:effectLst/>
                <a:latin typeface="Arial" panose="020B0604020202020204" pitchFamily="34" charset="0"/>
              </a:rPr>
              <a:t>between</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making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investment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getting</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return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shorter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and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translate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bearing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not </a:t>
            </a:r>
            <a:r>
              <a:rPr lang="de-DE" sz="1200" dirty="0" err="1">
                <a:solidFill>
                  <a:srgbClr val="000000"/>
                </a:solidFill>
                <a:effectLst/>
                <a:latin typeface="Arial" panose="020B0604020202020204" pitchFamily="34" charset="0"/>
              </a:rPr>
              <a:t>being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enjoy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intended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long</a:t>
            </a:r>
            <a:r>
              <a:rPr lang="de-DE" sz="1200" dirty="0">
                <a:solidFill>
                  <a:srgbClr val="000000"/>
                </a:solidFill>
                <a:effectLst/>
                <a:latin typeface="Arial" panose="020B0604020202020204" pitchFamily="34" charset="0"/>
              </a:rPr>
              <a:t>-term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directed</a:t>
            </a:r>
            <a:r>
              <a:rPr lang="de-DE" sz="1200" dirty="0">
                <a:solidFill>
                  <a:srgbClr val="000000"/>
                </a:solidFill>
                <a:effectLst/>
                <a:latin typeface="Arial" panose="020B0604020202020204" pitchFamily="34" charset="0"/>
              </a:rPr>
              <a:t> 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produce</a:t>
            </a:r>
            <a:r>
              <a:rPr lang="de-DE" sz="1200" dirty="0">
                <a:solidFill>
                  <a:srgbClr val="000000"/>
                </a:solidFill>
                <a:effectLst/>
                <a:latin typeface="Arial" panose="020B0604020202020204" pitchFamily="34" charset="0"/>
              </a:rPr>
              <a:t> positive </a:t>
            </a:r>
            <a:r>
              <a:rPr lang="de-DE" sz="1200" dirty="0" err="1">
                <a:solidFill>
                  <a:srgbClr val="000000"/>
                </a:solidFill>
                <a:effectLst/>
                <a:latin typeface="Arial" panose="020B0604020202020204" pitchFamily="34" charset="0"/>
              </a:rPr>
              <a:t>externalities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Therefore</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possibility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life</a:t>
            </a:r>
            <a:r>
              <a:rPr lang="de-DE" sz="1200" dirty="0">
                <a:solidFill>
                  <a:srgbClr val="000000"/>
                </a:solidFill>
                <a:effectLst/>
                <a:latin typeface="Arial" panose="020B0604020202020204" pitchFamily="34" charset="0"/>
              </a:rPr>
              <a:t> span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even</a:t>
            </a:r>
            <a:r>
              <a:rPr lang="de-DE" sz="1200" dirty="0">
                <a:solidFill>
                  <a:srgbClr val="000000"/>
                </a:solidFill>
                <a:effectLst/>
                <a:latin typeface="Arial" panose="020B0604020202020204" pitchFamily="34" charset="0"/>
              </a:rPr>
              <a:t> stretch </a:t>
            </a:r>
            <a:r>
              <a:rPr lang="de-DE" sz="1200" dirty="0" err="1">
                <a:solidFill>
                  <a:srgbClr val="000000"/>
                </a:solidFill>
                <a:effectLst/>
                <a:latin typeface="Arial" panose="020B0604020202020204" pitchFamily="34" charset="0"/>
              </a:rPr>
              <a:t>beyond</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few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years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must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factored</a:t>
            </a:r>
            <a:r>
              <a:rPr lang="de-DE" sz="1200" dirty="0">
                <a:solidFill>
                  <a:srgbClr val="000000"/>
                </a:solidFill>
                <a:effectLst/>
                <a:latin typeface="Arial" panose="020B0604020202020204" pitchFamily="34" charset="0"/>
              </a:rPr>
              <a:t> in</a:t>
            </a:r>
          </a:p>
          <a:p>
            <a:pPr marL="0" indent="0">
              <a:buNone/>
            </a:pP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balancing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indirect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long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term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Chittenden</a:t>
            </a:r>
            <a:r>
              <a:rPr lang="de-DE" sz="1200" dirty="0">
                <a:solidFill>
                  <a:srgbClr val="000000"/>
                </a:solidFill>
                <a:effectLst/>
                <a:latin typeface="Arial" panose="020B0604020202020204" pitchFamily="34" charset="0"/>
              </a:rPr>
              <a:t> and Ambler, 2015[8]).</a:t>
            </a:r>
          </a:p>
          <a:p>
            <a:pPr marL="0" indent="0">
              <a:buNone/>
            </a:pPr>
            <a:r>
              <a:rPr lang="de-DE" sz="1200" b="1" i="1" dirty="0">
                <a:solidFill>
                  <a:srgbClr val="000000"/>
                </a:solidFill>
                <a:effectLst/>
                <a:latin typeface="Arial" panose="020B0604020202020204" pitchFamily="34" charset="0"/>
              </a:rPr>
              <a:t>Benefits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designed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reason</a:t>
            </a:r>
            <a:r>
              <a:rPr lang="de-DE" sz="1200" dirty="0">
                <a:solidFill>
                  <a:srgbClr val="000000"/>
                </a:solidFill>
                <a:effectLst/>
                <a:latin typeface="Arial" panose="020B0604020202020204" pitchFamily="34" charset="0"/>
              </a:rPr>
              <a:t> – in </a:t>
            </a:r>
            <a:r>
              <a:rPr lang="de-DE" sz="1200" dirty="0" err="1">
                <a:solidFill>
                  <a:srgbClr val="000000"/>
                </a:solidFill>
                <a:effectLst/>
                <a:latin typeface="Arial" panose="020B0604020202020204" pitchFamily="34" charset="0"/>
              </a:rPr>
              <a:t>general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improve</a:t>
            </a:r>
            <a:r>
              <a:rPr lang="de-DE" sz="1200" dirty="0">
                <a:solidFill>
                  <a:srgbClr val="000000"/>
                </a:solidFill>
                <a:effectLst/>
                <a:latin typeface="Arial" panose="020B0604020202020204" pitchFamily="34" charset="0"/>
              </a:rPr>
              <a:t> social </a:t>
            </a:r>
            <a:r>
              <a:rPr lang="de-DE" sz="1200" dirty="0" err="1">
                <a:solidFill>
                  <a:srgbClr val="000000"/>
                </a:solidFill>
                <a:effectLst/>
                <a:latin typeface="Arial" panose="020B0604020202020204" pitchFamily="34" charset="0"/>
              </a:rPr>
              <a:t>welfare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Unfortunately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assessing</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quantifying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always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easy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quantifying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qualitative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just not </a:t>
            </a:r>
            <a:r>
              <a:rPr lang="de-DE" sz="1200" dirty="0" err="1">
                <a:solidFill>
                  <a:srgbClr val="000000"/>
                </a:solidFill>
                <a:effectLst/>
                <a:latin typeface="Arial" panose="020B0604020202020204" pitchFamily="34" charset="0"/>
              </a:rPr>
              <a:t>quantifiable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However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desirable</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many</a:t>
            </a:r>
            <a:r>
              <a:rPr lang="de-DE" sz="1200" dirty="0">
                <a:solidFill>
                  <a:srgbClr val="000000"/>
                </a:solidFill>
                <a:effectLst/>
                <a:latin typeface="Arial" panose="020B0604020202020204" pitchFamily="34" charset="0"/>
              </a:rPr>
              <a:t> fronts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wanted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expected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alternative, in </a:t>
            </a:r>
            <a:r>
              <a:rPr lang="de-DE" sz="1200" dirty="0" err="1">
                <a:solidFill>
                  <a:srgbClr val="000000"/>
                </a:solidFill>
                <a:effectLst/>
                <a:latin typeface="Arial" panose="020B0604020202020204" pitchFamily="34" charset="0"/>
              </a:rPr>
              <a:t>cases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quantifying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not possible, and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First, and </a:t>
            </a:r>
            <a:r>
              <a:rPr lang="de-DE" sz="1200" dirty="0" err="1">
                <a:solidFill>
                  <a:srgbClr val="000000"/>
                </a:solidFill>
                <a:effectLst/>
                <a:latin typeface="Arial" panose="020B0604020202020204" pitchFamily="34" charset="0"/>
              </a:rPr>
              <a:t>most</a:t>
            </a:r>
            <a:r>
              <a:rPr lang="de-DE" sz="1200" dirty="0">
                <a:solidFill>
                  <a:srgbClr val="000000"/>
                </a:solidFill>
                <a:effectLst/>
                <a:latin typeface="Arial" panose="020B0604020202020204" pitchFamily="34" charset="0"/>
              </a:rPr>
              <a:t> evident, </a:t>
            </a:r>
            <a:r>
              <a:rPr lang="de-DE" sz="1200" dirty="0" err="1">
                <a:solidFill>
                  <a:srgbClr val="000000"/>
                </a:solidFill>
                <a:effectLst/>
                <a:latin typeface="Arial" panose="020B0604020202020204" pitchFamily="34" charset="0"/>
              </a:rPr>
              <a:t>assessing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useful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proposals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efficiency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Secondly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desirable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analyse</a:t>
            </a:r>
            <a:r>
              <a:rPr lang="de-DE" sz="1200" dirty="0">
                <a:solidFill>
                  <a:srgbClr val="000000"/>
                </a:solidFill>
                <a:effectLst/>
                <a:latin typeface="Arial" panose="020B0604020202020204" pitchFamily="34" charset="0"/>
              </a:rPr>
              <a:t> at a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granular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expected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distributed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across</a:t>
            </a:r>
            <a:r>
              <a:rPr lang="de-DE" sz="1200" dirty="0">
                <a:solidFill>
                  <a:srgbClr val="000000"/>
                </a:solidFill>
                <a:effectLst/>
                <a:latin typeface="Arial" panose="020B0604020202020204" pitchFamily="34" charset="0"/>
              </a:rPr>
              <a:t> SMEs and larger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across</a:t>
            </a:r>
            <a:r>
              <a:rPr lang="de-DE" sz="1200" dirty="0">
                <a:solidFill>
                  <a:srgbClr val="000000"/>
                </a:solidFill>
                <a:effectLst/>
                <a:latin typeface="Arial" panose="020B0604020202020204" pitchFamily="34" charset="0"/>
              </a:rPr>
              <a:t> different</a:t>
            </a:r>
          </a:p>
          <a:p>
            <a:pPr marL="0" indent="0">
              <a:buNone/>
            </a:pP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SMEs </a:t>
            </a:r>
            <a:r>
              <a:rPr lang="de-DE" sz="1200" dirty="0" err="1">
                <a:solidFill>
                  <a:srgbClr val="000000"/>
                </a:solidFill>
                <a:effectLst/>
                <a:latin typeface="Arial" panose="020B0604020202020204" pitchFamily="34" charset="0"/>
              </a:rPr>
              <a:t>heterogeneity</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influences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receive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experience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distributed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unevenly</a:t>
            </a:r>
            <a:r>
              <a:rPr lang="de-DE" sz="1200" dirty="0">
                <a:solidFill>
                  <a:srgbClr val="000000"/>
                </a:solidFill>
                <a:effectLst/>
                <a:latin typeface="Arial" panose="020B0604020202020204" pitchFamily="34" charset="0"/>
              </a:rPr>
              <a:t> and a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disproportionate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certain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putting</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in an </a:t>
            </a:r>
            <a:r>
              <a:rPr lang="de-DE" sz="1200" dirty="0" err="1">
                <a:solidFill>
                  <a:srgbClr val="000000"/>
                </a:solidFill>
                <a:effectLst/>
                <a:latin typeface="Arial" panose="020B0604020202020204" pitchFamily="34" charset="0"/>
              </a:rPr>
              <a:t>unjustifiable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market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advantage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conversely</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Narrow" panose="020B0604020202020204" pitchFamily="34" charset="0"/>
              </a:rPr>
              <a:t>3</a:t>
            </a:r>
          </a:p>
          <a:p>
            <a:pPr marL="0" indent="0">
              <a:buNone/>
            </a:pPr>
            <a:r>
              <a:rPr lang="de-DE" sz="1200" dirty="0">
                <a:solidFill>
                  <a:srgbClr val="000000"/>
                </a:solidFill>
                <a:effectLst/>
                <a:latin typeface="Arial Narrow" panose="020B0604020202020204" pitchFamily="34" charset="0"/>
              </a:rPr>
              <a:t>6</a:t>
            </a:r>
          </a:p>
          <a:p>
            <a:pPr marL="0" indent="0">
              <a:buNone/>
            </a:pPr>
            <a:r>
              <a:rPr lang="de-DE" sz="1200" dirty="0">
                <a:solidFill>
                  <a:srgbClr val="000000"/>
                </a:solidFill>
                <a:effectLst/>
                <a:latin typeface="Arial Narrow" panose="020B0604020202020204" pitchFamily="34" charset="0"/>
              </a:rPr>
              <a:t>6</a:t>
            </a:r>
          </a:p>
          <a:p>
            <a:pPr marL="0" indent="0">
              <a:buNone/>
            </a:pPr>
            <a:r>
              <a:rPr lang="de-DE" sz="1200" dirty="0">
                <a:solidFill>
                  <a:srgbClr val="000000"/>
                </a:solidFill>
                <a:effectLst/>
                <a:latin typeface="Arial Narrow" panose="020B0604020202020204" pitchFamily="34" charset="0"/>
              </a:rPr>
              <a:t>7</a:t>
            </a:r>
          </a:p>
          <a:p>
            <a:pPr marL="0" indent="0">
              <a:buNone/>
            </a:pPr>
            <a:r>
              <a:rPr lang="de-DE" sz="1200" dirty="0">
                <a:solidFill>
                  <a:srgbClr val="000000"/>
                </a:solidFill>
                <a:effectLst/>
                <a:latin typeface="Arial Narrow" panose="020B0604020202020204" pitchFamily="34" charset="0"/>
              </a:rPr>
              <a:t>10</a:t>
            </a:r>
          </a:p>
          <a:p>
            <a:pPr marL="0" indent="0">
              <a:buNone/>
            </a:pPr>
            <a:r>
              <a:rPr lang="de-DE" sz="1200" dirty="0">
                <a:solidFill>
                  <a:srgbClr val="000000"/>
                </a:solidFill>
                <a:effectLst/>
                <a:latin typeface="Arial Narrow" panose="020B0604020202020204" pitchFamily="34" charset="0"/>
              </a:rPr>
              <a:t>11</a:t>
            </a:r>
          </a:p>
          <a:p>
            <a:pPr marL="0" indent="0">
              <a:buNone/>
            </a:pPr>
            <a:r>
              <a:rPr lang="de-DE" sz="1200" dirty="0">
                <a:solidFill>
                  <a:srgbClr val="000000"/>
                </a:solidFill>
                <a:effectLst/>
                <a:latin typeface="Arial Narrow" panose="020B0604020202020204" pitchFamily="34" charset="0"/>
              </a:rPr>
              <a:t>12</a:t>
            </a:r>
          </a:p>
          <a:p>
            <a:pPr marL="0" indent="0">
              <a:buNone/>
            </a:pPr>
            <a:r>
              <a:rPr lang="de-DE" sz="1200" dirty="0">
                <a:solidFill>
                  <a:srgbClr val="000000"/>
                </a:solidFill>
                <a:effectLst/>
                <a:latin typeface="Arial Narrow" panose="020B0604020202020204" pitchFamily="34" charset="0"/>
              </a:rPr>
              <a:t>12</a:t>
            </a:r>
          </a:p>
          <a:p>
            <a:pPr marL="0" indent="0">
              <a:buNone/>
            </a:pPr>
            <a:r>
              <a:rPr lang="de-DE" sz="1200" dirty="0">
                <a:solidFill>
                  <a:srgbClr val="000000"/>
                </a:solidFill>
                <a:effectLst/>
                <a:latin typeface="Arial Narrow" panose="020B0604020202020204" pitchFamily="34" charset="0"/>
              </a:rPr>
              <a:t>13</a:t>
            </a:r>
          </a:p>
          <a:p>
            <a:pPr marL="0" indent="0">
              <a:buNone/>
            </a:pPr>
            <a:r>
              <a:rPr lang="de-DE" sz="1200" dirty="0">
                <a:solidFill>
                  <a:srgbClr val="000000"/>
                </a:solidFill>
                <a:effectLst/>
                <a:latin typeface="Arial Narrow" panose="020B0604020202020204" pitchFamily="34" charset="0"/>
              </a:rPr>
              <a:t>14</a:t>
            </a:r>
          </a:p>
          <a:p>
            <a:pPr marL="0" indent="0">
              <a:buNone/>
            </a:pPr>
            <a:r>
              <a:rPr lang="de-DE" sz="1200" dirty="0">
                <a:solidFill>
                  <a:srgbClr val="000000"/>
                </a:solidFill>
                <a:effectLst/>
                <a:latin typeface="Arial Narrow" panose="020B0604020202020204" pitchFamily="34" charset="0"/>
              </a:rPr>
              <a:t>14</a:t>
            </a:r>
          </a:p>
          <a:p>
            <a:pPr marL="0" indent="0">
              <a:buNone/>
            </a:pPr>
            <a:r>
              <a:rPr lang="de-DE" sz="1200" dirty="0">
                <a:solidFill>
                  <a:srgbClr val="000000"/>
                </a:solidFill>
                <a:effectLst/>
                <a:latin typeface="Arial Narrow" panose="020B0604020202020204" pitchFamily="34" charset="0"/>
              </a:rPr>
              <a:t>17</a:t>
            </a:r>
          </a:p>
          <a:p>
            <a:pPr marL="0" indent="0">
              <a:buNone/>
            </a:pPr>
            <a:r>
              <a:rPr lang="de-DE" sz="1200" dirty="0">
                <a:solidFill>
                  <a:srgbClr val="000000"/>
                </a:solidFill>
                <a:effectLst/>
                <a:latin typeface="Arial Narrow" panose="020B0604020202020204" pitchFamily="34" charset="0"/>
              </a:rPr>
              <a:t>0 5 10 15 20</a:t>
            </a:r>
          </a:p>
          <a:p>
            <a:pPr marL="0" indent="0">
              <a:buNone/>
            </a:pPr>
            <a:r>
              <a:rPr lang="de-DE" sz="1200" dirty="0" err="1">
                <a:solidFill>
                  <a:srgbClr val="000000"/>
                </a:solidFill>
                <a:effectLst/>
                <a:latin typeface="Arial Narrow" panose="020B0604020202020204" pitchFamily="34" charset="0"/>
              </a:rPr>
              <a:t>Macroeconomic</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cost</a:t>
            </a:r>
            <a:endParaRPr lang="de-DE" sz="1200" dirty="0">
              <a:solidFill>
                <a:srgbClr val="000000"/>
              </a:solidFill>
              <a:effectLst/>
              <a:latin typeface="Arial Narrow" panose="020B0604020202020204" pitchFamily="34" charset="0"/>
            </a:endParaRPr>
          </a:p>
          <a:p>
            <a:pPr marL="0" indent="0">
              <a:buNone/>
            </a:pPr>
            <a:r>
              <a:rPr lang="de-DE" sz="1200" dirty="0" err="1">
                <a:solidFill>
                  <a:srgbClr val="000000"/>
                </a:solidFill>
                <a:effectLst/>
                <a:latin typeface="Arial Narrow" panose="020B0604020202020204" pitchFamily="34" charset="0"/>
              </a:rPr>
              <a:t>Effect</a:t>
            </a:r>
            <a:r>
              <a:rPr lang="de-DE" sz="1200" dirty="0">
                <a:solidFill>
                  <a:srgbClr val="000000"/>
                </a:solidFill>
                <a:effectLst/>
                <a:latin typeface="Arial Narrow" panose="020B0604020202020204" pitchFamily="34" charset="0"/>
              </a:rPr>
              <a:t> on trade</a:t>
            </a:r>
          </a:p>
          <a:p>
            <a:pPr marL="0" indent="0">
              <a:buNone/>
            </a:pPr>
            <a:r>
              <a:rPr lang="de-DE" sz="1200" dirty="0" err="1">
                <a:solidFill>
                  <a:srgbClr val="000000"/>
                </a:solidFill>
                <a:effectLst/>
                <a:latin typeface="Arial Narrow" panose="020B0604020202020204" pitchFamily="34" charset="0"/>
              </a:rPr>
              <a:t>Opportunity</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cost</a:t>
            </a:r>
            <a:endParaRPr lang="de-DE" sz="1200" dirty="0">
              <a:solidFill>
                <a:srgbClr val="000000"/>
              </a:solidFill>
              <a:effectLst/>
              <a:latin typeface="Arial Narrow" panose="020B0604020202020204" pitchFamily="34" charset="0"/>
            </a:endParaRPr>
          </a:p>
          <a:p>
            <a:pPr marL="0" indent="0">
              <a:buNone/>
            </a:pPr>
            <a:r>
              <a:rPr lang="de-DE" sz="1200" dirty="0" err="1">
                <a:solidFill>
                  <a:srgbClr val="000000"/>
                </a:solidFill>
                <a:effectLst/>
                <a:latin typeface="Arial Narrow" panose="020B0604020202020204" pitchFamily="34" charset="0"/>
              </a:rPr>
              <a:t>Effect</a:t>
            </a:r>
            <a:r>
              <a:rPr lang="de-DE" sz="1200" dirty="0">
                <a:solidFill>
                  <a:srgbClr val="000000"/>
                </a:solidFill>
                <a:effectLst/>
                <a:latin typeface="Arial Narrow" panose="020B0604020202020204" pitchFamily="34" charset="0"/>
              </a:rPr>
              <a:t> on </a:t>
            </a:r>
            <a:r>
              <a:rPr lang="de-DE" sz="1200" dirty="0" err="1">
                <a:solidFill>
                  <a:srgbClr val="000000"/>
                </a:solidFill>
                <a:effectLst/>
                <a:latin typeface="Arial Narrow" panose="020B0604020202020204" pitchFamily="34" charset="0"/>
              </a:rPr>
              <a:t>specific</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sector</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Other </a:t>
            </a:r>
            <a:r>
              <a:rPr lang="de-DE" sz="1200" dirty="0" err="1">
                <a:solidFill>
                  <a:srgbClr val="000000"/>
                </a:solidFill>
                <a:effectLst/>
                <a:latin typeface="Arial Narrow" panose="020B0604020202020204" pitchFamily="34" charset="0"/>
              </a:rPr>
              <a:t>regulatory</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costs</a:t>
            </a:r>
            <a:endParaRPr lang="de-DE" sz="1200" dirty="0">
              <a:solidFill>
                <a:srgbClr val="000000"/>
              </a:solidFill>
              <a:effectLst/>
              <a:latin typeface="Arial Narrow" panose="020B0604020202020204" pitchFamily="34" charset="0"/>
            </a:endParaRPr>
          </a:p>
          <a:p>
            <a:pPr marL="0" indent="0">
              <a:buNone/>
            </a:pPr>
            <a:r>
              <a:rPr lang="de-DE" sz="1200" dirty="0" err="1">
                <a:solidFill>
                  <a:srgbClr val="000000"/>
                </a:solidFill>
                <a:effectLst/>
                <a:latin typeface="Arial Narrow" panose="020B0604020202020204" pitchFamily="34" charset="0"/>
              </a:rPr>
              <a:t>Indirect</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costs</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Financial </a:t>
            </a:r>
            <a:r>
              <a:rPr lang="de-DE" sz="1200" dirty="0" err="1">
                <a:solidFill>
                  <a:srgbClr val="000000"/>
                </a:solidFill>
                <a:effectLst/>
                <a:latin typeface="Arial Narrow" panose="020B0604020202020204" pitchFamily="34" charset="0"/>
              </a:rPr>
              <a:t>cost</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Substantive </a:t>
            </a:r>
            <a:r>
              <a:rPr lang="de-DE" sz="1200" dirty="0" err="1">
                <a:solidFill>
                  <a:srgbClr val="000000"/>
                </a:solidFill>
                <a:effectLst/>
                <a:latin typeface="Arial Narrow" panose="020B0604020202020204" pitchFamily="34" charset="0"/>
              </a:rPr>
              <a:t>compliance</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costs</a:t>
            </a:r>
            <a:endParaRPr lang="de-DE" sz="1200" dirty="0">
              <a:solidFill>
                <a:srgbClr val="000000"/>
              </a:solidFill>
              <a:effectLst/>
              <a:latin typeface="Arial Narrow" panose="020B0604020202020204" pitchFamily="34" charset="0"/>
            </a:endParaRPr>
          </a:p>
          <a:p>
            <a:pPr marL="0" indent="0">
              <a:buNone/>
            </a:pPr>
            <a:r>
              <a:rPr lang="de-DE" sz="1200" dirty="0" err="1">
                <a:solidFill>
                  <a:srgbClr val="000000"/>
                </a:solidFill>
                <a:effectLst/>
                <a:latin typeface="Arial Narrow" panose="020B0604020202020204" pitchFamily="34" charset="0"/>
              </a:rPr>
              <a:t>Effect</a:t>
            </a:r>
            <a:r>
              <a:rPr lang="de-DE" sz="1200" dirty="0">
                <a:solidFill>
                  <a:srgbClr val="000000"/>
                </a:solidFill>
                <a:effectLst/>
                <a:latin typeface="Arial Narrow" panose="020B0604020202020204" pitchFamily="34" charset="0"/>
              </a:rPr>
              <a:t> on </a:t>
            </a:r>
            <a:r>
              <a:rPr lang="de-DE" sz="1200" dirty="0" err="1">
                <a:solidFill>
                  <a:srgbClr val="000000"/>
                </a:solidFill>
                <a:effectLst/>
                <a:latin typeface="Arial Narrow" panose="020B0604020202020204" pitchFamily="34" charset="0"/>
              </a:rPr>
              <a:t>competition</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Benefits</a:t>
            </a:r>
          </a:p>
          <a:p>
            <a:pPr marL="0" indent="0">
              <a:buNone/>
            </a:pPr>
            <a:r>
              <a:rPr lang="de-DE" sz="1200" dirty="0">
                <a:solidFill>
                  <a:srgbClr val="000000"/>
                </a:solidFill>
                <a:effectLst/>
                <a:latin typeface="Arial Narrow" panose="020B0604020202020204" pitchFamily="34" charset="0"/>
              </a:rPr>
              <a:t>Administration and </a:t>
            </a:r>
            <a:r>
              <a:rPr lang="de-DE" sz="1200" dirty="0" err="1">
                <a:solidFill>
                  <a:srgbClr val="000000"/>
                </a:solidFill>
                <a:effectLst/>
                <a:latin typeface="Arial Narrow" panose="020B0604020202020204" pitchFamily="34" charset="0"/>
              </a:rPr>
              <a:t>enforcement</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costs</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Narrow" panose="020B0604020202020204" pitchFamily="34" charset="0"/>
              </a:rPr>
              <a:t>Administrative </a:t>
            </a:r>
            <a:r>
              <a:rPr lang="de-DE" sz="1200" dirty="0" err="1">
                <a:solidFill>
                  <a:srgbClr val="000000"/>
                </a:solidFill>
                <a:effectLst/>
                <a:latin typeface="Arial Narrow" panose="020B0604020202020204" pitchFamily="34" charset="0"/>
              </a:rPr>
              <a:t>burdens</a:t>
            </a:r>
            <a:endParaRPr lang="de-DE" sz="1200" dirty="0">
              <a:solidFill>
                <a:srgbClr val="000000"/>
              </a:solidFill>
              <a:effectLst/>
              <a:latin typeface="Arial Narrow" panose="020B0604020202020204" pitchFamily="34" charset="0"/>
            </a:endParaRPr>
          </a:p>
          <a:p>
            <a:pPr marL="0" indent="0">
              <a:buNone/>
            </a:pPr>
            <a:r>
              <a:rPr lang="de-DE" sz="1200" dirty="0" err="1">
                <a:solidFill>
                  <a:srgbClr val="000000"/>
                </a:solidFill>
                <a:effectLst/>
                <a:latin typeface="Arial Narrow" panose="020B0604020202020204" pitchFamily="34" charset="0"/>
              </a:rPr>
              <a:t>Number</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of</a:t>
            </a:r>
            <a:r>
              <a:rPr lang="de-DE" sz="1200" dirty="0">
                <a:solidFill>
                  <a:srgbClr val="000000"/>
                </a:solidFill>
                <a:effectLst/>
                <a:latin typeface="Arial Narrow" panose="020B0604020202020204" pitchFamily="34" charset="0"/>
              </a:rPr>
              <a:t> </a:t>
            </a:r>
            <a:r>
              <a:rPr lang="de-DE" sz="1200" dirty="0" err="1">
                <a:solidFill>
                  <a:srgbClr val="000000"/>
                </a:solidFill>
                <a:effectLst/>
                <a:latin typeface="Arial Narrow" panose="020B0604020202020204" pitchFamily="34" charset="0"/>
              </a:rPr>
              <a:t>jurisdictions</a:t>
            </a:r>
            <a:r>
              <a:rPr lang="de-DE" sz="1200" dirty="0" err="1">
                <a:solidFill>
                  <a:srgbClr val="000000"/>
                </a:solidFill>
                <a:effectLst/>
                <a:latin typeface="Arial" panose="020B0604020202020204" pitchFamily="34" charset="0"/>
              </a:rPr>
              <a:t>GOV</a:t>
            </a:r>
            <a:r>
              <a:rPr lang="de-DE" sz="1200" dirty="0">
                <a:solidFill>
                  <a:srgbClr val="000000"/>
                </a:solidFill>
                <a:effectLst/>
                <a:latin typeface="Arial" panose="020B0604020202020204" pitchFamily="34" charset="0"/>
              </a:rPr>
              <a:t>/RPC(2021)21/FINAL</a:t>
            </a:r>
            <a:r>
              <a:rPr lang="de-DE" sz="1200" b="1" dirty="0">
                <a:solidFill>
                  <a:srgbClr val="000000"/>
                </a:solidFill>
                <a:effectLst/>
                <a:latin typeface="Arial" panose="020B0604020202020204" pitchFamily="34" charset="0"/>
              </a:rPr>
              <a:t> </a:t>
            </a:r>
            <a:r>
              <a:rPr lang="de-DE" sz="1200" dirty="0">
                <a:solidFill>
                  <a:srgbClr val="000000"/>
                </a:solidFill>
                <a:effectLst/>
                <a:latin typeface="Helvetica" pitchFamily="2" charset="0"/>
              </a:rPr>
              <a:t></a:t>
            </a:r>
            <a:r>
              <a:rPr lang="de-DE" sz="1200" b="1" dirty="0">
                <a:solidFill>
                  <a:srgbClr val="000000"/>
                </a:solidFill>
                <a:effectLst/>
                <a:latin typeface="Arial" panose="020B0604020202020204" pitchFamily="34" charset="0"/>
              </a:rPr>
              <a:t> 37</a:t>
            </a:r>
            <a:endParaRPr lang="de-DE" sz="1200" dirty="0">
              <a:solidFill>
                <a:srgbClr val="000000"/>
              </a:solidFill>
              <a:effectLst/>
              <a:latin typeface="Arial Narrow" panose="020B0604020202020204" pitchFamily="34" charset="0"/>
            </a:endParaRPr>
          </a:p>
          <a:p>
            <a:pPr marL="0" indent="0">
              <a:buNone/>
            </a:pPr>
            <a:r>
              <a:rPr lang="de-DE" sz="1200" dirty="0">
                <a:solidFill>
                  <a:srgbClr val="000000"/>
                </a:solidFill>
                <a:effectLst/>
                <a:latin typeface="Arial" panose="020B0604020202020204" pitchFamily="34" charset="0"/>
              </a:rPr>
              <a:t>THE SME TEST: TAKING SMES AND ENTREPRENEURS INTO ACCOUNT WHEN REGULATING</a:t>
            </a:r>
          </a:p>
          <a:p>
            <a:pPr marL="0" indent="0">
              <a:buNone/>
            </a:pPr>
            <a:r>
              <a:rPr lang="de-DE" sz="1200" dirty="0" err="1">
                <a:solidFill>
                  <a:srgbClr val="000000"/>
                </a:solidFill>
                <a:effectLst/>
                <a:latin typeface="Arial" panose="020B0604020202020204" pitchFamily="34" charset="0"/>
              </a:rPr>
              <a:t>Unclassified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having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enjoy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but </a:t>
            </a:r>
            <a:r>
              <a:rPr lang="de-DE" sz="1200" dirty="0" err="1">
                <a:solidFill>
                  <a:srgbClr val="000000"/>
                </a:solidFill>
                <a:effectLst/>
                <a:latin typeface="Arial" panose="020B0604020202020204" pitchFamily="34" charset="0"/>
              </a:rPr>
              <a:t>receiving</a:t>
            </a:r>
            <a:r>
              <a:rPr lang="de-DE" sz="1200" dirty="0">
                <a:solidFill>
                  <a:srgbClr val="000000"/>
                </a:solidFill>
                <a:effectLst/>
                <a:latin typeface="Arial" panose="020B0604020202020204" pitchFamily="34" charset="0"/>
              </a:rPr>
              <a:t> all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Thirdly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knowing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positive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later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help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evaluate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existing</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intending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amendment</a:t>
            </a:r>
            <a:r>
              <a:rPr lang="de-DE" sz="1200" dirty="0">
                <a:solidFill>
                  <a:srgbClr val="000000"/>
                </a:solidFill>
                <a:effectLst/>
                <a:latin typeface="Arial" panose="020B0604020202020204" pitchFamily="34" charset="0"/>
              </a:rPr>
              <a:t>.</a:t>
            </a:r>
          </a:p>
          <a:p>
            <a:pPr marL="0" indent="0">
              <a:buNone/>
            </a:pPr>
            <a:r>
              <a:rPr lang="de-DE" sz="1200" b="1" i="1" dirty="0">
                <a:solidFill>
                  <a:srgbClr val="000000"/>
                </a:solidFill>
                <a:effectLst/>
                <a:latin typeface="Arial" panose="020B0604020202020204" pitchFamily="34" charset="0"/>
              </a:rPr>
              <a:t>Other </a:t>
            </a:r>
            <a:r>
              <a:rPr lang="de-DE" sz="1200" b="1" i="1" dirty="0" err="1">
                <a:solidFill>
                  <a:srgbClr val="000000"/>
                </a:solidFill>
                <a:effectLst/>
                <a:latin typeface="Arial" panose="020B0604020202020204" pitchFamily="34" charset="0"/>
              </a:rPr>
              <a:t>impacts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 </a:t>
            </a:r>
            <a:r>
              <a:rPr lang="de-DE" sz="1200" dirty="0" err="1">
                <a:solidFill>
                  <a:srgbClr val="000000"/>
                </a:solidFill>
                <a:effectLst/>
                <a:latin typeface="Arial" panose="020B0604020202020204" pitchFamily="34" charset="0"/>
              </a:rPr>
              <a:t>effective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consider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indirect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various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including</a:t>
            </a:r>
            <a:r>
              <a:rPr lang="de-DE" sz="1200" dirty="0">
                <a:solidFill>
                  <a:srgbClr val="000000"/>
                </a:solidFill>
                <a:effectLst/>
                <a:latin typeface="Arial" panose="020B0604020202020204" pitchFamily="34" charset="0"/>
              </a:rPr>
              <a:t>, but not limited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competition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competitiveness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discourage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entrepreneurship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innovation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environment</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social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etc.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look</a:t>
            </a:r>
            <a:r>
              <a:rPr lang="de-DE" sz="1200" dirty="0">
                <a:solidFill>
                  <a:srgbClr val="000000"/>
                </a:solidFill>
                <a:effectLst/>
                <a:latin typeface="Arial" panose="020B0604020202020204" pitchFamily="34" charset="0"/>
              </a:rPr>
              <a:t>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dynamics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entrepreneurs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tomorrow</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start-up</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attrition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capacity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scale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up</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on SME </a:t>
            </a:r>
            <a:r>
              <a:rPr lang="de-DE" sz="1200" dirty="0" err="1">
                <a:solidFill>
                  <a:srgbClr val="000000"/>
                </a:solidFill>
                <a:effectLst/>
                <a:latin typeface="Arial" panose="020B0604020202020204" pitchFamily="34" charset="0"/>
              </a:rPr>
              <a:t>population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composition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location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Sweden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also</a:t>
            </a:r>
          </a:p>
          <a:p>
            <a:pPr marL="0" indent="0">
              <a:buNone/>
            </a:pPr>
            <a:r>
              <a:rPr lang="de-DE" sz="1200" dirty="0" err="1">
                <a:solidFill>
                  <a:srgbClr val="000000"/>
                </a:solidFill>
                <a:effectLst/>
                <a:latin typeface="Arial" panose="020B0604020202020204" pitchFamily="34" charset="0"/>
              </a:rPr>
              <a:t>suggested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consider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number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market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entry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difficult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ability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own </a:t>
            </a:r>
            <a:r>
              <a:rPr lang="de-DE" sz="1200" dirty="0" err="1">
                <a:solidFill>
                  <a:srgbClr val="000000"/>
                </a:solidFill>
                <a:effectLst/>
                <a:latin typeface="Arial" panose="020B0604020202020204" pitchFamily="34" charset="0"/>
              </a:rPr>
              <a:t>prices</a:t>
            </a:r>
            <a:r>
              <a:rPr lang="de-DE" sz="1200" dirty="0">
                <a:solidFill>
                  <a:srgbClr val="000000"/>
                </a:solidFill>
                <a:effectLst/>
                <a:latin typeface="Arial" panose="020B0604020202020204" pitchFamily="34" charset="0"/>
              </a:rPr>
              <a:t>, and in </a:t>
            </a:r>
            <a:r>
              <a:rPr lang="de-DE" sz="1200" dirty="0" err="1">
                <a:solidFill>
                  <a:srgbClr val="000000"/>
                </a:solidFill>
                <a:effectLst/>
                <a:latin typeface="Arial" panose="020B0604020202020204" pitchFamily="34" charset="0"/>
              </a:rPr>
              <a:t>consequence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ability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compete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proposed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competition</a:t>
            </a:r>
            <a:r>
              <a:rPr lang="de-DE" sz="1200" dirty="0">
                <a:solidFill>
                  <a:srgbClr val="000000"/>
                </a:solidFill>
                <a:effectLst/>
                <a:latin typeface="Arial" panose="020B0604020202020204" pitchFamily="34" charset="0"/>
              </a:rPr>
              <a:t>.</a:t>
            </a:r>
          </a:p>
          <a:p>
            <a:pPr marL="0" indent="0">
              <a:buNone/>
            </a:pPr>
            <a:r>
              <a:rPr lang="de-DE" sz="1200" b="1" i="1" dirty="0" err="1">
                <a:solidFill>
                  <a:srgbClr val="000000"/>
                </a:solidFill>
                <a:effectLst/>
                <a:latin typeface="Arial" panose="020B0604020202020204" pitchFamily="34" charset="0"/>
              </a:rPr>
              <a:t>Assessing</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dis</a:t>
            </a:r>
            <a:r>
              <a:rPr lang="de-DE" sz="1200" b="1" i="1" dirty="0">
                <a:solidFill>
                  <a:srgbClr val="000000"/>
                </a:solidFill>
                <a:effectLst/>
                <a:latin typeface="Arial" panose="020B0604020202020204" pitchFamily="34" charset="0"/>
              </a:rPr>
              <a:t>)</a:t>
            </a:r>
            <a:r>
              <a:rPr lang="de-DE" sz="1200" b="1" i="1" dirty="0" err="1">
                <a:solidFill>
                  <a:srgbClr val="000000"/>
                </a:solidFill>
                <a:effectLst/>
                <a:latin typeface="Arial" panose="020B0604020202020204" pitchFamily="34" charset="0"/>
              </a:rPr>
              <a:t>proportionality</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of</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impacts</a:t>
            </a:r>
            <a:r>
              <a:rPr lang="de-DE" sz="1200" b="1" i="1" dirty="0">
                <a:solidFill>
                  <a:srgbClr val="000000"/>
                </a:solidFill>
                <a:effectLst/>
                <a:latin typeface="Arial" panose="020B0604020202020204" pitchFamily="34" charset="0"/>
              </a:rPr>
              <a:t> on SMEs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Policy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identified</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disproportionate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specific</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whole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received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larger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Any</a:t>
            </a:r>
          </a:p>
          <a:p>
            <a:pPr marL="0" indent="0">
              <a:buNone/>
            </a:pP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requires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fixed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investments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relatively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expensive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larger </a:t>
            </a:r>
            <a:r>
              <a:rPr lang="de-DE" sz="1200" dirty="0" err="1">
                <a:solidFill>
                  <a:srgbClr val="000000"/>
                </a:solidFill>
                <a:effectLst/>
                <a:latin typeface="Arial" panose="020B0604020202020204" pitchFamily="34" charset="0"/>
              </a:rPr>
              <a:t>competitors</a:t>
            </a:r>
            <a:r>
              <a:rPr lang="de-DE" sz="1200" dirty="0">
                <a:solidFill>
                  <a:srgbClr val="000000"/>
                </a:solidFill>
                <a:effectLst/>
                <a:latin typeface="Arial" panose="020B0604020202020204" pitchFamily="34" charset="0"/>
              </a:rPr>
              <a:t>. This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contrasting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fixed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production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volume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number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employees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firm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dedicate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time,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important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underline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tool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provide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information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decision</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making</a:t>
            </a:r>
            <a:r>
              <a:rPr lang="de-DE" sz="1200" dirty="0">
                <a:solidFill>
                  <a:srgbClr val="000000"/>
                </a:solidFill>
                <a:effectLst/>
                <a:latin typeface="Arial" panose="020B0604020202020204" pitchFamily="34" charset="0"/>
              </a:rPr>
              <a:t>, and not a </a:t>
            </a:r>
            <a:r>
              <a:rPr lang="de-DE" sz="1200" dirty="0" err="1">
                <a:solidFill>
                  <a:srgbClr val="000000"/>
                </a:solidFill>
                <a:effectLst/>
                <a:latin typeface="Arial" panose="020B0604020202020204" pitchFamily="34" charset="0"/>
              </a:rPr>
              <a:t>singular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signpost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direction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Policy initiatives </a:t>
            </a:r>
            <a:r>
              <a:rPr lang="de-DE" sz="1200" dirty="0" err="1">
                <a:solidFill>
                  <a:srgbClr val="000000"/>
                </a:solidFill>
                <a:effectLst/>
                <a:latin typeface="Arial" panose="020B0604020202020204" pitchFamily="34" charset="0"/>
              </a:rPr>
              <a:t>serve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variety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objectives</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some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cases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political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decision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made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higher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priority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say</a:t>
            </a:r>
            <a:r>
              <a:rPr lang="de-DE" sz="1200" dirty="0">
                <a:solidFill>
                  <a:srgbClr val="000000"/>
                </a:solidFill>
                <a:effectLst/>
                <a:latin typeface="Arial" panose="020B0604020202020204" pitchFamily="34" charset="0"/>
              </a:rPr>
              <a:t>, environmental </a:t>
            </a:r>
            <a:r>
              <a:rPr lang="de-DE" sz="1200" dirty="0" err="1">
                <a:solidFill>
                  <a:srgbClr val="000000"/>
                </a:solidFill>
                <a:effectLst/>
                <a:latin typeface="Arial" panose="020B0604020202020204" pitchFamily="34" charset="0"/>
              </a:rPr>
              <a:t>objectives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competitiveness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perceive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fact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reflect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incentive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policy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creates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changing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behaviour</a:t>
            </a:r>
            <a:r>
              <a:rPr lang="de-DE" sz="1200" dirty="0">
                <a:solidFill>
                  <a:srgbClr val="000000"/>
                </a:solidFill>
                <a:effectLst/>
                <a:latin typeface="Arial" panose="020B0604020202020204" pitchFamily="34" charset="0"/>
              </a:rPr>
              <a:t>. The relevant </a:t>
            </a:r>
            <a:r>
              <a:rPr lang="de-DE" sz="1200" dirty="0" err="1">
                <a:solidFill>
                  <a:srgbClr val="000000"/>
                </a:solidFill>
                <a:effectLst/>
                <a:latin typeface="Arial" panose="020B0604020202020204" pitchFamily="34" charset="0"/>
              </a:rPr>
              <a:t>question</a:t>
            </a:r>
            <a:r>
              <a:rPr lang="de-DE" sz="1200" dirty="0">
                <a:solidFill>
                  <a:srgbClr val="000000"/>
                </a:solidFill>
                <a:effectLst/>
                <a:latin typeface="Arial" panose="020B0604020202020204" pitchFamily="34" charset="0"/>
              </a:rPr>
              <a:t> in such </a:t>
            </a:r>
            <a:r>
              <a:rPr lang="de-DE" sz="1200" dirty="0" err="1">
                <a:solidFill>
                  <a:srgbClr val="000000"/>
                </a:solidFill>
                <a:effectLst/>
                <a:latin typeface="Arial" panose="020B0604020202020204" pitchFamily="34" charset="0"/>
              </a:rPr>
              <a:t>cases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disproportionally</a:t>
            </a:r>
            <a:r>
              <a:rPr lang="de-DE" sz="1200" dirty="0">
                <a:solidFill>
                  <a:srgbClr val="000000"/>
                </a:solidFill>
                <a:effectLst/>
                <a:latin typeface="Arial" panose="020B0604020202020204" pitchFamily="34" charset="0"/>
              </a:rPr>
              <a:t> high, but </a:t>
            </a:r>
            <a:r>
              <a:rPr lang="de-DE" sz="1200" dirty="0" err="1">
                <a:solidFill>
                  <a:srgbClr val="000000"/>
                </a:solidFill>
                <a:effectLst/>
                <a:latin typeface="Arial" panose="020B0604020202020204" pitchFamily="34" charset="0"/>
              </a:rPr>
              <a:t>rather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incentives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sufficiently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adapted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induce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change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required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SMEs in an </a:t>
            </a:r>
            <a:r>
              <a:rPr lang="de-DE" sz="1200" dirty="0" err="1">
                <a:solidFill>
                  <a:srgbClr val="000000"/>
                </a:solidFill>
                <a:effectLst/>
                <a:latin typeface="Arial" panose="020B0604020202020204" pitchFamily="34" charset="0"/>
              </a:rPr>
              <a:t>effective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efficient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way</a:t>
            </a:r>
            <a:r>
              <a:rPr lang="de-DE" sz="1200" dirty="0">
                <a:solidFill>
                  <a:srgbClr val="000000"/>
                </a:solidFill>
                <a:effectLst/>
                <a:latin typeface="Arial" panose="020B0604020202020204" pitchFamily="34" charset="0"/>
              </a:rPr>
              <a:t>.</a:t>
            </a:r>
          </a:p>
          <a:p>
            <a:pPr marL="0" indent="0">
              <a:buNone/>
            </a:pPr>
            <a:r>
              <a:rPr lang="de-DE" sz="1200" b="1" i="1" dirty="0">
                <a:solidFill>
                  <a:srgbClr val="000000"/>
                </a:solidFill>
                <a:effectLst/>
                <a:latin typeface="Arial" panose="020B0604020202020204" pitchFamily="34" charset="0"/>
              </a:rPr>
              <a:t>Risk </a:t>
            </a:r>
            <a:r>
              <a:rPr lang="de-DE" sz="1200" b="1" i="1" dirty="0" err="1">
                <a:solidFill>
                  <a:srgbClr val="000000"/>
                </a:solidFill>
                <a:effectLst/>
                <a:latin typeface="Arial" panose="020B0604020202020204" pitchFamily="34" charset="0"/>
              </a:rPr>
              <a:t>assessment</a:t>
            </a:r>
            <a:r>
              <a:rPr lang="de-DE" sz="1200" b="1" i="1" dirty="0">
                <a:solidFill>
                  <a:srgbClr val="000000"/>
                </a:solidFill>
                <a:effectLst/>
                <a:latin typeface="Arial" panose="020B0604020202020204" pitchFamily="34" charset="0"/>
              </a:rPr>
              <a:t> and </a:t>
            </a:r>
            <a:r>
              <a:rPr lang="de-DE" sz="1200" b="1" i="1" dirty="0" err="1">
                <a:solidFill>
                  <a:srgbClr val="000000"/>
                </a:solidFill>
                <a:effectLst/>
                <a:latin typeface="Arial" panose="020B0604020202020204" pitchFamily="34" charset="0"/>
              </a:rPr>
              <a:t>risk-based</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regulations</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for</a:t>
            </a:r>
            <a:r>
              <a:rPr lang="de-DE" sz="1200" b="1" i="1" dirty="0">
                <a:solidFill>
                  <a:srgbClr val="000000"/>
                </a:solidFill>
                <a:effectLst/>
                <a:latin typeface="Arial" panose="020B0604020202020204" pitchFamily="34" charset="0"/>
              </a:rPr>
              <a:t> SMEs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developing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governments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consider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scope</a:t>
            </a:r>
            <a:r>
              <a:rPr lang="de-DE" sz="1200" dirty="0">
                <a:solidFill>
                  <a:srgbClr val="000000"/>
                </a:solidFill>
                <a:effectLst/>
                <a:latin typeface="Arial" panose="020B0604020202020204" pitchFamily="34" charset="0"/>
              </a:rPr>
              <a:t> and</a:t>
            </a:r>
          </a:p>
          <a:p>
            <a:pPr marL="0" indent="0">
              <a:buNone/>
            </a:pPr>
            <a:r>
              <a:rPr lang="de-DE" sz="1200" dirty="0" err="1">
                <a:solidFill>
                  <a:srgbClr val="000000"/>
                </a:solidFill>
                <a:effectLst/>
                <a:latin typeface="Arial" panose="020B0604020202020204" pitchFamily="34" charset="0"/>
              </a:rPr>
              <a:t>proportionality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response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especially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As </a:t>
            </a:r>
            <a:r>
              <a:rPr lang="de-DE" sz="1200" dirty="0" err="1">
                <a:solidFill>
                  <a:srgbClr val="000000"/>
                </a:solidFill>
                <a:effectLst/>
                <a:latin typeface="Arial" panose="020B0604020202020204" pitchFamily="34" charset="0"/>
              </a:rPr>
              <a:t>discussed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previously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proportional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but also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proportional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problem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aims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solve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called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risk</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assessment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estimate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among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things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relative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different risks2 in </a:t>
            </a:r>
            <a:r>
              <a:rPr lang="de-DE" sz="1200" dirty="0" err="1">
                <a:solidFill>
                  <a:srgbClr val="000000"/>
                </a:solidFill>
                <a:effectLst/>
                <a:latin typeface="Arial" panose="020B0604020202020204" pitchFamily="34" charset="0"/>
              </a:rPr>
              <a:t>terms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combined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probability</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severity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harm</a:t>
            </a:r>
            <a:r>
              <a:rPr lang="de-DE" sz="1200" dirty="0">
                <a:solidFill>
                  <a:srgbClr val="000000"/>
                </a:solidFill>
                <a:effectLst/>
                <a:latin typeface="Arial" panose="020B0604020202020204" pitchFamily="34" charset="0"/>
              </a:rPr>
              <a:t> (OECD, 2021[5]).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conducting</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risk</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proposals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on SMEs,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take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account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potential harm3</a:t>
            </a:r>
          </a:p>
          <a:p>
            <a:pPr marL="0" indent="0">
              <a:buNone/>
            </a:pPr>
            <a:r>
              <a:rPr lang="de-DE" sz="1200" dirty="0">
                <a:solidFill>
                  <a:srgbClr val="000000"/>
                </a:solidFill>
                <a:effectLst/>
                <a:latin typeface="Arial" panose="020B0604020202020204" pitchFamily="34" charset="0"/>
              </a:rPr>
              <a:t>(</a:t>
            </a:r>
            <a:r>
              <a:rPr lang="de-DE" sz="1200" dirty="0" err="1">
                <a:solidFill>
                  <a:srgbClr val="000000"/>
                </a:solidFill>
                <a:effectLst/>
                <a:latin typeface="Arial" panose="020B0604020202020204" pitchFamily="34" charset="0"/>
              </a:rPr>
              <a:t>financial</a:t>
            </a:r>
            <a:r>
              <a:rPr lang="de-DE" sz="1200" dirty="0">
                <a:solidFill>
                  <a:srgbClr val="000000"/>
                </a:solidFill>
                <a:effectLst/>
                <a:latin typeface="Arial" panose="020B0604020202020204" pitchFamily="34" charset="0"/>
              </a:rPr>
              <a:t>, environmental, etc.)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hazards4 (</a:t>
            </a:r>
            <a:r>
              <a:rPr lang="de-DE" sz="1200" dirty="0" err="1">
                <a:solidFill>
                  <a:srgbClr val="000000"/>
                </a:solidFill>
                <a:effectLst/>
                <a:latin typeface="Arial" panose="020B0604020202020204" pitchFamily="34" charset="0"/>
              </a:rPr>
              <a:t>food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poisoning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tax</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evasion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marketing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fraud</a:t>
            </a:r>
            <a:r>
              <a:rPr lang="de-DE" sz="1200" dirty="0">
                <a:solidFill>
                  <a:srgbClr val="000000"/>
                </a:solidFill>
                <a:effectLst/>
                <a:latin typeface="Arial" panose="020B0604020202020204" pitchFamily="34" charset="0"/>
              </a:rPr>
              <a:t>, etc.)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being</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considered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take</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shapes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seriousness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variation</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likelihood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materializing</a:t>
            </a:r>
            <a:r>
              <a:rPr lang="de-DE" sz="1200" dirty="0">
                <a:solidFill>
                  <a:srgbClr val="000000"/>
                </a:solidFill>
                <a:effectLst/>
                <a:latin typeface="Arial" panose="020B0604020202020204" pitchFamily="34" charset="0"/>
              </a:rPr>
              <a:t>. (OECD, 2021[5]).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Canadian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requires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identify</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describe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risks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associated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flexible alternatives </a:t>
            </a:r>
            <a:r>
              <a:rPr lang="de-DE" sz="1200" dirty="0" err="1">
                <a:solidFill>
                  <a:srgbClr val="000000"/>
                </a:solidFill>
                <a:effectLst/>
                <a:latin typeface="Arial" panose="020B0604020202020204" pitchFamily="34" charset="0"/>
              </a:rPr>
              <a:t>being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considered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a:t>
            </a:r>
          </a:p>
          <a:p>
            <a:pPr marL="0" indent="0">
              <a:buNone/>
            </a:pPr>
            <a:r>
              <a:rPr lang="de-DE" sz="1200" b="1" i="1" dirty="0">
                <a:solidFill>
                  <a:srgbClr val="000000"/>
                </a:solidFill>
                <a:effectLst/>
                <a:latin typeface="Arial" panose="020B0604020202020204" pitchFamily="34" charset="0"/>
              </a:rPr>
              <a:t>Account </a:t>
            </a:r>
            <a:r>
              <a:rPr lang="de-DE" sz="1200" b="1" i="1" dirty="0" err="1">
                <a:solidFill>
                  <a:srgbClr val="000000"/>
                </a:solidFill>
                <a:effectLst/>
                <a:latin typeface="Arial" panose="020B0604020202020204" pitchFamily="34" charset="0"/>
              </a:rPr>
              <a:t>for</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delivery</a:t>
            </a:r>
            <a:r>
              <a:rPr lang="de-DE" sz="1200" b="1" i="1" dirty="0">
                <a:solidFill>
                  <a:srgbClr val="000000"/>
                </a:solidFill>
                <a:effectLst/>
                <a:latin typeface="Arial" panose="020B0604020202020204" pitchFamily="34" charset="0"/>
              </a:rPr>
              <a:t> and </a:t>
            </a:r>
            <a:r>
              <a:rPr lang="de-DE" sz="1200" b="1" i="1" dirty="0" err="1">
                <a:solidFill>
                  <a:srgbClr val="000000"/>
                </a:solidFill>
                <a:effectLst/>
                <a:latin typeface="Arial" panose="020B0604020202020204" pitchFamily="34" charset="0"/>
              </a:rPr>
              <a:t>enforcement</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costs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designing</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assessing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alternatives,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also relevant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analyse</a:t>
            </a:r>
            <a:r>
              <a:rPr lang="de-DE" sz="1200" dirty="0">
                <a:solidFill>
                  <a:srgbClr val="000000"/>
                </a:solidFill>
                <a:effectLst/>
                <a:latin typeface="Arial" panose="020B0604020202020204" pitchFamily="34" charset="0"/>
              </a:rPr>
              <a:t> and</a:t>
            </a:r>
          </a:p>
          <a:p>
            <a:pPr marL="0" indent="0">
              <a:buNone/>
            </a:pP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final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delivered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enforced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course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account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activities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regulation.</a:t>
            </a:r>
            <a:r>
              <a:rPr lang="de-DE" sz="1200" b="1" dirty="0">
                <a:solidFill>
                  <a:srgbClr val="000000"/>
                </a:solidFill>
                <a:effectLst/>
                <a:latin typeface="Arial" panose="020B0604020202020204" pitchFamily="34" charset="0"/>
              </a:rPr>
              <a:t>38</a:t>
            </a:r>
            <a:r>
              <a:rPr lang="de-DE" sz="1200" dirty="0">
                <a:solidFill>
                  <a:srgbClr val="000000"/>
                </a:solidFill>
                <a:effectLst/>
                <a:latin typeface="Arial" panose="020B0604020202020204" pitchFamily="34" charset="0"/>
              </a:rPr>
              <a:t> </a:t>
            </a:r>
            <a:r>
              <a:rPr lang="de-DE" sz="1200" dirty="0">
                <a:solidFill>
                  <a:srgbClr val="000000"/>
                </a:solidFill>
                <a:effectLst/>
                <a:latin typeface="Helvetica" pitchFamily="2" charset="0"/>
              </a:rPr>
              <a:t></a:t>
            </a:r>
            <a:r>
              <a:rPr lang="de-DE" sz="1200" dirty="0">
                <a:solidFill>
                  <a:srgbClr val="000000"/>
                </a:solidFill>
                <a:effectLst/>
                <a:latin typeface="Arial" panose="020B0604020202020204" pitchFamily="34" charset="0"/>
              </a:rPr>
              <a:t> GOV/RPC(2021)21/FINAL</a:t>
            </a:r>
          </a:p>
          <a:p>
            <a:pPr marL="0" indent="0">
              <a:buNone/>
            </a:pPr>
            <a:r>
              <a:rPr lang="de-DE" sz="1200" dirty="0">
                <a:solidFill>
                  <a:srgbClr val="000000"/>
                </a:solidFill>
                <a:effectLst/>
                <a:latin typeface="Arial" panose="020B0604020202020204" pitchFamily="34" charset="0"/>
              </a:rPr>
              <a:t>THE SME TEST: TAKING SMES AND ENTREPRENEURS INTO ACCOUNT WHEN REGULATING</a:t>
            </a:r>
          </a:p>
          <a:p>
            <a:pPr marL="0" indent="0">
              <a:buNone/>
            </a:pPr>
            <a:r>
              <a:rPr lang="de-DE" sz="1200" dirty="0" err="1">
                <a:solidFill>
                  <a:srgbClr val="000000"/>
                </a:solidFill>
                <a:effectLst/>
                <a:latin typeface="Arial" panose="020B0604020202020204" pitchFamily="34" charset="0"/>
              </a:rPr>
              <a:t>Unclassified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unrealistic</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expect</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100%, </a:t>
            </a:r>
            <a:r>
              <a:rPr lang="de-DE" sz="1200" dirty="0" err="1">
                <a:solidFill>
                  <a:srgbClr val="000000"/>
                </a:solidFill>
                <a:effectLst/>
                <a:latin typeface="Arial" panose="020B0604020202020204" pitchFamily="34" charset="0"/>
              </a:rPr>
              <a:t>because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among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things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entail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very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stringed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regulators</a:t>
            </a:r>
            <a:r>
              <a:rPr lang="de-DE" sz="1200" dirty="0">
                <a:solidFill>
                  <a:srgbClr val="000000"/>
                </a:solidFill>
                <a:effectLst/>
                <a:latin typeface="Arial" panose="020B0604020202020204" pitchFamily="34" charset="0"/>
              </a:rPr>
              <a:t>, at a </a:t>
            </a:r>
            <a:r>
              <a:rPr lang="de-DE" sz="1200" dirty="0" err="1">
                <a:solidFill>
                  <a:srgbClr val="000000"/>
                </a:solidFill>
                <a:effectLst/>
                <a:latin typeface="Arial" panose="020B0604020202020204" pitchFamily="34" charset="0"/>
              </a:rPr>
              <a:t>very</a:t>
            </a:r>
            <a:r>
              <a:rPr lang="de-DE" sz="1200" dirty="0">
                <a:solidFill>
                  <a:srgbClr val="000000"/>
                </a:solidFill>
                <a:effectLst/>
                <a:latin typeface="Arial" panose="020B0604020202020204" pitchFamily="34" charset="0"/>
              </a:rPr>
              <a:t> high </a:t>
            </a: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But </a:t>
            </a:r>
            <a:r>
              <a:rPr lang="de-DE" sz="1200" dirty="0" err="1">
                <a:solidFill>
                  <a:srgbClr val="000000"/>
                </a:solidFill>
                <a:effectLst/>
                <a:latin typeface="Arial" panose="020B0604020202020204" pitchFamily="34" charset="0"/>
              </a:rPr>
              <a:t>even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controls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excessively</a:t>
            </a:r>
            <a:r>
              <a:rPr lang="de-DE" sz="1200" dirty="0">
                <a:solidFill>
                  <a:srgbClr val="000000"/>
                </a:solidFill>
                <a:effectLst/>
                <a:latin typeface="Arial" panose="020B0604020202020204" pitchFamily="34" charset="0"/>
              </a:rPr>
              <a:t> high”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found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decrease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Kirchler</a:t>
            </a:r>
            <a:r>
              <a:rPr lang="de-DE" sz="1200" dirty="0">
                <a:solidFill>
                  <a:srgbClr val="000000"/>
                </a:solidFill>
                <a:effectLst/>
                <a:latin typeface="Arial" panose="020B0604020202020204" pitchFamily="34" charset="0"/>
              </a:rPr>
              <a:t>, 2006[14]), </a:t>
            </a:r>
            <a:r>
              <a:rPr lang="de-DE" sz="1200" dirty="0" err="1">
                <a:solidFill>
                  <a:srgbClr val="000000"/>
                </a:solidFill>
                <a:effectLst/>
                <a:latin typeface="Arial" panose="020B0604020202020204" pitchFamily="34" charset="0"/>
              </a:rPr>
              <a:t>since</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t>
            </a:r>
            <a:r>
              <a:rPr lang="de-DE" sz="1200" i="1" dirty="0" err="1">
                <a:solidFill>
                  <a:srgbClr val="000000"/>
                </a:solidFill>
                <a:effectLst/>
                <a:latin typeface="Arial" panose="020B0604020202020204" pitchFamily="34" charset="0"/>
              </a:rPr>
              <a:t>instead</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of</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responding</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to</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increased</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controls</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by</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higher</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compliance</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businesses</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can</a:t>
            </a:r>
            <a:r>
              <a:rPr lang="de-DE" sz="1200" i="1" dirty="0">
                <a:solidFill>
                  <a:srgbClr val="000000"/>
                </a:solidFill>
                <a:effectLst/>
                <a:latin typeface="Arial" panose="020B0604020202020204" pitchFamily="34" charset="0"/>
              </a:rPr>
              <a:t> end </a:t>
            </a:r>
            <a:r>
              <a:rPr lang="de-DE" sz="1200" i="1" dirty="0" err="1">
                <a:solidFill>
                  <a:srgbClr val="000000"/>
                </a:solidFill>
                <a:effectLst/>
                <a:latin typeface="Arial" panose="020B0604020202020204" pitchFamily="34" charset="0"/>
              </a:rPr>
              <a:t>up</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resisting</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when</a:t>
            </a:r>
            <a:endParaRPr lang="de-DE" sz="1200" dirty="0">
              <a:solidFill>
                <a:srgbClr val="000000"/>
              </a:solidFill>
              <a:effectLst/>
              <a:latin typeface="Arial" panose="020B0604020202020204" pitchFamily="34" charset="0"/>
            </a:endParaRPr>
          </a:p>
          <a:p>
            <a:pPr marL="0" indent="0">
              <a:buNone/>
            </a:pPr>
            <a:r>
              <a:rPr lang="de-DE" sz="1200" i="1" dirty="0" err="1">
                <a:solidFill>
                  <a:srgbClr val="000000"/>
                </a:solidFill>
                <a:effectLst/>
                <a:latin typeface="Arial" panose="020B0604020202020204" pitchFamily="34" charset="0"/>
              </a:rPr>
              <a:t>they</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face</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very</a:t>
            </a:r>
            <a:r>
              <a:rPr lang="de-DE" sz="1200" i="1" dirty="0">
                <a:solidFill>
                  <a:srgbClr val="000000"/>
                </a:solidFill>
                <a:effectLst/>
                <a:latin typeface="Arial" panose="020B0604020202020204" pitchFamily="34" charset="0"/>
              </a:rPr>
              <a:t> high </a:t>
            </a:r>
            <a:r>
              <a:rPr lang="de-DE" sz="1200" i="1" dirty="0" err="1">
                <a:solidFill>
                  <a:srgbClr val="000000"/>
                </a:solidFill>
                <a:effectLst/>
                <a:latin typeface="Arial" panose="020B0604020202020204" pitchFamily="34" charset="0"/>
              </a:rPr>
              <a:t>burden</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that</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they</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perceive</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as</a:t>
            </a:r>
            <a:r>
              <a:rPr lang="de-DE" sz="1200" i="1" dirty="0">
                <a:solidFill>
                  <a:srgbClr val="000000"/>
                </a:solidFill>
                <a:effectLst/>
                <a:latin typeface="Arial" panose="020B0604020202020204" pitchFamily="34" charset="0"/>
              </a:rPr>
              <a:t> unfair, </a:t>
            </a:r>
            <a:r>
              <a:rPr lang="de-DE" sz="1200" i="1" dirty="0" err="1">
                <a:solidFill>
                  <a:srgbClr val="000000"/>
                </a:solidFill>
                <a:effectLst/>
                <a:latin typeface="Arial" panose="020B0604020202020204" pitchFamily="34" charset="0"/>
              </a:rPr>
              <a:t>thus</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reducing</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voluntary</a:t>
            </a:r>
            <a:r>
              <a:rPr lang="de-DE" sz="1200" i="1" dirty="0">
                <a:solidFill>
                  <a:srgbClr val="000000"/>
                </a:solidFill>
                <a:effectLst/>
                <a:latin typeface="Arial" panose="020B0604020202020204" pitchFamily="34" charset="0"/>
              </a:rPr>
              <a:t> </a:t>
            </a:r>
            <a:r>
              <a:rPr lang="de-DE" sz="1200" i="1"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(OECD,</a:t>
            </a:r>
          </a:p>
          <a:p>
            <a:pPr marL="0" indent="0">
              <a:buNone/>
            </a:pPr>
            <a:r>
              <a:rPr lang="de-DE" sz="1200" dirty="0">
                <a:solidFill>
                  <a:srgbClr val="000000"/>
                </a:solidFill>
                <a:effectLst/>
                <a:latin typeface="Arial" panose="020B0604020202020204" pitchFamily="34" charset="0"/>
              </a:rPr>
              <a:t>2021[5]).</a:t>
            </a:r>
          </a:p>
          <a:p>
            <a:pPr marL="0" indent="0">
              <a:buNone/>
            </a:pPr>
            <a:r>
              <a:rPr lang="de-DE" sz="1200" dirty="0">
                <a:solidFill>
                  <a:srgbClr val="000000"/>
                </a:solidFill>
                <a:effectLst/>
                <a:latin typeface="Arial" panose="020B0604020202020204" pitchFamily="34" charset="0"/>
              </a:rPr>
              <a:t>The </a:t>
            </a:r>
            <a:r>
              <a:rPr lang="de-DE" sz="1200" dirty="0" err="1">
                <a:solidFill>
                  <a:srgbClr val="000000"/>
                </a:solidFill>
                <a:effectLst/>
                <a:latin typeface="Arial" panose="020B0604020202020204" pitchFamily="34" charset="0"/>
              </a:rPr>
              <a:t>challenge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each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particular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adequate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what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entail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enforcing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agency</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hand</a:t>
            </a:r>
            <a:r>
              <a:rPr lang="de-DE" sz="1200" dirty="0">
                <a:solidFill>
                  <a:srgbClr val="000000"/>
                </a:solidFill>
                <a:effectLst/>
                <a:latin typeface="Arial" panose="020B0604020202020204" pitchFamily="34" charset="0"/>
              </a:rPr>
              <a:t>, and</a:t>
            </a:r>
          </a:p>
          <a:p>
            <a:pPr marL="0" indent="0">
              <a:buNone/>
            </a:pP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These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range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information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reporting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licensing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inspection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choice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depends</a:t>
            </a:r>
            <a:r>
              <a:rPr lang="de-DE" sz="1200" dirty="0">
                <a:solidFill>
                  <a:srgbClr val="000000"/>
                </a:solidFill>
                <a:effectLst/>
                <a:latin typeface="Arial" panose="020B0604020202020204" pitchFamily="34" charset="0"/>
              </a:rPr>
              <a:t> also in </a:t>
            </a:r>
            <a:r>
              <a:rPr lang="de-DE" sz="1200" dirty="0" err="1">
                <a:solidFill>
                  <a:srgbClr val="000000"/>
                </a:solidFill>
                <a:effectLst/>
                <a:latin typeface="Arial" panose="020B0604020202020204" pitchFamily="34" charset="0"/>
              </a:rPr>
              <a:t>part</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risks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factors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activity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entail</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Evidently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varies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industry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industry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risk</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non-</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tax</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a:t>
            </a:r>
            <a:r>
              <a:rPr lang="de-DE" sz="1200" dirty="0" err="1">
                <a:solidFill>
                  <a:srgbClr val="000000"/>
                </a:solidFill>
                <a:effectLst/>
                <a:latin typeface="Arial" panose="020B0604020202020204" pitchFamily="34" charset="0"/>
              </a:rPr>
              <a:t>as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risk</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industries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manage </a:t>
            </a:r>
            <a:r>
              <a:rPr lang="de-DE" sz="1200" dirty="0" err="1">
                <a:solidFill>
                  <a:srgbClr val="000000"/>
                </a:solidFill>
                <a:effectLst/>
                <a:latin typeface="Arial" panose="020B0604020202020204" pitchFamily="34" charset="0"/>
              </a:rPr>
              <a:t>hazardous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substances</a:t>
            </a:r>
            <a:r>
              <a:rPr lang="de-DE" sz="1200" dirty="0">
                <a:solidFill>
                  <a:srgbClr val="000000"/>
                </a:solidFill>
                <a:effectLst/>
                <a:latin typeface="Arial" panose="020B0604020202020204" pitchFamily="34" charset="0"/>
              </a:rPr>
              <a:t> (Blanc and Franco-Temple,</a:t>
            </a:r>
          </a:p>
          <a:p>
            <a:pPr marL="0" indent="0">
              <a:buNone/>
            </a:pPr>
            <a:r>
              <a:rPr lang="de-DE" sz="1200" dirty="0">
                <a:solidFill>
                  <a:srgbClr val="000000"/>
                </a:solidFill>
                <a:effectLst/>
                <a:latin typeface="Arial" panose="020B0604020202020204" pitchFamily="34" charset="0"/>
              </a:rPr>
              <a:t>2013[15]),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well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resources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available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carry out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activities</a:t>
            </a:r>
            <a:r>
              <a:rPr lang="de-DE" sz="1200" dirty="0">
                <a:solidFill>
                  <a:srgbClr val="000000"/>
                </a:solidFill>
                <a:effectLst/>
                <a:latin typeface="Arial" panose="020B0604020202020204" pitchFamily="34" charset="0"/>
              </a:rPr>
              <a:t>. As </a:t>
            </a:r>
            <a:r>
              <a:rPr lang="de-DE" sz="1200" dirty="0" err="1">
                <a:solidFill>
                  <a:srgbClr val="000000"/>
                </a:solidFill>
                <a:effectLst/>
                <a:latin typeface="Arial" panose="020B0604020202020204" pitchFamily="34" charset="0"/>
              </a:rPr>
              <a:t>explained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before</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higher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risk</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profile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specific</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activity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stricter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control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licencing</a:t>
            </a:r>
            <a:r>
              <a:rPr lang="de-DE" sz="1200" dirty="0">
                <a:solidFill>
                  <a:srgbClr val="000000"/>
                </a:solidFill>
                <a:effectLst/>
                <a:latin typeface="Arial" panose="020B0604020202020204" pitchFamily="34" charset="0"/>
              </a:rPr>
              <a:t> and</a:t>
            </a:r>
          </a:p>
          <a:p>
            <a:pPr marL="0" indent="0">
              <a:buNone/>
            </a:pP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frequent </a:t>
            </a:r>
            <a:r>
              <a:rPr lang="de-DE" sz="1200" dirty="0" err="1">
                <a:solidFill>
                  <a:srgbClr val="000000"/>
                </a:solidFill>
                <a:effectLst/>
                <a:latin typeface="Arial" panose="020B0604020202020204" pitchFamily="34" charset="0"/>
              </a:rPr>
              <a:t>inspections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inspection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particular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determined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agencies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could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make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smarter </a:t>
            </a:r>
            <a:r>
              <a:rPr lang="de-DE" sz="1200" dirty="0" err="1">
                <a:solidFill>
                  <a:srgbClr val="000000"/>
                </a:solidFill>
                <a:effectLst/>
                <a:latin typeface="Arial" panose="020B0604020202020204" pitchFamily="34" charset="0"/>
              </a:rPr>
              <a:t>enforcement</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inspections</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 remote </a:t>
            </a:r>
            <a:r>
              <a:rPr lang="de-DE" sz="1200" dirty="0" err="1">
                <a:solidFill>
                  <a:srgbClr val="000000"/>
                </a:solidFill>
                <a:effectLst/>
                <a:latin typeface="Arial" panose="020B0604020202020204" pitchFamily="34" charset="0"/>
              </a:rPr>
              <a:t>surveillance</a:t>
            </a:r>
            <a:r>
              <a:rPr lang="de-DE" sz="1200" dirty="0">
                <a:solidFill>
                  <a:srgbClr val="000000"/>
                </a:solidFill>
                <a:effectLst/>
                <a:latin typeface="Arial" panose="020B0604020202020204" pitchFamily="34" charset="0"/>
              </a:rPr>
              <a:t> and digital </a:t>
            </a:r>
            <a:r>
              <a:rPr lang="de-DE" sz="1200" dirty="0" err="1">
                <a:solidFill>
                  <a:srgbClr val="000000"/>
                </a:solidFill>
                <a:effectLst/>
                <a:latin typeface="Arial" panose="020B0604020202020204" pitchFamily="34" charset="0"/>
              </a:rPr>
              <a:t>inspections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t>
            </a:r>
            <a:r>
              <a:rPr lang="de-DE" sz="1200" dirty="0" err="1">
                <a:solidFill>
                  <a:srgbClr val="000000"/>
                </a:solidFill>
                <a:effectLst/>
                <a:latin typeface="Arial" panose="020B0604020202020204" pitchFamily="34" charset="0"/>
              </a:rPr>
              <a:t>see</a:t>
            </a:r>
            <a:r>
              <a:rPr lang="de-DE" sz="1200" dirty="0">
                <a:solidFill>
                  <a:srgbClr val="000000"/>
                </a:solidFill>
                <a:effectLst/>
                <a:latin typeface="Arial" panose="020B0604020202020204" pitchFamily="34" charset="0"/>
              </a:rPr>
              <a:t> Box 1.7 in (OECD, 2021[5])).</a:t>
            </a:r>
          </a:p>
          <a:p>
            <a:pPr marL="0" indent="0">
              <a:buNone/>
            </a:pPr>
            <a:r>
              <a:rPr lang="de-DE" sz="1200" b="1" dirty="0" err="1">
                <a:solidFill>
                  <a:srgbClr val="3E6CAF"/>
                </a:solidFill>
                <a:effectLst/>
                <a:latin typeface="Arial" panose="020B0604020202020204" pitchFamily="34" charset="0"/>
              </a:rPr>
              <a:t>When</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developing</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new</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proposals</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take</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existing</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regulations</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into</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account</a:t>
            </a:r>
            <a:endParaRPr lang="de-DE" sz="1200" dirty="0">
              <a:solidFill>
                <a:srgbClr val="3E6CAF"/>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SME </a:t>
            </a:r>
            <a:r>
              <a:rPr lang="de-DE" sz="1200" dirty="0" err="1">
                <a:solidFill>
                  <a:srgbClr val="000000"/>
                </a:solidFill>
                <a:effectLst/>
                <a:latin typeface="Arial" panose="020B0604020202020204" pitchFamily="34" charset="0"/>
              </a:rPr>
              <a:t>tests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individual </a:t>
            </a:r>
            <a:r>
              <a:rPr lang="de-DE" sz="1200" dirty="0" err="1">
                <a:solidFill>
                  <a:srgbClr val="000000"/>
                </a:solidFill>
                <a:effectLst/>
                <a:latin typeface="Arial" panose="020B0604020202020204" pitchFamily="34" charset="0"/>
              </a:rPr>
              <a:t>proposals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whereas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an SME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perspective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cumulative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conjunction</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matters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interact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each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SMEs,</a:t>
            </a:r>
          </a:p>
          <a:p>
            <a:pPr marL="0" indent="0">
              <a:buNone/>
            </a:pPr>
            <a:r>
              <a:rPr lang="de-DE" sz="1200" dirty="0">
                <a:solidFill>
                  <a:srgbClr val="000000"/>
                </a:solidFill>
                <a:effectLst/>
                <a:latin typeface="Arial" panose="020B0604020202020204" pitchFamily="34" charset="0"/>
              </a:rPr>
              <a:t>like </a:t>
            </a:r>
            <a:r>
              <a:rPr lang="de-DE" sz="1200" dirty="0" err="1">
                <a:solidFill>
                  <a:srgbClr val="000000"/>
                </a:solidFill>
                <a:effectLst/>
                <a:latin typeface="Arial" panose="020B0604020202020204" pitchFamily="34" charset="0"/>
              </a:rPr>
              <a:t>any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citizen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deal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not just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isolated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but also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aggregate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all </a:t>
            </a:r>
            <a:r>
              <a:rPr lang="de-DE" sz="1200" dirty="0" err="1">
                <a:solidFill>
                  <a:srgbClr val="000000"/>
                </a:solidFill>
                <a:effectLst/>
                <a:latin typeface="Arial" panose="020B0604020202020204" pitchFamily="34" charset="0"/>
              </a:rPr>
              <a:t>existing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likely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said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combination</a:t>
            </a:r>
            <a:r>
              <a:rPr lang="de-DE" sz="1200" dirty="0">
                <a:solidFill>
                  <a:srgbClr val="000000"/>
                </a:solidFill>
                <a:effectLst/>
                <a:latin typeface="Arial" panose="020B0604020202020204" pitchFamily="34" charset="0"/>
              </a:rPr>
              <a:t>. An</a:t>
            </a:r>
          </a:p>
          <a:p>
            <a:pPr marL="0" indent="0">
              <a:buNone/>
            </a:pPr>
            <a:r>
              <a:rPr lang="de-DE" sz="1200" dirty="0">
                <a:solidFill>
                  <a:srgbClr val="000000"/>
                </a:solidFill>
                <a:effectLst/>
                <a:latin typeface="Arial" panose="020B0604020202020204" pitchFamily="34" charset="0"/>
              </a:rPr>
              <a:t>additional extra </a:t>
            </a: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itself</a:t>
            </a:r>
            <a:r>
              <a:rPr lang="de-DE" sz="1200" dirty="0">
                <a:solidFill>
                  <a:srgbClr val="000000"/>
                </a:solidFill>
                <a:effectLst/>
                <a:latin typeface="Arial" panose="020B0604020202020204" pitchFamily="34" charset="0"/>
              </a:rPr>
              <a:t>, but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put</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perspective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accumulation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high </a:t>
            </a:r>
            <a:r>
              <a:rPr lang="de-DE" sz="1200" dirty="0" err="1">
                <a:solidFill>
                  <a:srgbClr val="000000"/>
                </a:solidFill>
                <a:effectLst/>
                <a:latin typeface="Arial" panose="020B0604020202020204" pitchFamily="34" charset="0"/>
              </a:rPr>
              <a:t>relevance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do not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large </a:t>
            </a:r>
            <a:r>
              <a:rPr lang="de-DE" sz="1200" dirty="0" err="1">
                <a:solidFill>
                  <a:srgbClr val="000000"/>
                </a:solidFill>
                <a:effectLst/>
                <a:latin typeface="Arial" panose="020B0604020202020204" pitchFamily="34" charset="0"/>
              </a:rPr>
              <a:t>resources</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The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already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crowded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framework</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example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higher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barriers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cumulative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requirements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operate</a:t>
            </a:r>
            <a:r>
              <a:rPr lang="de-DE" sz="1200" dirty="0">
                <a:solidFill>
                  <a:srgbClr val="000000"/>
                </a:solidFill>
                <a:effectLst/>
                <a:latin typeface="Arial" panose="020B0604020202020204" pitchFamily="34" charset="0"/>
              </a:rPr>
              <a:t> in a </a:t>
            </a:r>
            <a:r>
              <a:rPr lang="de-DE" sz="1200" dirty="0" err="1">
                <a:solidFill>
                  <a:srgbClr val="000000"/>
                </a:solidFill>
                <a:effectLst/>
                <a:latin typeface="Arial" panose="020B0604020202020204" pitchFamily="34" charset="0"/>
              </a:rPr>
              <a:t>market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difficult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keep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date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multiple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each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compliance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requirements</a:t>
            </a:r>
            <a:r>
              <a:rPr lang="de-DE" sz="1200" dirty="0">
                <a:solidFill>
                  <a:srgbClr val="000000"/>
                </a:solidFill>
                <a:effectLst/>
                <a:latin typeface="Arial" panose="020B0604020202020204" pitchFamily="34" charset="0"/>
              </a:rPr>
              <a:t>. This </a:t>
            </a:r>
            <a:r>
              <a:rPr lang="de-DE" sz="1200" dirty="0" err="1">
                <a:solidFill>
                  <a:srgbClr val="000000"/>
                </a:solidFill>
                <a:effectLst/>
                <a:latin typeface="Arial" panose="020B0604020202020204" pitchFamily="34" charset="0"/>
              </a:rPr>
              <a:t>could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lead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pushing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new</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established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ones</a:t>
            </a:r>
            <a:r>
              <a:rPr lang="de-DE" sz="1200" dirty="0">
                <a:solidFill>
                  <a:srgbClr val="000000"/>
                </a:solidFill>
                <a:effectLst/>
                <a:latin typeface="Arial" panose="020B0604020202020204" pitchFamily="34" charset="0"/>
              </a:rPr>
              <a:t>, out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market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easily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larger </a:t>
            </a:r>
            <a:r>
              <a:rPr lang="de-DE" sz="1200" dirty="0" err="1">
                <a:solidFill>
                  <a:srgbClr val="000000"/>
                </a:solidFill>
                <a:effectLst/>
                <a:latin typeface="Arial" panose="020B0604020202020204" pitchFamily="34" charset="0"/>
              </a:rPr>
              <a:t>businesses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established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cushion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deal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high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unforeseen</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an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meaningfully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inform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benefits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arising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single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proposal</a:t>
            </a:r>
            <a:r>
              <a:rPr lang="de-DE" sz="1200" dirty="0">
                <a:solidFill>
                  <a:srgbClr val="000000"/>
                </a:solidFill>
                <a:effectLst/>
                <a:latin typeface="Arial" panose="020B0604020202020204" pitchFamily="34" charset="0"/>
              </a:rPr>
              <a:t>, but also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interact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already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existing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framework</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words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developing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aware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already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existing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interaction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framework</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The European </a:t>
            </a:r>
            <a:r>
              <a:rPr lang="de-DE" sz="1200" dirty="0" err="1">
                <a:solidFill>
                  <a:srgbClr val="000000"/>
                </a:solidFill>
                <a:effectLst/>
                <a:latin typeface="Arial" panose="020B0604020202020204" pitchFamily="34" charset="0"/>
              </a:rPr>
              <a:t>Commission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various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cumulative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studies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 at </a:t>
            </a:r>
            <a:r>
              <a:rPr lang="de-DE" sz="1200" dirty="0" err="1">
                <a:solidFill>
                  <a:srgbClr val="000000"/>
                </a:solidFill>
                <a:effectLst/>
                <a:latin typeface="Arial" panose="020B0604020202020204" pitchFamily="34" charset="0"/>
              </a:rPr>
              <a:t>sectoral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 </a:t>
            </a:r>
            <a:r>
              <a:rPr lang="de-DE" sz="1200" dirty="0" err="1">
                <a:solidFill>
                  <a:srgbClr val="000000"/>
                </a:solidFill>
                <a:effectLst/>
                <a:latin typeface="Arial" panose="020B0604020202020204" pitchFamily="34" charset="0"/>
              </a:rPr>
              <a:t>aim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shed</a:t>
            </a:r>
            <a:r>
              <a:rPr lang="de-DE" sz="1200" dirty="0">
                <a:solidFill>
                  <a:srgbClr val="000000"/>
                </a:solidFill>
                <a:effectLst/>
                <a:latin typeface="Arial" panose="020B0604020202020204" pitchFamily="34" charset="0"/>
              </a:rPr>
              <a:t> light 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cumulative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(Leon, </a:t>
            </a:r>
            <a:r>
              <a:rPr lang="de-DE" sz="1200" dirty="0" err="1">
                <a:solidFill>
                  <a:srgbClr val="000000"/>
                </a:solidFill>
                <a:effectLst/>
                <a:latin typeface="Arial" panose="020B0604020202020204" pitchFamily="34" charset="0"/>
              </a:rPr>
              <a:t>Bougas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Ravet, 2016[16]). SME </a:t>
            </a:r>
            <a:r>
              <a:rPr lang="de-DE" sz="1200" dirty="0" err="1">
                <a:solidFill>
                  <a:srgbClr val="000000"/>
                </a:solidFill>
                <a:effectLst/>
                <a:latin typeface="Arial" panose="020B0604020202020204" pitchFamily="34" charset="0"/>
              </a:rPr>
              <a:t>tests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analysis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better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understand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position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an individual </a:t>
            </a:r>
            <a:r>
              <a:rPr lang="de-DE" sz="1200" dirty="0" err="1">
                <a:solidFill>
                  <a:srgbClr val="000000"/>
                </a:solidFill>
                <a:effectLst/>
                <a:latin typeface="Arial" panose="020B0604020202020204" pitchFamily="34" charset="0"/>
              </a:rPr>
              <a:t>existing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underlines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connect an SME </a:t>
            </a:r>
            <a:r>
              <a:rPr lang="de-DE" sz="1200" dirty="0" err="1">
                <a:solidFill>
                  <a:srgbClr val="000000"/>
                </a:solidFill>
                <a:effectLst/>
                <a:latin typeface="Arial" panose="020B0604020202020204" pitchFamily="34" charset="0"/>
              </a:rPr>
              <a:t>perspective</a:t>
            </a:r>
            <a:r>
              <a:rPr lang="de-DE" sz="1200" dirty="0">
                <a:solidFill>
                  <a:srgbClr val="000000"/>
                </a:solidFill>
                <a:effectLst/>
                <a:latin typeface="Arial" panose="020B0604020202020204" pitchFamily="34" charset="0"/>
              </a:rPr>
              <a:t> in</a:t>
            </a:r>
          </a:p>
          <a:p>
            <a:pPr marL="0" indent="0">
              <a:buNone/>
            </a:pPr>
            <a:r>
              <a:rPr lang="de-DE" sz="1200" i="1" dirty="0">
                <a:solidFill>
                  <a:srgbClr val="000000"/>
                </a:solidFill>
                <a:effectLst/>
                <a:latin typeface="Arial" panose="020B0604020202020204" pitchFamily="34" charset="0"/>
              </a:rPr>
              <a:t>ex ante</a:t>
            </a:r>
            <a:r>
              <a:rPr lang="de-DE" sz="1200" dirty="0">
                <a:solidFill>
                  <a:srgbClr val="000000"/>
                </a:solidFill>
                <a:effectLst/>
                <a:latin typeface="Arial" panose="020B0604020202020204" pitchFamily="34" charset="0"/>
              </a:rPr>
              <a:t> and </a:t>
            </a:r>
            <a:r>
              <a:rPr lang="de-DE" sz="1200" i="1" dirty="0">
                <a:solidFill>
                  <a:srgbClr val="000000"/>
                </a:solidFill>
                <a:effectLst/>
                <a:latin typeface="Arial" panose="020B0604020202020204" pitchFamily="34" charset="0"/>
              </a:rPr>
              <a:t>ex </a:t>
            </a:r>
            <a:r>
              <a:rPr lang="de-DE" sz="1200" i="1" dirty="0" err="1">
                <a:solidFill>
                  <a:srgbClr val="000000"/>
                </a:solidFill>
                <a:effectLst/>
                <a:latin typeface="Arial" panose="020B0604020202020204" pitchFamily="34" charset="0"/>
              </a:rPr>
              <a:t>post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evaluations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without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forgetting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delivery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stage</a:t>
            </a:r>
            <a:r>
              <a:rPr lang="de-DE" sz="1200" dirty="0">
                <a:solidFill>
                  <a:srgbClr val="000000"/>
                </a:solidFill>
                <a:effectLst/>
                <a:latin typeface="Arial" panose="020B0604020202020204" pitchFamily="34" charset="0"/>
              </a:rPr>
              <a:t>.</a:t>
            </a:r>
          </a:p>
          <a:p>
            <a:pPr marL="0" indent="0">
              <a:buNone/>
            </a:pPr>
            <a:r>
              <a:rPr lang="de-DE" sz="1200" b="1" dirty="0" err="1">
                <a:solidFill>
                  <a:srgbClr val="3E6CAF"/>
                </a:solidFill>
                <a:effectLst/>
                <a:latin typeface="Arial" panose="020B0604020202020204" pitchFamily="34" charset="0"/>
              </a:rPr>
              <a:t>Determine</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whether</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the</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load</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can</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be</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lightened</a:t>
            </a:r>
            <a:r>
              <a:rPr lang="de-DE" sz="1200" b="1" dirty="0">
                <a:solidFill>
                  <a:srgbClr val="3E6CAF"/>
                </a:solidFill>
                <a:effectLst/>
                <a:latin typeface="Arial" panose="020B0604020202020204" pitchFamily="34" charset="0"/>
              </a:rPr>
              <a:t> </a:t>
            </a:r>
            <a:r>
              <a:rPr lang="de-DE" sz="1200" b="1" dirty="0" err="1">
                <a:solidFill>
                  <a:srgbClr val="3E6CAF"/>
                </a:solidFill>
                <a:effectLst/>
                <a:latin typeface="Arial" panose="020B0604020202020204" pitchFamily="34" charset="0"/>
              </a:rPr>
              <a:t>for</a:t>
            </a:r>
            <a:r>
              <a:rPr lang="de-DE" sz="1200" b="1" dirty="0">
                <a:solidFill>
                  <a:srgbClr val="3E6CAF"/>
                </a:solidFill>
                <a:effectLst/>
                <a:latin typeface="Arial" panose="020B0604020202020204" pitchFamily="34" charset="0"/>
              </a:rPr>
              <a:t> SMEs</a:t>
            </a:r>
            <a:endParaRPr lang="de-DE" sz="1200" dirty="0">
              <a:solidFill>
                <a:srgbClr val="3E6CAF"/>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 </a:t>
            </a:r>
            <a:r>
              <a:rPr lang="de-DE" sz="1200" dirty="0" err="1">
                <a:solidFill>
                  <a:srgbClr val="000000"/>
                </a:solidFill>
                <a:effectLst/>
                <a:latin typeface="Arial" panose="020B0604020202020204" pitchFamily="34" charset="0"/>
              </a:rPr>
              <a:t>important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aspect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an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achieving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objectives</a:t>
            </a:r>
            <a:r>
              <a:rPr lang="de-DE" sz="1200" dirty="0">
                <a:solidFill>
                  <a:srgbClr val="000000"/>
                </a:solidFill>
                <a:effectLst/>
                <a:latin typeface="Arial" panose="020B0604020202020204" pitchFamily="34" charset="0"/>
              </a:rPr>
              <a:t> and/</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because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turn out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disproportional high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entities</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obligations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offered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lighter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regimes</a:t>
            </a:r>
            <a:r>
              <a:rPr lang="de-DE" sz="1200" dirty="0">
                <a:solidFill>
                  <a:srgbClr val="000000"/>
                </a:solidFill>
                <a:effectLst/>
                <a:latin typeface="Arial" panose="020B0604020202020204" pitchFamily="34" charset="0"/>
              </a:rPr>
              <a:t>. Customizing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facilitateGOV</a:t>
            </a:r>
            <a:r>
              <a:rPr lang="de-DE" sz="1200" dirty="0">
                <a:solidFill>
                  <a:srgbClr val="000000"/>
                </a:solidFill>
                <a:effectLst/>
                <a:latin typeface="Arial" panose="020B0604020202020204" pitchFamily="34" charset="0"/>
              </a:rPr>
              <a:t>/RPC(2021)21/FINAL</a:t>
            </a:r>
            <a:r>
              <a:rPr lang="de-DE" sz="1200" b="1" dirty="0">
                <a:solidFill>
                  <a:srgbClr val="000000"/>
                </a:solidFill>
                <a:effectLst/>
                <a:latin typeface="Arial" panose="020B0604020202020204" pitchFamily="34" charset="0"/>
              </a:rPr>
              <a:t> </a:t>
            </a:r>
            <a:r>
              <a:rPr lang="de-DE" sz="1200" dirty="0">
                <a:solidFill>
                  <a:srgbClr val="000000"/>
                </a:solidFill>
                <a:effectLst/>
                <a:latin typeface="Helvetica" pitchFamily="2" charset="0"/>
              </a:rPr>
              <a:t></a:t>
            </a:r>
            <a:r>
              <a:rPr lang="de-DE" sz="1200" b="1" dirty="0">
                <a:solidFill>
                  <a:srgbClr val="000000"/>
                </a:solidFill>
                <a:effectLst/>
                <a:latin typeface="Arial" panose="020B0604020202020204" pitchFamily="34" charset="0"/>
              </a:rPr>
              <a:t> 39</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THE SME TEST: TAKING SMES AND ENTREPRENEURS INTO ACCOUNT WHEN REGULATING</a:t>
            </a:r>
          </a:p>
          <a:p>
            <a:pPr marL="0" indent="0">
              <a:buNone/>
            </a:pPr>
            <a:r>
              <a:rPr lang="de-DE" sz="1200" dirty="0" err="1">
                <a:solidFill>
                  <a:srgbClr val="000000"/>
                </a:solidFill>
                <a:effectLst/>
                <a:latin typeface="Arial" panose="020B0604020202020204" pitchFamily="34" charset="0"/>
              </a:rPr>
              <a:t>Unclassified</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SMEs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reduce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effective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efficient</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market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imperfections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particularly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pertinent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Such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help</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creating</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playing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field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addressing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previously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discussed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problem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fixed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(OECD, 2021[17]).</a:t>
            </a:r>
          </a:p>
          <a:p>
            <a:pPr marL="0" indent="0">
              <a:buNone/>
            </a:pPr>
            <a:r>
              <a:rPr lang="de-DE" sz="1200" dirty="0" err="1">
                <a:solidFill>
                  <a:srgbClr val="000000"/>
                </a:solidFill>
                <a:effectLst/>
                <a:latin typeface="Arial" panose="020B0604020202020204" pitchFamily="34" charset="0"/>
              </a:rPr>
              <a:t>However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mitigating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will not </a:t>
            </a:r>
            <a:r>
              <a:rPr lang="de-DE" sz="1200" dirty="0" err="1">
                <a:solidFill>
                  <a:srgbClr val="000000"/>
                </a:solidFill>
                <a:effectLst/>
                <a:latin typeface="Arial" panose="020B0604020202020204" pitchFamily="34" charset="0"/>
              </a:rPr>
              <a:t>always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straightforward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possible trade-offs. These trade-offs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exist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between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efforts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reduce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burden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a:t>
            </a: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realisation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Kitching</a:t>
            </a:r>
            <a:r>
              <a:rPr lang="de-DE" sz="1200" dirty="0">
                <a:solidFill>
                  <a:srgbClr val="000000"/>
                </a:solidFill>
                <a:effectLst/>
                <a:latin typeface="Arial" panose="020B0604020202020204" pitchFamily="34" charset="0"/>
              </a:rPr>
              <a:t>, Hart and Wilson,</a:t>
            </a:r>
          </a:p>
          <a:p>
            <a:pPr marL="0" indent="0">
              <a:buNone/>
            </a:pPr>
            <a:r>
              <a:rPr lang="de-DE" sz="1200" dirty="0">
                <a:solidFill>
                  <a:srgbClr val="000000"/>
                </a:solidFill>
                <a:effectLst/>
                <a:latin typeface="Arial" panose="020B0604020202020204" pitchFamily="34" charset="0"/>
              </a:rPr>
              <a:t>2015[18]). In </a:t>
            </a:r>
            <a:r>
              <a:rPr lang="de-DE" sz="1200" dirty="0" err="1">
                <a:solidFill>
                  <a:srgbClr val="000000"/>
                </a:solidFill>
                <a:effectLst/>
                <a:latin typeface="Arial" panose="020B0604020202020204" pitchFamily="34" charset="0"/>
              </a:rPr>
              <a:t>addition</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aim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support SMEs but in </a:t>
            </a:r>
            <a:r>
              <a:rPr lang="de-DE" sz="1200" dirty="0" err="1">
                <a:solidFill>
                  <a:srgbClr val="000000"/>
                </a:solidFill>
                <a:effectLst/>
                <a:latin typeface="Arial" panose="020B0604020202020204" pitchFamily="34" charset="0"/>
              </a:rPr>
              <a:t>practice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barrier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growth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above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threshold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levels</a:t>
            </a:r>
            <a:r>
              <a:rPr lang="de-DE" sz="1200" dirty="0">
                <a:solidFill>
                  <a:srgbClr val="000000"/>
                </a:solidFill>
                <a:effectLst/>
                <a:latin typeface="Arial" panose="020B0604020202020204" pitchFamily="34" charset="0"/>
              </a:rPr>
              <a:t>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special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regimes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expire</a:t>
            </a:r>
            <a:r>
              <a:rPr lang="de-DE" sz="1200" dirty="0">
                <a:solidFill>
                  <a:srgbClr val="000000"/>
                </a:solidFill>
                <a:effectLst/>
                <a:latin typeface="Arial" panose="020B0604020202020204" pitchFamily="34" charset="0"/>
              </a:rPr>
              <a:t> (OECD, 2021[17]).</a:t>
            </a:r>
          </a:p>
          <a:p>
            <a:pPr marL="0" indent="0">
              <a:buNone/>
            </a:pPr>
            <a:r>
              <a:rPr lang="de-DE" sz="1200" dirty="0" err="1">
                <a:solidFill>
                  <a:srgbClr val="000000"/>
                </a:solidFill>
                <a:effectLst/>
                <a:latin typeface="Arial" panose="020B0604020202020204" pitchFamily="34" charset="0"/>
              </a:rPr>
              <a:t>There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important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reasons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lead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conclusion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offered</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lighter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regime</a:t>
            </a:r>
            <a:r>
              <a:rPr lang="de-DE" sz="1200" dirty="0">
                <a:solidFill>
                  <a:srgbClr val="000000"/>
                </a:solidFill>
                <a:effectLst/>
                <a:latin typeface="Arial" panose="020B0604020202020204" pitchFamily="34" charset="0"/>
              </a:rPr>
              <a:t>. The </a:t>
            </a:r>
            <a:r>
              <a:rPr lang="de-DE" sz="1200" dirty="0" err="1">
                <a:solidFill>
                  <a:srgbClr val="000000"/>
                </a:solidFill>
                <a:effectLst/>
                <a:latin typeface="Arial" panose="020B0604020202020204" pitchFamily="34" charset="0"/>
              </a:rPr>
              <a:t>main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particularly</a:t>
            </a:r>
            <a:r>
              <a:rPr lang="de-DE" sz="1200" dirty="0">
                <a:solidFill>
                  <a:srgbClr val="000000"/>
                </a:solidFill>
                <a:effectLst/>
                <a:latin typeface="Arial" panose="020B0604020202020204" pitchFamily="34" charset="0"/>
              </a:rPr>
              <a:t> vulnerable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high</a:t>
            </a:r>
          </a:p>
          <a:p>
            <a:pPr marL="0" indent="0">
              <a:buNone/>
            </a:pPr>
            <a:r>
              <a:rPr lang="de-DE" sz="1200" dirty="0">
                <a:solidFill>
                  <a:srgbClr val="000000"/>
                </a:solidFill>
                <a:effectLst/>
                <a:latin typeface="Arial" panose="020B0604020202020204" pitchFamily="34" charset="0"/>
              </a:rPr>
              <a:t>administrative </a:t>
            </a:r>
            <a:r>
              <a:rPr lang="de-DE" sz="1200" dirty="0" err="1">
                <a:solidFill>
                  <a:srgbClr val="000000"/>
                </a:solidFill>
                <a:effectLst/>
                <a:latin typeface="Arial" panose="020B0604020202020204" pitchFamily="34" charset="0"/>
              </a:rPr>
              <a:t>burdens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some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cases</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well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justified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European </a:t>
            </a:r>
            <a:r>
              <a:rPr lang="de-DE" sz="1200" dirty="0" err="1">
                <a:solidFill>
                  <a:srgbClr val="000000"/>
                </a:solidFill>
                <a:effectLst/>
                <a:latin typeface="Arial" panose="020B0604020202020204" pitchFamily="34" charset="0"/>
              </a:rPr>
              <a:t>Commission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suggested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exempting</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below</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certain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threshold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providing</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specific</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derogation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beneficial</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know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mitigating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 and</a:t>
            </a:r>
          </a:p>
          <a:p>
            <a:pPr marL="0" indent="0">
              <a:buNone/>
            </a:pPr>
            <a:r>
              <a:rPr lang="de-DE" sz="1200" dirty="0">
                <a:solidFill>
                  <a:srgbClr val="000000"/>
                </a:solidFill>
                <a:effectLst/>
                <a:latin typeface="Arial" panose="020B0604020202020204" pitchFamily="34" charset="0"/>
              </a:rPr>
              <a:t>possible,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problem</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addressed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are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needed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success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Furthermore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useful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know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will</a:t>
            </a:r>
          </a:p>
          <a:p>
            <a:pPr marL="0" indent="0">
              <a:buNone/>
            </a:pPr>
            <a:r>
              <a:rPr lang="de-DE" sz="1200" dirty="0" err="1">
                <a:solidFill>
                  <a:srgbClr val="000000"/>
                </a:solidFill>
                <a:effectLst/>
                <a:latin typeface="Arial" panose="020B0604020202020204" pitchFamily="34" charset="0"/>
              </a:rPr>
              <a:t>negatively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SMEs in </a:t>
            </a:r>
            <a:r>
              <a:rPr lang="de-DE" sz="1200" dirty="0" err="1">
                <a:solidFill>
                  <a:srgbClr val="000000"/>
                </a:solidFill>
                <a:effectLst/>
                <a:latin typeface="Arial" panose="020B0604020202020204" pitchFamily="34" charset="0"/>
              </a:rPr>
              <a:t>general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specific</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so,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disproportionate</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undesired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a:t>
            </a:r>
            <a:r>
              <a:rPr lang="de-DE" sz="1200" dirty="0">
                <a:solidFill>
                  <a:srgbClr val="000000"/>
                </a:solidFill>
                <a:effectLst/>
                <a:latin typeface="Arial" panose="020B0604020202020204" pitchFamily="34" charset="0"/>
              </a:rPr>
              <a:t>. With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information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informed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decisions</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allocate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treatments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SMEs. In </a:t>
            </a:r>
            <a:r>
              <a:rPr lang="de-DE" sz="1200" dirty="0" err="1">
                <a:solidFill>
                  <a:srgbClr val="000000"/>
                </a:solidFill>
                <a:effectLst/>
                <a:latin typeface="Arial" panose="020B0604020202020204" pitchFamily="34" charset="0"/>
              </a:rPr>
              <a:t>some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however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identification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assessment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will not</a:t>
            </a:r>
          </a:p>
          <a:p>
            <a:pPr marL="0" indent="0">
              <a:buNone/>
            </a:pPr>
            <a:r>
              <a:rPr lang="de-DE" sz="1200" dirty="0" err="1">
                <a:solidFill>
                  <a:srgbClr val="000000"/>
                </a:solidFill>
                <a:effectLst/>
                <a:latin typeface="Arial" panose="020B0604020202020204" pitchFamily="34" charset="0"/>
              </a:rPr>
              <a:t>necessarily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translate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into</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reduction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since</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principle</a:t>
            </a:r>
            <a:r>
              <a:rPr lang="de-DE" sz="1200" dirty="0">
                <a:solidFill>
                  <a:srgbClr val="000000"/>
                </a:solidFill>
                <a:effectLst/>
                <a:latin typeface="Arial" panose="020B0604020202020204" pitchFamily="34" charset="0"/>
              </a:rPr>
              <a:t>, a well-</a:t>
            </a:r>
            <a:r>
              <a:rPr lang="de-DE" sz="1200" dirty="0" err="1">
                <a:solidFill>
                  <a:srgbClr val="000000"/>
                </a:solidFill>
                <a:effectLst/>
                <a:latin typeface="Arial" panose="020B0604020202020204" pitchFamily="34" charset="0"/>
              </a:rPr>
              <a:t>designed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generate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incentives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effective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efficient</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These </a:t>
            </a:r>
            <a:r>
              <a:rPr lang="de-DE" sz="1200" dirty="0" err="1">
                <a:solidFill>
                  <a:srgbClr val="000000"/>
                </a:solidFill>
                <a:effectLst/>
                <a:latin typeface="Arial" panose="020B0604020202020204" pitchFamily="34" charset="0"/>
              </a:rPr>
              <a:t>incentives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positive,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influence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motivate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desirable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behaviour</a:t>
            </a:r>
            <a:r>
              <a:rPr lang="de-DE" sz="1200" dirty="0">
                <a:solidFill>
                  <a:srgbClr val="000000"/>
                </a:solidFill>
                <a:effectLst/>
                <a:latin typeface="Arial" panose="020B0604020202020204" pitchFamily="34" charset="0"/>
              </a:rPr>
              <a:t> (e.g., </a:t>
            </a:r>
            <a:r>
              <a:rPr lang="de-DE" sz="1200" dirty="0" err="1">
                <a:solidFill>
                  <a:srgbClr val="000000"/>
                </a:solidFill>
                <a:effectLst/>
                <a:latin typeface="Arial" panose="020B0604020202020204" pitchFamily="34" charset="0"/>
              </a:rPr>
              <a:t>discounts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early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tax</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payment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negative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disincentivise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particular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conduct</a:t>
            </a:r>
            <a:r>
              <a:rPr lang="de-DE" sz="1200" dirty="0">
                <a:solidFill>
                  <a:srgbClr val="000000"/>
                </a:solidFill>
                <a:effectLst/>
                <a:latin typeface="Arial" panose="020B0604020202020204" pitchFamily="34" charset="0"/>
              </a:rPr>
              <a:t> (e.g., </a:t>
            </a:r>
            <a:r>
              <a:rPr lang="de-DE" sz="1200" dirty="0" err="1">
                <a:solidFill>
                  <a:srgbClr val="000000"/>
                </a:solidFill>
                <a:effectLst/>
                <a:latin typeface="Arial" panose="020B0604020202020204" pitchFamily="34" charset="0"/>
              </a:rPr>
              <a:t>punishment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non-</a:t>
            </a:r>
            <a:r>
              <a:rPr lang="de-DE" sz="1200" dirty="0" err="1">
                <a:solidFill>
                  <a:srgbClr val="000000"/>
                </a:solidFill>
                <a:effectLst/>
                <a:latin typeface="Arial" panose="020B0604020202020204" pitchFamily="34" charset="0"/>
              </a:rPr>
              <a:t>compliance</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other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words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always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delivery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compliance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This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purposes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assessing</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alternative </a:t>
            </a:r>
            <a:r>
              <a:rPr lang="de-DE" sz="1200" dirty="0" err="1">
                <a:solidFill>
                  <a:srgbClr val="000000"/>
                </a:solidFill>
                <a:effectLst/>
                <a:latin typeface="Arial" panose="020B0604020202020204" pitchFamily="34" charset="0"/>
              </a:rPr>
              <a:t>solutions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identify</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assess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necessary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weed</a:t>
            </a:r>
            <a:r>
              <a:rPr lang="de-DE" sz="1200" dirty="0">
                <a:solidFill>
                  <a:srgbClr val="000000"/>
                </a:solidFill>
                <a:effectLst/>
                <a:latin typeface="Arial" panose="020B0604020202020204" pitchFamily="34" charset="0"/>
              </a:rPr>
              <a:t> out </a:t>
            </a:r>
            <a:r>
              <a:rPr lang="de-DE" sz="1200" dirty="0" err="1">
                <a:solidFill>
                  <a:srgbClr val="000000"/>
                </a:solidFill>
                <a:effectLst/>
                <a:latin typeface="Arial" panose="020B0604020202020204" pitchFamily="34" charset="0"/>
              </a:rPr>
              <a:t>unnecessary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able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compare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expected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In </a:t>
            </a:r>
            <a:r>
              <a:rPr lang="de-DE" sz="1200" dirty="0" err="1">
                <a:solidFill>
                  <a:srgbClr val="000000"/>
                </a:solidFill>
                <a:effectLst/>
                <a:latin typeface="Arial" panose="020B0604020202020204" pitchFamily="34" charset="0"/>
              </a:rPr>
              <a:t>addition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adopting</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regime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mitigating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 will also </a:t>
            </a:r>
            <a:r>
              <a:rPr lang="de-DE" sz="1200" dirty="0" err="1">
                <a:solidFill>
                  <a:srgbClr val="000000"/>
                </a:solidFill>
                <a:effectLst/>
                <a:latin typeface="Arial" panose="020B0604020202020204" pitchFamily="34" charset="0"/>
              </a:rPr>
              <a:t>entail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will</a:t>
            </a:r>
          </a:p>
          <a:p>
            <a:pPr marL="0" indent="0">
              <a:buNone/>
            </a:pPr>
            <a:r>
              <a:rPr lang="de-DE" sz="1200" dirty="0" err="1">
                <a:solidFill>
                  <a:srgbClr val="000000"/>
                </a:solidFill>
                <a:effectLst/>
                <a:latin typeface="Arial" panose="020B0604020202020204" pitchFamily="34" charset="0"/>
              </a:rPr>
              <a:t>range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implemented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compliant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special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inspection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licencing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regimes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up</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implementation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different </a:t>
            </a:r>
            <a:r>
              <a:rPr lang="de-DE" sz="1200" dirty="0" err="1">
                <a:solidFill>
                  <a:srgbClr val="000000"/>
                </a:solidFill>
                <a:effectLst/>
                <a:latin typeface="Arial" panose="020B0604020202020204" pitchFamily="34" charset="0"/>
              </a:rPr>
              <a:t>measures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SMEs.</a:t>
            </a:r>
          </a:p>
          <a:p>
            <a:pPr marL="0" indent="0">
              <a:buNone/>
            </a:pPr>
            <a:r>
              <a:rPr lang="de-DE" sz="1200" dirty="0">
                <a:solidFill>
                  <a:srgbClr val="000000"/>
                </a:solidFill>
                <a:effectLst/>
                <a:latin typeface="Arial" panose="020B0604020202020204" pitchFamily="34" charset="0"/>
              </a:rPr>
              <a:t>All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considered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proposed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contrasted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measure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a:t>
            </a:r>
            <a:r>
              <a:rPr lang="de-DE" sz="1200" dirty="0">
                <a:solidFill>
                  <a:srgbClr val="000000"/>
                </a:solidFill>
                <a:effectLst/>
                <a:latin typeface="Arial" panose="020B0604020202020204" pitchFamily="34" charset="0"/>
              </a:rPr>
              <a:t>.</a:t>
            </a:r>
          </a:p>
          <a:p>
            <a:pPr marL="0" indent="0">
              <a:buNone/>
            </a:pPr>
            <a:r>
              <a:rPr lang="de-DE" sz="1200" b="1" i="1" dirty="0">
                <a:solidFill>
                  <a:srgbClr val="000000"/>
                </a:solidFill>
                <a:effectLst/>
                <a:latin typeface="Arial" panose="020B0604020202020204" pitchFamily="34" charset="0"/>
              </a:rPr>
              <a:t>Pros and </a:t>
            </a:r>
            <a:r>
              <a:rPr lang="de-DE" sz="1200" b="1" i="1" dirty="0" err="1">
                <a:solidFill>
                  <a:srgbClr val="000000"/>
                </a:solidFill>
                <a:effectLst/>
                <a:latin typeface="Arial" panose="020B0604020202020204" pitchFamily="34" charset="0"/>
              </a:rPr>
              <a:t>cons</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of</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exemptions</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to</a:t>
            </a:r>
            <a:r>
              <a:rPr lang="de-DE" sz="1200" b="1" i="1" dirty="0">
                <a:solidFill>
                  <a:srgbClr val="000000"/>
                </a:solidFill>
                <a:effectLst/>
                <a:latin typeface="Arial" panose="020B0604020202020204" pitchFamily="34" charset="0"/>
              </a:rPr>
              <a:t> SMEs </a:t>
            </a:r>
            <a:r>
              <a:rPr lang="de-DE" sz="1200" b="1" i="1" dirty="0" err="1">
                <a:solidFill>
                  <a:srgbClr val="000000"/>
                </a:solidFill>
                <a:effectLst/>
                <a:latin typeface="Arial" panose="020B0604020202020204" pitchFamily="34" charset="0"/>
              </a:rPr>
              <a:t>should</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be</a:t>
            </a:r>
            <a:r>
              <a:rPr lang="de-DE" sz="1200" b="1" i="1" dirty="0">
                <a:solidFill>
                  <a:srgbClr val="000000"/>
                </a:solidFill>
                <a:effectLst/>
                <a:latin typeface="Arial" panose="020B0604020202020204" pitchFamily="34" charset="0"/>
              </a:rPr>
              <a:t> </a:t>
            </a:r>
            <a:r>
              <a:rPr lang="de-DE" sz="1200" b="1" i="1" dirty="0" err="1">
                <a:solidFill>
                  <a:srgbClr val="000000"/>
                </a:solidFill>
                <a:effectLst/>
                <a:latin typeface="Arial" panose="020B0604020202020204" pitchFamily="34" charset="0"/>
              </a:rPr>
              <a:t>considered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practices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OECD countries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fully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partially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permanently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temporarily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Some</a:t>
            </a:r>
            <a:r>
              <a:rPr lang="de-DE" sz="1200" dirty="0">
                <a:solidFill>
                  <a:srgbClr val="000000"/>
                </a:solidFill>
                <a:effectLst/>
                <a:latin typeface="Arial" panose="020B0604020202020204" pitchFamily="34" charset="0"/>
              </a:rPr>
              <a:t> OECD countries, such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United</a:t>
            </a:r>
          </a:p>
          <a:p>
            <a:pPr marL="0" indent="0">
              <a:buNone/>
            </a:pPr>
            <a:r>
              <a:rPr lang="de-DE" sz="1200" dirty="0">
                <a:solidFill>
                  <a:srgbClr val="000000"/>
                </a:solidFill>
                <a:effectLst/>
                <a:latin typeface="Arial" panose="020B0604020202020204" pitchFamily="34" charset="0"/>
              </a:rPr>
              <a:t>Kingdom and Portugal </a:t>
            </a: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fully </a:t>
            </a:r>
            <a:r>
              <a:rPr lang="de-DE" sz="1200" dirty="0" err="1">
                <a:solidFill>
                  <a:srgbClr val="000000"/>
                </a:solidFill>
                <a:effectLst/>
                <a:latin typeface="Arial" panose="020B0604020202020204" pitchFamily="34" charset="0"/>
              </a:rPr>
              <a:t>exempted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first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step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Other countries, </a:t>
            </a:r>
            <a:r>
              <a:rPr lang="de-DE" sz="1200" dirty="0" err="1">
                <a:solidFill>
                  <a:srgbClr val="000000"/>
                </a:solidFill>
                <a:effectLst/>
                <a:latin typeface="Arial" panose="020B0604020202020204" pitchFamily="34" charset="0"/>
              </a:rPr>
              <a:t>decide</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determined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impacts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proposed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negative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disproportionate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strictly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necessary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 last </a:t>
            </a:r>
            <a:r>
              <a:rPr lang="de-DE" sz="1200" dirty="0" err="1">
                <a:solidFill>
                  <a:srgbClr val="000000"/>
                </a:solidFill>
                <a:effectLst/>
                <a:latin typeface="Arial" panose="020B0604020202020204" pitchFamily="34" charset="0"/>
              </a:rPr>
              <a:t>step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some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cases</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superficial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analysis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a:t>
            </a:r>
            <a:r>
              <a:rPr lang="de-DE" sz="1200" dirty="0">
                <a:solidFill>
                  <a:srgbClr val="000000"/>
                </a:solidFill>
                <a:effectLst/>
                <a:latin typeface="Arial" panose="020B0604020202020204" pitchFamily="34" charset="0"/>
              </a:rPr>
              <a:t> evident</a:t>
            </a:r>
          </a:p>
          <a:p>
            <a:pPr marL="0" indent="0">
              <a:buNone/>
            </a:pP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possible </a:t>
            </a:r>
            <a:r>
              <a:rPr lang="de-DE" sz="1200" dirty="0" err="1">
                <a:solidFill>
                  <a:srgbClr val="000000"/>
                </a:solidFill>
                <a:effectLst/>
                <a:latin typeface="Arial" panose="020B0604020202020204" pitchFamily="34" charset="0"/>
              </a:rPr>
              <a:t>without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jeopardizing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Also, in </a:t>
            </a:r>
            <a:r>
              <a:rPr lang="de-DE" sz="1200" dirty="0" err="1">
                <a:solidFill>
                  <a:srgbClr val="000000"/>
                </a:solidFill>
                <a:effectLst/>
                <a:latin typeface="Arial" panose="020B0604020202020204" pitchFamily="34" charset="0"/>
              </a:rPr>
              <a:t>line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proportionality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discourse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sometimes</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analysis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create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will </a:t>
            </a:r>
            <a:r>
              <a:rPr lang="de-DE" sz="1200" dirty="0" err="1">
                <a:solidFill>
                  <a:srgbClr val="000000"/>
                </a:solidFill>
                <a:effectLst/>
                <a:latin typeface="Arial" panose="020B0604020202020204" pitchFamily="34" charset="0"/>
              </a:rPr>
              <a:t>produce</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However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because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larger </a:t>
            </a:r>
            <a:r>
              <a:rPr lang="de-DE" sz="1200" dirty="0" err="1">
                <a:solidFill>
                  <a:srgbClr val="000000"/>
                </a:solidFill>
                <a:effectLst/>
                <a:latin typeface="Arial" panose="020B0604020202020204" pitchFamily="34" charset="0"/>
              </a:rPr>
              <a:t>effects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an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regime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might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policy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carefully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weigh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exempting</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Policy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aware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SME </a:t>
            </a:r>
            <a:r>
              <a:rPr lang="de-DE" sz="1200" dirty="0" err="1">
                <a:solidFill>
                  <a:srgbClr val="000000"/>
                </a:solidFill>
                <a:effectLst/>
                <a:latin typeface="Arial" panose="020B0604020202020204" pitchFamily="34" charset="0"/>
              </a:rPr>
              <a:t>test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focuses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reducing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burdens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costs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SMEs, and </a:t>
            </a:r>
            <a:r>
              <a:rPr lang="de-DE" sz="1200" dirty="0" err="1">
                <a:solidFill>
                  <a:srgbClr val="000000"/>
                </a:solidFill>
                <a:effectLst/>
                <a:latin typeface="Arial" panose="020B0604020202020204" pitchFamily="34" charset="0"/>
              </a:rPr>
              <a:t>too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little</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its</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benefits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generate</a:t>
            </a:r>
            <a:r>
              <a:rPr lang="de-DE" sz="1200" dirty="0">
                <a:solidFill>
                  <a:srgbClr val="000000"/>
                </a:solidFill>
                <a:effectLst/>
                <a:latin typeface="Arial" panose="020B0604020202020204" pitchFamily="34" charset="0"/>
              </a:rPr>
              <a:t> important</a:t>
            </a:r>
            <a:r>
              <a:rPr lang="de-DE" sz="1200" b="1" dirty="0">
                <a:solidFill>
                  <a:srgbClr val="000000"/>
                </a:solidFill>
                <a:effectLst/>
                <a:latin typeface="Arial" panose="020B0604020202020204" pitchFamily="34" charset="0"/>
              </a:rPr>
              <a:t>40</a:t>
            </a:r>
            <a:r>
              <a:rPr lang="de-DE" sz="1200" dirty="0">
                <a:solidFill>
                  <a:srgbClr val="000000"/>
                </a:solidFill>
                <a:effectLst/>
                <a:latin typeface="Arial" panose="020B0604020202020204" pitchFamily="34" charset="0"/>
              </a:rPr>
              <a:t> </a:t>
            </a:r>
            <a:r>
              <a:rPr lang="de-DE" sz="1200" dirty="0">
                <a:solidFill>
                  <a:srgbClr val="000000"/>
                </a:solidFill>
                <a:effectLst/>
                <a:latin typeface="Helvetica" pitchFamily="2" charset="0"/>
              </a:rPr>
              <a:t></a:t>
            </a:r>
            <a:r>
              <a:rPr lang="de-DE" sz="1200" dirty="0">
                <a:solidFill>
                  <a:srgbClr val="000000"/>
                </a:solidFill>
                <a:effectLst/>
                <a:latin typeface="Arial" panose="020B0604020202020204" pitchFamily="34" charset="0"/>
              </a:rPr>
              <a:t> GOV/RPC(2021)21/FINAL</a:t>
            </a:r>
          </a:p>
          <a:p>
            <a:pPr marL="0" indent="0">
              <a:buNone/>
            </a:pPr>
            <a:r>
              <a:rPr lang="de-DE" sz="1200" dirty="0">
                <a:solidFill>
                  <a:srgbClr val="000000"/>
                </a:solidFill>
                <a:effectLst/>
                <a:latin typeface="Arial" panose="020B0604020202020204" pitchFamily="34" charset="0"/>
              </a:rPr>
              <a:t>THE SME TEST: TAKING SMES AND ENTREPRENEURS INTO ACCOUNT WHEN REGULATING</a:t>
            </a:r>
          </a:p>
          <a:p>
            <a:pPr marL="0" indent="0">
              <a:buNone/>
            </a:pPr>
            <a:r>
              <a:rPr lang="de-DE" sz="1200" dirty="0" err="1">
                <a:solidFill>
                  <a:srgbClr val="000000"/>
                </a:solidFill>
                <a:effectLst/>
                <a:latin typeface="Arial" panose="020B0604020202020204" pitchFamily="34" charset="0"/>
              </a:rPr>
              <a:t>Unclassified</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challenges</a:t>
            </a:r>
            <a:r>
              <a:rPr lang="de-DE" sz="1200" dirty="0">
                <a:solidFill>
                  <a:srgbClr val="000000"/>
                </a:solidFill>
                <a:effectLst/>
                <a:latin typeface="Arial" panose="020B0604020202020204" pitchFamily="34" charset="0"/>
              </a:rPr>
              <a:t>. First,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contribute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over-exempting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necessary</a:t>
            </a:r>
            <a:r>
              <a:rPr lang="de-DE" sz="1200" dirty="0">
                <a:solidFill>
                  <a:srgbClr val="000000"/>
                </a:solidFill>
                <a:effectLst/>
                <a:latin typeface="Arial" panose="020B0604020202020204" pitchFamily="34" charset="0"/>
              </a:rPr>
              <a:t> legal </a:t>
            </a:r>
            <a:r>
              <a:rPr lang="de-DE" sz="1200" dirty="0" err="1">
                <a:solidFill>
                  <a:srgbClr val="000000"/>
                </a:solidFill>
                <a:effectLst/>
                <a:latin typeface="Arial" panose="020B0604020202020204" pitchFamily="34" charset="0"/>
              </a:rPr>
              <a:t>requirements</a:t>
            </a:r>
            <a:r>
              <a:rPr lang="de-DE" sz="1200" dirty="0">
                <a:solidFill>
                  <a:srgbClr val="000000"/>
                </a:solidFill>
                <a:effectLst/>
                <a:latin typeface="Arial" panose="020B0604020202020204" pitchFamily="34" charset="0"/>
              </a:rPr>
              <a:t>. These</a:t>
            </a:r>
          </a:p>
          <a:p>
            <a:pPr marL="0" indent="0">
              <a:buNone/>
            </a:pP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themselves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cost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notably</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form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disincentive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growth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beyond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threshold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applies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Empirical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evidence</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this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mixed</a:t>
            </a:r>
            <a:r>
              <a:rPr lang="de-DE" sz="1200" dirty="0">
                <a:solidFill>
                  <a:srgbClr val="000000"/>
                </a:solidFill>
                <a:effectLst/>
                <a:latin typeface="Arial" panose="020B0604020202020204" pitchFamily="34" charset="0"/>
              </a:rPr>
              <a:t> but </a:t>
            </a:r>
            <a:r>
              <a:rPr lang="de-DE" sz="1200" dirty="0" err="1">
                <a:solidFill>
                  <a:srgbClr val="000000"/>
                </a:solidFill>
                <a:effectLst/>
                <a:latin typeface="Arial" panose="020B0604020202020204" pitchFamily="34" charset="0"/>
              </a:rPr>
              <a:t>growing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Some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studies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suggest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significant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Guner</a:t>
            </a:r>
            <a:r>
              <a:rPr lang="de-DE" sz="1200" dirty="0">
                <a:solidFill>
                  <a:srgbClr val="000000"/>
                </a:solidFill>
                <a:effectLst/>
                <a:latin typeface="Arial" panose="020B0604020202020204" pitchFamily="34" charset="0"/>
              </a:rPr>
              <a:t>, Ventura and </a:t>
            </a:r>
            <a:r>
              <a:rPr lang="de-DE" sz="1200" dirty="0" err="1">
                <a:solidFill>
                  <a:srgbClr val="000000"/>
                </a:solidFill>
                <a:effectLst/>
                <a:latin typeface="Arial" panose="020B0604020202020204" pitchFamily="34" charset="0"/>
              </a:rPr>
              <a:t>Xu</a:t>
            </a:r>
            <a:r>
              <a:rPr lang="de-DE" sz="1200" dirty="0">
                <a:solidFill>
                  <a:srgbClr val="000000"/>
                </a:solidFill>
                <a:effectLst/>
                <a:latin typeface="Arial" panose="020B0604020202020204" pitchFamily="34" charset="0"/>
              </a:rPr>
              <a:t>, 2008[19]; </a:t>
            </a:r>
            <a:r>
              <a:rPr lang="de-DE" sz="1200" dirty="0" err="1">
                <a:solidFill>
                  <a:srgbClr val="000000"/>
                </a:solidFill>
                <a:effectLst/>
                <a:latin typeface="Arial" panose="020B0604020202020204" pitchFamily="34" charset="0"/>
              </a:rPr>
              <a:t>Mintz</a:t>
            </a:r>
            <a:r>
              <a:rPr lang="de-DE" sz="1200" dirty="0">
                <a:solidFill>
                  <a:srgbClr val="000000"/>
                </a:solidFill>
                <a:effectLst/>
                <a:latin typeface="Arial" panose="020B0604020202020204" pitchFamily="34" charset="0"/>
              </a:rPr>
              <a:t> and Chen, 2012[20];</a:t>
            </a:r>
          </a:p>
          <a:p>
            <a:pPr marL="0" indent="0">
              <a:buNone/>
            </a:pPr>
            <a:r>
              <a:rPr lang="de-DE" sz="1200" dirty="0" err="1">
                <a:solidFill>
                  <a:srgbClr val="000000"/>
                </a:solidFill>
                <a:effectLst/>
                <a:latin typeface="Arial" panose="020B0604020202020204" pitchFamily="34" charset="0"/>
              </a:rPr>
              <a:t>Gourio</a:t>
            </a:r>
            <a:r>
              <a:rPr lang="de-DE" sz="1200" dirty="0">
                <a:solidFill>
                  <a:srgbClr val="000000"/>
                </a:solidFill>
                <a:effectLst/>
                <a:latin typeface="Arial" panose="020B0604020202020204" pitchFamily="34" charset="0"/>
              </a:rPr>
              <a:t> and Roys, 2014[21]; </a:t>
            </a:r>
            <a:r>
              <a:rPr lang="de-DE" sz="1200" dirty="0" err="1">
                <a:solidFill>
                  <a:srgbClr val="000000"/>
                </a:solidFill>
                <a:effectLst/>
                <a:latin typeface="Arial" panose="020B0604020202020204" pitchFamily="34" charset="0"/>
              </a:rPr>
              <a:t>Garicano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Lelarge</a:t>
            </a:r>
            <a:r>
              <a:rPr lang="de-DE" sz="1200" dirty="0">
                <a:solidFill>
                  <a:srgbClr val="000000"/>
                </a:solidFill>
                <a:effectLst/>
                <a:latin typeface="Arial" panose="020B0604020202020204" pitchFamily="34" charset="0"/>
              </a:rPr>
              <a:t> and Van </a:t>
            </a:r>
            <a:r>
              <a:rPr lang="de-DE" sz="1200" dirty="0" err="1">
                <a:solidFill>
                  <a:srgbClr val="000000"/>
                </a:solidFill>
                <a:effectLst/>
                <a:latin typeface="Arial" panose="020B0604020202020204" pitchFamily="34" charset="0"/>
              </a:rPr>
              <a:t>Reenen</a:t>
            </a:r>
            <a:r>
              <a:rPr lang="de-DE" sz="1200" dirty="0">
                <a:solidFill>
                  <a:srgbClr val="000000"/>
                </a:solidFill>
                <a:effectLst/>
                <a:latin typeface="Arial" panose="020B0604020202020204" pitchFamily="34" charset="0"/>
              </a:rPr>
              <a:t>, 2016[22]; Kaoru </a:t>
            </a:r>
            <a:r>
              <a:rPr lang="de-DE" sz="1200" dirty="0" err="1">
                <a:solidFill>
                  <a:srgbClr val="000000"/>
                </a:solidFill>
                <a:effectLst/>
                <a:latin typeface="Arial" panose="020B0604020202020204" pitchFamily="34" charset="0"/>
              </a:rPr>
              <a:t>Rieti</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Takizawa</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Miho</a:t>
            </a:r>
            <a:r>
              <a:rPr lang="de-DE" sz="1200" dirty="0">
                <a:solidFill>
                  <a:srgbClr val="000000"/>
                </a:solidFill>
                <a:effectLst/>
                <a:latin typeface="Arial" panose="020B0604020202020204" pitchFamily="34" charset="0"/>
              </a:rPr>
              <a:t> et al.,</a:t>
            </a:r>
          </a:p>
          <a:p>
            <a:pPr marL="0" indent="0">
              <a:buNone/>
            </a:pPr>
            <a:r>
              <a:rPr lang="de-DE" sz="1200" dirty="0">
                <a:solidFill>
                  <a:srgbClr val="000000"/>
                </a:solidFill>
                <a:effectLst/>
                <a:latin typeface="Arial" panose="020B0604020202020204" pitchFamily="34" charset="0"/>
              </a:rPr>
              <a:t>2017[23]; </a:t>
            </a:r>
            <a:r>
              <a:rPr lang="de-DE" sz="1200" dirty="0" err="1">
                <a:solidFill>
                  <a:srgbClr val="000000"/>
                </a:solidFill>
                <a:effectLst/>
                <a:latin typeface="Arial" panose="020B0604020202020204" pitchFamily="34" charset="0"/>
              </a:rPr>
              <a:t>Tsuruta</a:t>
            </a:r>
            <a:r>
              <a:rPr lang="de-DE" sz="1200" dirty="0">
                <a:solidFill>
                  <a:srgbClr val="000000"/>
                </a:solidFill>
                <a:effectLst/>
                <a:latin typeface="Arial" panose="020B0604020202020204" pitchFamily="34" charset="0"/>
              </a:rPr>
              <a:t>, 2018[24]; </a:t>
            </a:r>
            <a:r>
              <a:rPr lang="de-DE" sz="1200" dirty="0" err="1">
                <a:solidFill>
                  <a:srgbClr val="000000"/>
                </a:solidFill>
                <a:effectLst/>
                <a:latin typeface="Arial" panose="020B0604020202020204" pitchFamily="34" charset="0"/>
              </a:rPr>
              <a:t>Dabla</a:t>
            </a:r>
            <a:r>
              <a:rPr lang="de-DE" sz="1200" dirty="0">
                <a:solidFill>
                  <a:srgbClr val="000000"/>
                </a:solidFill>
                <a:effectLst/>
                <a:latin typeface="Arial" panose="020B0604020202020204" pitchFamily="34" charset="0"/>
              </a:rPr>
              <a:t>-Norris et al., 2018[25]; </a:t>
            </a:r>
            <a:r>
              <a:rPr lang="de-DE" sz="1200" dirty="0" err="1">
                <a:solidFill>
                  <a:srgbClr val="000000"/>
                </a:solidFill>
                <a:effectLst/>
                <a:latin typeface="Arial" panose="020B0604020202020204" pitchFamily="34" charset="0"/>
              </a:rPr>
              <a:t>Aghion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Bergeaud</a:t>
            </a:r>
            <a:r>
              <a:rPr lang="de-DE" sz="1200" dirty="0">
                <a:solidFill>
                  <a:srgbClr val="000000"/>
                </a:solidFill>
                <a:effectLst/>
                <a:latin typeface="Arial" panose="020B0604020202020204" pitchFamily="34" charset="0"/>
              </a:rPr>
              <a:t> and van </a:t>
            </a:r>
            <a:r>
              <a:rPr lang="de-DE" sz="1200" dirty="0" err="1">
                <a:solidFill>
                  <a:srgbClr val="000000"/>
                </a:solidFill>
                <a:effectLst/>
                <a:latin typeface="Arial" panose="020B0604020202020204" pitchFamily="34" charset="0"/>
              </a:rPr>
              <a:t>Reenen</a:t>
            </a:r>
            <a:r>
              <a:rPr lang="de-DE" sz="1200" dirty="0">
                <a:solidFill>
                  <a:srgbClr val="000000"/>
                </a:solidFill>
                <a:effectLst/>
                <a:latin typeface="Arial" panose="020B0604020202020204" pitchFamily="34" charset="0"/>
              </a:rPr>
              <a:t>, 2019[26])).</a:t>
            </a:r>
          </a:p>
          <a:p>
            <a:pPr marL="0" indent="0">
              <a:buNone/>
            </a:pPr>
            <a:r>
              <a:rPr lang="de-DE" sz="1200" dirty="0">
                <a:solidFill>
                  <a:srgbClr val="000000"/>
                </a:solidFill>
                <a:effectLst/>
                <a:latin typeface="Arial" panose="020B0604020202020204" pitchFamily="34" charset="0"/>
              </a:rPr>
              <a:t>Other </a:t>
            </a:r>
            <a:r>
              <a:rPr lang="de-DE" sz="1200" dirty="0" err="1">
                <a:solidFill>
                  <a:srgbClr val="000000"/>
                </a:solidFill>
                <a:effectLst/>
                <a:latin typeface="Arial" panose="020B0604020202020204" pitchFamily="34" charset="0"/>
              </a:rPr>
              <a:t>studies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suggest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size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potential </a:t>
            </a:r>
            <a:r>
              <a:rPr lang="de-DE" sz="1200" dirty="0" err="1">
                <a:solidFill>
                  <a:srgbClr val="000000"/>
                </a:solidFill>
                <a:effectLst/>
                <a:latin typeface="Arial" panose="020B0604020202020204" pitchFamily="34" charset="0"/>
              </a:rPr>
              <a:t>impact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limited. See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instance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Schivardi</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Torrini</a:t>
            </a:r>
            <a:r>
              <a:rPr lang="de-DE" sz="1200" dirty="0">
                <a:solidFill>
                  <a:srgbClr val="000000"/>
                </a:solidFill>
                <a:effectLst/>
                <a:latin typeface="Arial" panose="020B0604020202020204" pitchFamily="34" charset="0"/>
              </a:rPr>
              <a:t>, 2005[27]; </a:t>
            </a:r>
            <a:r>
              <a:rPr lang="de-DE" sz="1200" dirty="0" err="1">
                <a:solidFill>
                  <a:srgbClr val="000000"/>
                </a:solidFill>
                <a:effectLst/>
                <a:latin typeface="Arial" panose="020B0604020202020204" pitchFamily="34" charset="0"/>
              </a:rPr>
              <a:t>Schivardi</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Torrini</a:t>
            </a:r>
            <a:r>
              <a:rPr lang="de-DE" sz="1200" dirty="0">
                <a:solidFill>
                  <a:srgbClr val="000000"/>
                </a:solidFill>
                <a:effectLst/>
                <a:latin typeface="Arial" panose="020B0604020202020204" pitchFamily="34" charset="0"/>
              </a:rPr>
              <a:t>, 2008[28]; </a:t>
            </a:r>
            <a:r>
              <a:rPr lang="de-DE" sz="1200" dirty="0" err="1">
                <a:solidFill>
                  <a:srgbClr val="000000"/>
                </a:solidFill>
                <a:effectLst/>
                <a:latin typeface="Arial" panose="020B0604020202020204" pitchFamily="34" charset="0"/>
              </a:rPr>
              <a:t>Dachis</a:t>
            </a:r>
            <a:r>
              <a:rPr lang="de-DE" sz="1200" dirty="0">
                <a:solidFill>
                  <a:srgbClr val="000000"/>
                </a:solidFill>
                <a:effectLst/>
                <a:latin typeface="Arial" panose="020B0604020202020204" pitchFamily="34" charset="0"/>
              </a:rPr>
              <a:t> and Lester, 2015[29]).</a:t>
            </a:r>
          </a:p>
          <a:p>
            <a:pPr marL="0" indent="0">
              <a:buNone/>
            </a:pPr>
            <a:r>
              <a:rPr lang="de-DE" sz="1200" dirty="0">
                <a:solidFill>
                  <a:srgbClr val="000000"/>
                </a:solidFill>
                <a:effectLst/>
                <a:latin typeface="Arial" panose="020B0604020202020204" pitchFamily="34" charset="0"/>
              </a:rPr>
              <a:t>Second,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focus</a:t>
            </a:r>
            <a:r>
              <a:rPr lang="de-DE" sz="1200" dirty="0">
                <a:solidFill>
                  <a:srgbClr val="000000"/>
                </a:solidFill>
                <a:effectLst/>
                <a:latin typeface="Arial" panose="020B0604020202020204" pitchFamily="34" charset="0"/>
              </a:rPr>
              <a:t> on </a:t>
            </a: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actually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detrimental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excluding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mechanisms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embed</a:t>
            </a:r>
            <a:r>
              <a:rPr lang="de-DE" sz="1200" dirty="0">
                <a:solidFill>
                  <a:srgbClr val="000000"/>
                </a:solidFill>
                <a:effectLst/>
                <a:latin typeface="Arial" panose="020B0604020202020204" pitchFamily="34" charset="0"/>
              </a:rPr>
              <a:t> positive </a:t>
            </a:r>
            <a:r>
              <a:rPr lang="de-DE" sz="1200" dirty="0" err="1">
                <a:solidFill>
                  <a:srgbClr val="000000"/>
                </a:solidFill>
                <a:effectLst/>
                <a:latin typeface="Arial" panose="020B0604020202020204" pitchFamily="34" charset="0"/>
              </a:rPr>
              <a:t>developments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them</a:t>
            </a:r>
            <a:r>
              <a:rPr lang="de-DE" sz="1200" dirty="0">
                <a:solidFill>
                  <a:srgbClr val="000000"/>
                </a:solidFill>
                <a:effectLst/>
                <a:latin typeface="Arial" panose="020B0604020202020204" pitchFamily="34" charset="0"/>
              </a:rPr>
              <a:t> such </a:t>
            </a:r>
            <a:r>
              <a:rPr lang="de-DE" sz="1200" dirty="0" err="1">
                <a:solidFill>
                  <a:srgbClr val="000000"/>
                </a:solidFill>
                <a:effectLst/>
                <a:latin typeface="Arial" panose="020B0604020202020204" pitchFamily="34" charset="0"/>
              </a:rPr>
              <a:t>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changes</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behaviours</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practices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and </a:t>
            </a:r>
            <a:r>
              <a:rPr lang="de-DE" sz="1200" dirty="0" err="1">
                <a:solidFill>
                  <a:srgbClr val="000000"/>
                </a:solidFill>
                <a:effectLst/>
                <a:latin typeface="Arial" panose="020B0604020202020204" pitchFamily="34" charset="0"/>
              </a:rPr>
              <a:t>access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learning</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training</a:t>
            </a:r>
            <a:r>
              <a:rPr lang="de-DE" sz="1200" dirty="0">
                <a:solidFill>
                  <a:srgbClr val="000000"/>
                </a:solidFill>
                <a:effectLst/>
                <a:latin typeface="Arial" panose="020B0604020202020204" pitchFamily="34" charset="0"/>
              </a:rPr>
              <a:t>. Third,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affect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possibility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achieve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regulatory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Indeed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given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their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weight</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productive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systems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inclusion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a:t>
            </a:r>
          </a:p>
          <a:p>
            <a:pPr marL="0" indent="0">
              <a:buNone/>
            </a:pPr>
            <a:r>
              <a:rPr lang="de-DE" sz="1200" dirty="0" err="1">
                <a:solidFill>
                  <a:srgbClr val="000000"/>
                </a:solidFill>
                <a:effectLst/>
                <a:latin typeface="Arial" panose="020B0604020202020204" pitchFamily="34" charset="0"/>
              </a:rPr>
              <a:t>precondition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realisation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many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objectives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account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99%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companies</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approximately</a:t>
            </a:r>
            <a:r>
              <a:rPr lang="de-DE" sz="1200" dirty="0">
                <a:solidFill>
                  <a:srgbClr val="000000"/>
                </a:solidFill>
                <a:effectLst/>
                <a:latin typeface="Arial" panose="020B0604020202020204" pitchFamily="34" charset="0"/>
              </a:rPr>
              <a:t> 60%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GDP and </a:t>
            </a:r>
            <a:r>
              <a:rPr lang="de-DE" sz="1200" dirty="0" err="1">
                <a:solidFill>
                  <a:srgbClr val="000000"/>
                </a:solidFill>
                <a:effectLst/>
                <a:latin typeface="Arial" panose="020B0604020202020204" pitchFamily="34" charset="0"/>
              </a:rPr>
              <a:t>value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added</a:t>
            </a:r>
            <a:r>
              <a:rPr lang="de-DE" sz="1200" dirty="0">
                <a:solidFill>
                  <a:srgbClr val="000000"/>
                </a:solidFill>
                <a:effectLst/>
                <a:latin typeface="Arial" panose="020B0604020202020204" pitchFamily="34" charset="0"/>
              </a:rPr>
              <a:t>, but also 60-70%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greenhouse</a:t>
            </a:r>
            <a:r>
              <a:rPr lang="de-DE" sz="1200" dirty="0">
                <a:solidFill>
                  <a:srgbClr val="000000"/>
                </a:solidFill>
                <a:effectLst/>
                <a:latin typeface="Arial" panose="020B0604020202020204" pitchFamily="34" charset="0"/>
              </a:rPr>
              <a:t> gas (GHG) </a:t>
            </a:r>
            <a:r>
              <a:rPr lang="de-DE" sz="1200" dirty="0" err="1">
                <a:solidFill>
                  <a:srgbClr val="000000"/>
                </a:solidFill>
                <a:effectLst/>
                <a:latin typeface="Arial" panose="020B0604020202020204" pitchFamily="34" charset="0"/>
              </a:rPr>
              <a:t>emissions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sector</a:t>
            </a:r>
            <a:r>
              <a:rPr lang="de-DE" sz="1200" dirty="0">
                <a:solidFill>
                  <a:srgbClr val="000000"/>
                </a:solidFill>
                <a:effectLst/>
                <a:latin typeface="Arial" panose="020B0604020202020204" pitchFamily="34" charset="0"/>
              </a:rPr>
              <a:t> (OECD, 2021[30]). </a:t>
            </a:r>
            <a:r>
              <a:rPr lang="de-DE" sz="1200" dirty="0" err="1">
                <a:solidFill>
                  <a:srgbClr val="000000"/>
                </a:solidFill>
                <a:effectLst/>
                <a:latin typeface="Arial" panose="020B0604020202020204" pitchFamily="34" charset="0"/>
              </a:rPr>
              <a:t>Whereas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attractive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from</a:t>
            </a:r>
            <a:r>
              <a:rPr lang="de-DE" sz="1200" dirty="0">
                <a:solidFill>
                  <a:srgbClr val="000000"/>
                </a:solidFill>
                <a:effectLst/>
                <a:latin typeface="Arial" panose="020B0604020202020204" pitchFamily="34" charset="0"/>
              </a:rPr>
              <a:t> an individual firm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a:t>
            </a:r>
          </a:p>
          <a:p>
            <a:pPr marL="0" indent="0">
              <a:buNone/>
            </a:pP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level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society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may</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fact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provide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barrier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grow</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considering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also </a:t>
            </a:r>
            <a:r>
              <a:rPr lang="de-DE" sz="1200" dirty="0" err="1">
                <a:solidFill>
                  <a:srgbClr val="000000"/>
                </a:solidFill>
                <a:effectLst/>
                <a:latin typeface="Arial" panose="020B0604020202020204" pitchFamily="34" charset="0"/>
              </a:rPr>
              <a:t>explore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that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flip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side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coin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Instead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identifying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could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exempted</a:t>
            </a:r>
            <a:r>
              <a:rPr lang="de-DE" sz="1200" dirty="0">
                <a:solidFill>
                  <a:srgbClr val="000000"/>
                </a:solidFill>
                <a:effectLst/>
                <a:latin typeface="Arial" panose="020B0604020202020204" pitchFamily="34" charset="0"/>
              </a:rPr>
              <a:t>,</a:t>
            </a:r>
          </a:p>
          <a:p>
            <a:pPr marL="0" indent="0">
              <a:buNone/>
            </a:pPr>
            <a:r>
              <a:rPr lang="de-DE" sz="1200" dirty="0">
                <a:solidFill>
                  <a:srgbClr val="000000"/>
                </a:solidFill>
                <a:effectLst/>
                <a:latin typeface="Arial" panose="020B0604020202020204" pitchFamily="34" charset="0"/>
              </a:rPr>
              <a:t>SME </a:t>
            </a:r>
            <a:r>
              <a:rPr lang="de-DE" sz="1200" dirty="0" err="1">
                <a:solidFill>
                  <a:srgbClr val="000000"/>
                </a:solidFill>
                <a:effectLst/>
                <a:latin typeface="Arial" panose="020B0604020202020204" pitchFamily="34" charset="0"/>
              </a:rPr>
              <a:t>tests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help</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shed</a:t>
            </a:r>
            <a:r>
              <a:rPr lang="de-DE" sz="1200" dirty="0">
                <a:solidFill>
                  <a:srgbClr val="000000"/>
                </a:solidFill>
                <a:effectLst/>
                <a:latin typeface="Arial" panose="020B0604020202020204" pitchFamily="34" charset="0"/>
              </a:rPr>
              <a:t> light on </a:t>
            </a:r>
            <a:r>
              <a:rPr lang="de-DE" sz="1200" dirty="0" err="1">
                <a:solidFill>
                  <a:srgbClr val="000000"/>
                </a:solidFill>
                <a:effectLst/>
                <a:latin typeface="Arial" panose="020B0604020202020204" pitchFamily="34" charset="0"/>
              </a:rPr>
              <a:t>how</a:t>
            </a:r>
            <a:r>
              <a:rPr lang="de-DE" sz="1200" dirty="0">
                <a:solidFill>
                  <a:srgbClr val="000000"/>
                </a:solidFill>
                <a:effectLst/>
                <a:latin typeface="Arial" panose="020B0604020202020204" pitchFamily="34" charset="0"/>
              </a:rPr>
              <a:t> SMEs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included</a:t>
            </a:r>
            <a:r>
              <a:rPr lang="de-DE" sz="1200" dirty="0">
                <a:solidFill>
                  <a:srgbClr val="000000"/>
                </a:solidFill>
                <a:effectLst/>
                <a:latin typeface="Arial" panose="020B0604020202020204" pitchFamily="34" charset="0"/>
              </a:rPr>
              <a:t> in a </a:t>
            </a:r>
            <a:r>
              <a:rPr lang="de-DE" sz="1200" dirty="0" err="1">
                <a:solidFill>
                  <a:srgbClr val="000000"/>
                </a:solidFill>
                <a:effectLst/>
                <a:latin typeface="Arial" panose="020B0604020202020204" pitchFamily="34" charset="0"/>
              </a:rPr>
              <a:t>meaningful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way</a:t>
            </a:r>
            <a:r>
              <a:rPr lang="de-DE" sz="1200" dirty="0">
                <a:solidFill>
                  <a:srgbClr val="000000"/>
                </a:solidFill>
                <a:effectLst/>
                <a:latin typeface="Arial" panose="020B0604020202020204" pitchFamily="34" charset="0"/>
              </a:rPr>
              <a:t> in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by</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thinking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first</a:t>
            </a:r>
            <a:r>
              <a:rPr lang="de-DE" sz="1200" dirty="0">
                <a:solidFill>
                  <a:srgbClr val="000000"/>
                </a:solidFill>
                <a:effectLst/>
                <a:latin typeface="Arial" panose="020B0604020202020204" pitchFamily="34" charset="0"/>
              </a:rPr>
              <a:t>.</a:t>
            </a:r>
          </a:p>
          <a:p>
            <a:pPr marL="0" indent="0">
              <a:buNone/>
            </a:pP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decided</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deemed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appropriate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assessed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full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a:t>
            </a:r>
          </a:p>
          <a:p>
            <a:pPr marL="0" indent="0">
              <a:buNone/>
            </a:pPr>
            <a:r>
              <a:rPr lang="de-DE" sz="1200" dirty="0">
                <a:solidFill>
                  <a:srgbClr val="000000"/>
                </a:solidFill>
                <a:effectLst/>
                <a:latin typeface="Arial" panose="020B0604020202020204" pitchFamily="34" charset="0"/>
              </a:rPr>
              <a:t>partial </a:t>
            </a:r>
            <a:r>
              <a:rPr lang="de-DE" sz="1200" dirty="0" err="1">
                <a:solidFill>
                  <a:srgbClr val="000000"/>
                </a:solidFill>
                <a:effectLst/>
                <a:latin typeface="Arial" panose="020B0604020202020204" pitchFamily="34" charset="0"/>
              </a:rPr>
              <a:t>exemption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more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effective</a:t>
            </a:r>
            <a:r>
              <a:rPr lang="de-DE" sz="1200" dirty="0">
                <a:solidFill>
                  <a:srgbClr val="000000"/>
                </a:solidFill>
                <a:effectLst/>
                <a:latin typeface="Arial" panose="020B0604020202020204" pitchFamily="34" charset="0"/>
              </a:rPr>
              <a:t>, and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be</a:t>
            </a:r>
            <a:r>
              <a:rPr lang="de-DE" sz="1200" dirty="0">
                <a:solidFill>
                  <a:srgbClr val="000000"/>
                </a:solidFill>
                <a:effectLst/>
                <a:latin typeface="Arial" panose="020B0604020202020204" pitchFamily="34" charset="0"/>
              </a:rPr>
              <a:t> a </a:t>
            </a:r>
            <a:r>
              <a:rPr lang="de-DE" sz="1200" dirty="0" err="1">
                <a:solidFill>
                  <a:srgbClr val="000000"/>
                </a:solidFill>
                <a:effectLst/>
                <a:latin typeface="Arial" panose="020B0604020202020204" pitchFamily="34" charset="0"/>
              </a:rPr>
              <a:t>temporary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or</a:t>
            </a:r>
            <a:r>
              <a:rPr lang="de-DE" sz="1200" dirty="0">
                <a:solidFill>
                  <a:srgbClr val="000000"/>
                </a:solidFill>
                <a:effectLst/>
                <a:latin typeface="Arial" panose="020B0604020202020204" pitchFamily="34" charset="0"/>
              </a:rPr>
              <a:t> a permanent. </a:t>
            </a:r>
            <a:r>
              <a:rPr lang="de-DE" sz="1200" dirty="0" err="1">
                <a:solidFill>
                  <a:srgbClr val="000000"/>
                </a:solidFill>
                <a:effectLst/>
                <a:latin typeface="Arial" panose="020B0604020202020204" pitchFamily="34" charset="0"/>
              </a:rPr>
              <a:t>When</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choose</a:t>
            </a:r>
            <a:r>
              <a:rPr lang="de-DE" sz="1200" dirty="0">
                <a:solidFill>
                  <a:srgbClr val="000000"/>
                </a:solidFill>
                <a:effectLst/>
                <a:latin typeface="Arial" panose="020B0604020202020204" pitchFamily="34" charset="0"/>
              </a:rPr>
              <a:t> partial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clearly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state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parts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SMEs </a:t>
            </a:r>
            <a:r>
              <a:rPr lang="de-DE" sz="1200" dirty="0" err="1">
                <a:solidFill>
                  <a:srgbClr val="000000"/>
                </a:solidFill>
                <a:effectLst/>
                <a:latin typeface="Arial" panose="020B0604020202020204" pitchFamily="34" charset="0"/>
              </a:rPr>
              <a:t>have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comply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with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Likewise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policy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makers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should</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determine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whether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are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necessary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all SMEs and </a:t>
            </a:r>
            <a:r>
              <a:rPr lang="de-DE" sz="1200" dirty="0" err="1">
                <a:solidFill>
                  <a:srgbClr val="000000"/>
                </a:solidFill>
                <a:effectLst/>
                <a:latin typeface="Arial" panose="020B0604020202020204" pitchFamily="34" charset="0"/>
              </a:rPr>
              <a:t>if</a:t>
            </a:r>
            <a:r>
              <a:rPr lang="de-DE" sz="1200" dirty="0">
                <a:solidFill>
                  <a:srgbClr val="000000"/>
                </a:solidFill>
                <a:effectLst/>
                <a:latin typeface="Arial" panose="020B0604020202020204" pitchFamily="34" charset="0"/>
              </a:rPr>
              <a:t> not, </a:t>
            </a:r>
            <a:r>
              <a:rPr lang="de-DE" sz="1200" dirty="0" err="1">
                <a:solidFill>
                  <a:srgbClr val="000000"/>
                </a:solidFill>
                <a:effectLst/>
                <a:latin typeface="Arial" panose="020B0604020202020204" pitchFamily="34" charset="0"/>
              </a:rPr>
              <a:t>only</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exempt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those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groups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for</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which</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necessary</a:t>
            </a:r>
            <a:r>
              <a:rPr lang="de-DE" sz="1200" dirty="0">
                <a:solidFill>
                  <a:srgbClr val="000000"/>
                </a:solidFill>
                <a:effectLst/>
                <a:latin typeface="Arial" panose="020B0604020202020204" pitchFamily="34" charset="0"/>
              </a:rPr>
              <a:t>. These </a:t>
            </a:r>
            <a:r>
              <a:rPr lang="de-DE" sz="1200" dirty="0" err="1">
                <a:solidFill>
                  <a:srgbClr val="000000"/>
                </a:solidFill>
                <a:effectLst/>
                <a:latin typeface="Arial" panose="020B0604020202020204" pitchFamily="34" charset="0"/>
              </a:rPr>
              <a:t>distinctions</a:t>
            </a:r>
            <a:endParaRPr lang="de-DE" sz="1200" dirty="0">
              <a:solidFill>
                <a:srgbClr val="000000"/>
              </a:solidFill>
              <a:effectLst/>
              <a:latin typeface="Arial" panose="020B0604020202020204" pitchFamily="34" charset="0"/>
            </a:endParaRPr>
          </a:p>
          <a:p>
            <a:pPr marL="0" indent="0">
              <a:buNone/>
            </a:pP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can</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contribute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towards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effectiveness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of</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regulations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while</a:t>
            </a:r>
            <a:r>
              <a:rPr lang="de-DE" sz="1200" dirty="0">
                <a:solidFill>
                  <a:srgbClr val="000000"/>
                </a:solidFill>
                <a:effectLst/>
                <a:latin typeface="Arial" panose="020B0604020202020204" pitchFamily="34" charset="0"/>
              </a:rPr>
              <a:t> at </a:t>
            </a:r>
            <a:r>
              <a:rPr lang="de-DE" sz="1200" dirty="0" err="1">
                <a:solidFill>
                  <a:srgbClr val="000000"/>
                </a:solidFill>
                <a:effectLst/>
                <a:latin typeface="Arial" panose="020B0604020202020204" pitchFamily="34" charset="0"/>
              </a:rPr>
              <a:t>the</a:t>
            </a:r>
            <a:r>
              <a:rPr lang="de-DE" sz="1200" dirty="0">
                <a:solidFill>
                  <a:srgbClr val="000000"/>
                </a:solidFill>
                <a:effectLst/>
                <a:latin typeface="Arial" panose="020B0604020202020204" pitchFamily="34" charset="0"/>
              </a:rPr>
              <a:t> same time </a:t>
            </a:r>
            <a:r>
              <a:rPr lang="de-DE" sz="1200" dirty="0" err="1">
                <a:solidFill>
                  <a:srgbClr val="000000"/>
                </a:solidFill>
                <a:effectLst/>
                <a:latin typeface="Arial" panose="020B0604020202020204" pitchFamily="34" charset="0"/>
              </a:rPr>
              <a:t>taking</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into</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account</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the</a:t>
            </a:r>
            <a:endParaRPr lang="de-DE" sz="1200" dirty="0">
              <a:solidFill>
                <a:srgbClr val="000000"/>
              </a:solidFill>
              <a:effectLst/>
              <a:latin typeface="Arial" panose="020B0604020202020204" pitchFamily="34" charset="0"/>
            </a:endParaRPr>
          </a:p>
          <a:p>
            <a:pPr marL="0" indent="0">
              <a:buNone/>
            </a:pPr>
            <a:r>
              <a:rPr lang="de-DE" sz="1200" dirty="0" err="1">
                <a:solidFill>
                  <a:srgbClr val="000000"/>
                </a:solidFill>
                <a:effectLst/>
                <a:latin typeface="Arial" panose="020B0604020202020204" pitchFamily="34" charset="0"/>
              </a:rPr>
              <a:t>small</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business</a:t>
            </a:r>
            <a:r>
              <a:rPr lang="de-DE" sz="1200" dirty="0">
                <a:solidFill>
                  <a:srgbClr val="000000"/>
                </a:solidFill>
                <a:effectLst/>
                <a:latin typeface="Arial" panose="020B0604020202020204" pitchFamily="34" charset="0"/>
              </a:rPr>
              <a:t> </a:t>
            </a:r>
            <a:r>
              <a:rPr lang="de-DE" sz="1200" dirty="0" err="1">
                <a:solidFill>
                  <a:srgbClr val="000000"/>
                </a:solidFill>
                <a:effectLst/>
                <a:latin typeface="Arial" panose="020B0604020202020204" pitchFamily="34" charset="0"/>
              </a:rPr>
              <a:t>community</a:t>
            </a:r>
            <a:r>
              <a:rPr lang="de-DE" sz="1200" dirty="0">
                <a:solidFill>
                  <a:srgbClr val="000000"/>
                </a:solidFill>
                <a:effectLst/>
                <a:latin typeface="Arial" panose="020B0604020202020204" pitchFamily="34" charset="0"/>
              </a:rPr>
              <a:t>.</a:t>
            </a:r>
            <a:endParaRPr lang="en-US" dirty="0">
              <a:solidFill>
                <a:srgbClr val="4C48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C48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4C4845"/>
              </a:solidFill>
            </a:endParaRPr>
          </a:p>
        </p:txBody>
      </p:sp>
      <p:sp>
        <p:nvSpPr>
          <p:cNvPr id="4" name="Foliennummernplatzhalter 3"/>
          <p:cNvSpPr>
            <a:spLocks noGrp="1"/>
          </p:cNvSpPr>
          <p:nvPr>
            <p:ph type="sldNum" sz="quarter" idx="5"/>
          </p:nvPr>
        </p:nvSpPr>
        <p:spPr/>
        <p:txBody>
          <a:bodyPr/>
          <a:lstStyle/>
          <a:p>
            <a:fld id="{F768AB3F-C384-124E-B83B-0640ED2B348F}" type="slidenum">
              <a:rPr lang="en-US" smtClean="0"/>
              <a:t>10</a:t>
            </a:fld>
            <a:endParaRPr lang="en-US"/>
          </a:p>
        </p:txBody>
      </p:sp>
    </p:spTree>
    <p:extLst>
      <p:ext uri="{BB962C8B-B14F-4D97-AF65-F5344CB8AC3E}">
        <p14:creationId xmlns:p14="http://schemas.microsoft.com/office/powerpoint/2010/main" val="198766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solidFill>
                  <a:srgbClr val="4C4845"/>
                </a:solidFill>
              </a:rPr>
              <a:t>Three levels of stakeholder participation</a:t>
            </a:r>
          </a:p>
          <a:p>
            <a:pPr lvl="1"/>
            <a:r>
              <a:rPr lang="en-US" dirty="0">
                <a:solidFill>
                  <a:srgbClr val="4C4845"/>
                </a:solidFill>
              </a:rPr>
              <a:t>Information: initial level of participation characterized by a one-way relationship in which the government produces and delivers information to stakeholders. It covers both on-demand provision of information and “proactive” measures by the government to disseminate information.</a:t>
            </a:r>
          </a:p>
          <a:p>
            <a:pPr lvl="1"/>
            <a:r>
              <a:rPr lang="en-US" dirty="0">
                <a:solidFill>
                  <a:srgbClr val="4C4845"/>
                </a:solidFill>
              </a:rPr>
              <a:t>Consultation: a more advanced level of participation that entails a two-way relationship in which stakeholders provide feedback to the government and vice-versa. It is based on the prior definition of the issue for which views are being sought and requires the provision of relevant information, in addition to feedback on the outcomes of the process.</a:t>
            </a:r>
          </a:p>
          <a:p>
            <a:pPr lvl="1"/>
            <a:r>
              <a:rPr lang="en-US" dirty="0">
                <a:solidFill>
                  <a:srgbClr val="4C4845"/>
                </a:solidFill>
              </a:rPr>
              <a:t>Engagement: when stakeholders are given the opportunity and the necessary resources (e.g., information, data and digital tools) to collaborate during all phases of the policy-cycle and in the service design and delivery.</a:t>
            </a:r>
          </a:p>
          <a:p>
            <a:endParaRPr lang="en-US" dirty="0"/>
          </a:p>
          <a:p>
            <a:pPr marL="0" indent="0">
              <a:buNone/>
            </a:pPr>
            <a:r>
              <a:rPr lang="de-DE" sz="1200" dirty="0">
                <a:solidFill>
                  <a:srgbClr val="4C4845"/>
                </a:solidFill>
                <a:effectLst/>
                <a:latin typeface="Arial" panose="020B0604020202020204" pitchFamily="34" charset="0"/>
              </a:rPr>
              <a:t>In </a:t>
            </a:r>
            <a:r>
              <a:rPr lang="de-DE" sz="1200" dirty="0" err="1">
                <a:solidFill>
                  <a:srgbClr val="4C4845"/>
                </a:solidFill>
                <a:effectLst/>
                <a:latin typeface="Arial" panose="020B0604020202020204" pitchFamily="34" charset="0"/>
              </a:rPr>
              <a:t>most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cases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those</a:t>
            </a:r>
            <a:r>
              <a:rPr lang="de-DE" sz="1200" dirty="0">
                <a:solidFill>
                  <a:srgbClr val="4C4845"/>
                </a:solidFill>
                <a:effectLst/>
                <a:latin typeface="Arial" panose="020B0604020202020204" pitchFamily="34" charset="0"/>
              </a:rPr>
              <a:t> SMEs </a:t>
            </a:r>
            <a:r>
              <a:rPr lang="de-DE" sz="1200" dirty="0" err="1">
                <a:solidFill>
                  <a:srgbClr val="4C4845"/>
                </a:solidFill>
                <a:effectLst/>
                <a:latin typeface="Arial" panose="020B0604020202020204" pitchFamily="34" charset="0"/>
              </a:rPr>
              <a:t>stakeholder</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whose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input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might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be</a:t>
            </a:r>
            <a:r>
              <a:rPr lang="de-DE" sz="1200" dirty="0">
                <a:solidFill>
                  <a:srgbClr val="4C4845"/>
                </a:solidFill>
                <a:effectLst/>
                <a:latin typeface="Arial" panose="020B0604020202020204" pitchFamily="34" charset="0"/>
              </a:rPr>
              <a:t> relevant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adequately</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regulate</a:t>
            </a:r>
            <a:r>
              <a:rPr lang="de-DE" sz="1200" dirty="0">
                <a:solidFill>
                  <a:srgbClr val="4C4845"/>
                </a:solidFill>
                <a:effectLst/>
                <a:latin typeface="Arial" panose="020B0604020202020204" pitchFamily="34" charset="0"/>
              </a:rPr>
              <a:t> a </a:t>
            </a:r>
            <a:r>
              <a:rPr lang="de-DE" sz="1200" dirty="0" err="1">
                <a:solidFill>
                  <a:srgbClr val="4C4845"/>
                </a:solidFill>
                <a:effectLst/>
                <a:latin typeface="Arial" panose="020B0604020202020204" pitchFamily="34" charset="0"/>
              </a:rPr>
              <a:t>policy</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problem</a:t>
            </a:r>
            <a:r>
              <a:rPr lang="de-DE" sz="1200" dirty="0">
                <a:solidFill>
                  <a:srgbClr val="4C4845"/>
                </a:solidFill>
                <a:effectLst/>
                <a:latin typeface="Arial" panose="020B0604020202020204" pitchFamily="34" charset="0"/>
              </a:rPr>
              <a:t>, lack time and </a:t>
            </a:r>
            <a:r>
              <a:rPr lang="de-DE" sz="1200" dirty="0" err="1">
                <a:solidFill>
                  <a:srgbClr val="4C4845"/>
                </a:solidFill>
                <a:effectLst/>
                <a:latin typeface="Arial" panose="020B0604020202020204" pitchFamily="34" charset="0"/>
              </a:rPr>
              <a:t>financial</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resources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dedicate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seek</a:t>
            </a:r>
            <a:r>
              <a:rPr lang="de-DE" sz="1200" dirty="0">
                <a:solidFill>
                  <a:srgbClr val="4C4845"/>
                </a:solidFill>
                <a:effectLst/>
                <a:latin typeface="Arial" panose="020B0604020202020204" pitchFamily="34" charset="0"/>
              </a:rPr>
              <a:t> out </a:t>
            </a:r>
            <a:r>
              <a:rPr lang="de-DE" sz="1200" dirty="0" err="1">
                <a:solidFill>
                  <a:srgbClr val="4C4845"/>
                </a:solidFill>
                <a:effectLst/>
                <a:latin typeface="Arial" panose="020B0604020202020204" pitchFamily="34" charset="0"/>
              </a:rPr>
              <a:t>consultations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or</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even</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participate</a:t>
            </a:r>
            <a:r>
              <a:rPr lang="de-DE" sz="1200" dirty="0">
                <a:solidFill>
                  <a:srgbClr val="4C4845"/>
                </a:solidFill>
                <a:effectLst/>
                <a:latin typeface="Arial" panose="020B0604020202020204" pitchFamily="34" charset="0"/>
              </a:rPr>
              <a:t> in</a:t>
            </a:r>
          </a:p>
          <a:p>
            <a:pPr marL="0" indent="0">
              <a:buNone/>
            </a:pPr>
            <a:r>
              <a:rPr lang="de-DE" sz="1200" dirty="0" err="1">
                <a:solidFill>
                  <a:srgbClr val="4C4845"/>
                </a:solidFill>
                <a:effectLst/>
                <a:latin typeface="Arial" panose="020B0604020202020204" pitchFamily="34" charset="0"/>
              </a:rPr>
              <a:t>them</a:t>
            </a:r>
            <a:r>
              <a:rPr lang="de-DE" sz="1200" dirty="0">
                <a:solidFill>
                  <a:srgbClr val="4C4845"/>
                </a:solidFill>
                <a:effectLst/>
                <a:latin typeface="Arial" panose="020B0604020202020204" pitchFamily="34" charset="0"/>
              </a:rPr>
              <a:t>. This </a:t>
            </a:r>
            <a:r>
              <a:rPr lang="de-DE" sz="1200" dirty="0" err="1">
                <a:solidFill>
                  <a:srgbClr val="4C4845"/>
                </a:solidFill>
                <a:effectLst/>
                <a:latin typeface="Arial" panose="020B0604020202020204" pitchFamily="34" charset="0"/>
              </a:rPr>
              <a:t>puts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ball on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countries’ </a:t>
            </a:r>
            <a:r>
              <a:rPr lang="de-DE" sz="1200" dirty="0" err="1">
                <a:solidFill>
                  <a:srgbClr val="4C4845"/>
                </a:solidFill>
                <a:effectLst/>
                <a:latin typeface="Arial" panose="020B0604020202020204" pitchFamily="34" charset="0"/>
              </a:rPr>
              <a:t>side</a:t>
            </a:r>
            <a:r>
              <a:rPr lang="de-DE" sz="1200" dirty="0">
                <a:solidFill>
                  <a:srgbClr val="4C4845"/>
                </a:solidFill>
                <a:effectLst/>
                <a:latin typeface="Arial" panose="020B0604020202020204" pitchFamily="34" charset="0"/>
              </a:rPr>
              <a:t> and </a:t>
            </a:r>
            <a:r>
              <a:rPr lang="de-DE" sz="1200" dirty="0" err="1">
                <a:solidFill>
                  <a:srgbClr val="4C4845"/>
                </a:solidFill>
                <a:effectLst/>
                <a:latin typeface="Arial" panose="020B0604020202020204" pitchFamily="34" charset="0"/>
              </a:rPr>
              <a:t>requires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them</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include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proactive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formats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of</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engagement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that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are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easily</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accessible</a:t>
            </a:r>
            <a:r>
              <a:rPr lang="de-DE" sz="1200" dirty="0">
                <a:solidFill>
                  <a:srgbClr val="4C4845"/>
                </a:solidFill>
                <a:effectLst/>
                <a:latin typeface="Arial" panose="020B0604020202020204" pitchFamily="34" charset="0"/>
              </a:rPr>
              <a:t> and not </a:t>
            </a:r>
            <a:r>
              <a:rPr lang="de-DE" sz="1200" dirty="0" err="1">
                <a:solidFill>
                  <a:srgbClr val="4C4845"/>
                </a:solidFill>
                <a:effectLst/>
                <a:latin typeface="Arial" panose="020B0604020202020204" pitchFamily="34" charset="0"/>
              </a:rPr>
              <a:t>too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burdensome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SMEs,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ensure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that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they</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can</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participate</a:t>
            </a:r>
            <a:r>
              <a:rPr lang="de-DE" sz="1200" dirty="0">
                <a:solidFill>
                  <a:srgbClr val="4C4845"/>
                </a:solidFill>
                <a:effectLst/>
                <a:latin typeface="Arial" panose="020B0604020202020204" pitchFamily="34" charset="0"/>
              </a:rPr>
              <a:t> (Box 5.3). In </a:t>
            </a:r>
            <a:r>
              <a:rPr lang="de-DE" sz="1200" dirty="0" err="1">
                <a:solidFill>
                  <a:srgbClr val="4C4845"/>
                </a:solidFill>
                <a:effectLst/>
                <a:latin typeface="Arial" panose="020B0604020202020204" pitchFamily="34" charset="0"/>
              </a:rPr>
              <a:t>addition</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recommended</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by</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OECD Council on Open Government, </a:t>
            </a:r>
            <a:r>
              <a:rPr lang="de-DE" sz="1200" dirty="0" err="1">
                <a:solidFill>
                  <a:srgbClr val="4C4845"/>
                </a:solidFill>
                <a:effectLst/>
                <a:latin typeface="Arial" panose="020B0604020202020204" pitchFamily="34" charset="0"/>
              </a:rPr>
              <a:t>policy</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makers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should</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make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available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documents</a:t>
            </a:r>
            <a:r>
              <a:rPr lang="de-DE" sz="1200" dirty="0">
                <a:solidFill>
                  <a:srgbClr val="4C4845"/>
                </a:solidFill>
                <a:effectLst/>
                <a:latin typeface="Arial" panose="020B0604020202020204" pitchFamily="34" charset="0"/>
              </a:rPr>
              <a:t> and </a:t>
            </a:r>
            <a:r>
              <a:rPr lang="de-DE" sz="1200" dirty="0" err="1">
                <a:solidFill>
                  <a:srgbClr val="4C4845"/>
                </a:solidFill>
                <a:effectLst/>
                <a:latin typeface="Arial" panose="020B0604020202020204" pitchFamily="34" charset="0"/>
              </a:rPr>
              <a:t>information</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that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are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clear</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complete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timely</a:t>
            </a:r>
            <a:r>
              <a:rPr lang="de-DE" sz="1200" dirty="0">
                <a:solidFill>
                  <a:srgbClr val="4C4845"/>
                </a:solidFill>
                <a:effectLst/>
                <a:latin typeface="Arial" panose="020B0604020202020204" pitchFamily="34" charset="0"/>
              </a:rPr>
              <a:t>, reliable,</a:t>
            </a:r>
          </a:p>
          <a:p>
            <a:pPr marL="0" indent="0">
              <a:buNone/>
            </a:pPr>
            <a:r>
              <a:rPr lang="de-DE" sz="1200" dirty="0">
                <a:solidFill>
                  <a:srgbClr val="4C4845"/>
                </a:solidFill>
                <a:effectLst/>
                <a:latin typeface="Arial" panose="020B0604020202020204" pitchFamily="34" charset="0"/>
              </a:rPr>
              <a:t>relevant, </a:t>
            </a:r>
            <a:r>
              <a:rPr lang="de-DE" sz="1200" dirty="0" err="1">
                <a:solidFill>
                  <a:srgbClr val="4C4845"/>
                </a:solidFill>
                <a:effectLst/>
                <a:latin typeface="Arial" panose="020B0604020202020204" pitchFamily="34" charset="0"/>
              </a:rPr>
              <a:t>free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of</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cost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available</a:t>
            </a:r>
            <a:r>
              <a:rPr lang="de-DE" sz="1200" dirty="0">
                <a:solidFill>
                  <a:srgbClr val="4C4845"/>
                </a:solidFill>
                <a:effectLst/>
                <a:latin typeface="Arial" panose="020B0604020202020204" pitchFamily="34" charset="0"/>
              </a:rPr>
              <a:t> in an open </a:t>
            </a:r>
            <a:r>
              <a:rPr lang="de-DE" sz="1200" dirty="0" err="1">
                <a:solidFill>
                  <a:srgbClr val="4C4845"/>
                </a:solidFill>
                <a:effectLst/>
                <a:latin typeface="Arial" panose="020B0604020202020204" pitchFamily="34" charset="0"/>
              </a:rPr>
              <a:t>machine-readable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format</a:t>
            </a:r>
            <a:r>
              <a:rPr lang="de-DE" sz="1200" dirty="0">
                <a:solidFill>
                  <a:srgbClr val="4C4845"/>
                </a:solidFill>
                <a:effectLst/>
                <a:latin typeface="Arial" panose="020B0604020202020204" pitchFamily="34" charset="0"/>
              </a:rPr>
              <a:t>, easy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find, </a:t>
            </a:r>
            <a:r>
              <a:rPr lang="de-DE" sz="1200" dirty="0" err="1">
                <a:solidFill>
                  <a:srgbClr val="4C4845"/>
                </a:solidFill>
                <a:effectLst/>
                <a:latin typeface="Arial" panose="020B0604020202020204" pitchFamily="34" charset="0"/>
              </a:rPr>
              <a:t>understand</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use</a:t>
            </a:r>
            <a:r>
              <a:rPr lang="de-DE" sz="1200" dirty="0">
                <a:solidFill>
                  <a:srgbClr val="4C4845"/>
                </a:solidFill>
                <a:effectLst/>
                <a:latin typeface="Arial" panose="020B0604020202020204" pitchFamily="34" charset="0"/>
              </a:rPr>
              <a:t> and</a:t>
            </a:r>
          </a:p>
          <a:p>
            <a:pPr marL="0" indent="0">
              <a:buNone/>
            </a:pPr>
            <a:r>
              <a:rPr lang="de-DE" sz="1200" dirty="0" err="1">
                <a:solidFill>
                  <a:srgbClr val="4C4845"/>
                </a:solidFill>
                <a:effectLst/>
                <a:latin typeface="Arial" panose="020B0604020202020204" pitchFamily="34" charset="0"/>
              </a:rPr>
              <a:t>reuse</a:t>
            </a:r>
            <a:r>
              <a:rPr lang="de-DE" sz="1200" dirty="0">
                <a:solidFill>
                  <a:srgbClr val="4C4845"/>
                </a:solidFill>
                <a:effectLst/>
                <a:latin typeface="Arial" panose="020B0604020202020204" pitchFamily="34" charset="0"/>
              </a:rPr>
              <a:t>, and </a:t>
            </a:r>
            <a:r>
              <a:rPr lang="de-DE" sz="1200" dirty="0" err="1">
                <a:solidFill>
                  <a:srgbClr val="4C4845"/>
                </a:solidFill>
                <a:effectLst/>
                <a:latin typeface="Arial" panose="020B0604020202020204" pitchFamily="34" charset="0"/>
              </a:rPr>
              <a:t>disseminated</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through</a:t>
            </a:r>
            <a:r>
              <a:rPr lang="de-DE" sz="1200" dirty="0">
                <a:solidFill>
                  <a:srgbClr val="4C4845"/>
                </a:solidFill>
                <a:effectLst/>
                <a:latin typeface="Arial" panose="020B0604020202020204" pitchFamily="34" charset="0"/>
              </a:rPr>
              <a:t> a multi-</a:t>
            </a:r>
            <a:r>
              <a:rPr lang="de-DE" sz="1200" dirty="0" err="1">
                <a:solidFill>
                  <a:srgbClr val="4C4845"/>
                </a:solidFill>
                <a:effectLst/>
                <a:latin typeface="Arial" panose="020B0604020202020204" pitchFamily="34" charset="0"/>
              </a:rPr>
              <a:t>channel</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approach</a:t>
            </a:r>
            <a:r>
              <a:rPr lang="de-DE" sz="1200" dirty="0">
                <a:solidFill>
                  <a:srgbClr val="4C4845"/>
                </a:solidFill>
                <a:effectLst/>
                <a:latin typeface="Arial" panose="020B0604020202020204" pitchFamily="34" charset="0"/>
              </a:rPr>
              <a:t> (OECD, 2017[2]). </a:t>
            </a:r>
            <a:r>
              <a:rPr lang="de-DE" sz="1200" dirty="0" err="1">
                <a:solidFill>
                  <a:srgbClr val="4C4845"/>
                </a:solidFill>
                <a:effectLst/>
                <a:latin typeface="Arial" panose="020B0604020202020204" pitchFamily="34" charset="0"/>
              </a:rPr>
              <a:t>Likewise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these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engagements</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where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they</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operate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their</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location</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if</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business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operates</a:t>
            </a:r>
            <a:r>
              <a:rPr lang="de-DE" sz="1200" dirty="0">
                <a:solidFill>
                  <a:srgbClr val="4C4845"/>
                </a:solidFill>
                <a:effectLst/>
                <a:latin typeface="Arial" panose="020B0604020202020204" pitchFamily="34" charset="0"/>
              </a:rPr>
              <a:t> in a </a:t>
            </a:r>
            <a:r>
              <a:rPr lang="de-DE" sz="1200" dirty="0" err="1">
                <a:solidFill>
                  <a:srgbClr val="4C4845"/>
                </a:solidFill>
                <a:effectLst/>
                <a:latin typeface="Arial" panose="020B0604020202020204" pitchFamily="34" charset="0"/>
              </a:rPr>
              <a:t>specific</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canton</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is</a:t>
            </a:r>
            <a:r>
              <a:rPr lang="de-DE" sz="1200" dirty="0">
                <a:solidFill>
                  <a:srgbClr val="4C4845"/>
                </a:solidFill>
                <a:effectLst/>
                <a:latin typeface="Arial" panose="020B0604020202020204" pitchFamily="34" charset="0"/>
              </a:rPr>
              <a:t> city-</a:t>
            </a:r>
            <a:r>
              <a:rPr lang="de-DE" sz="1200" dirty="0" err="1">
                <a:solidFill>
                  <a:srgbClr val="4C4845"/>
                </a:solidFill>
                <a:effectLst/>
                <a:latin typeface="Arial" panose="020B0604020202020204" pitchFamily="34" charset="0"/>
              </a:rPr>
              <a:t>based</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or</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is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countryside-based</a:t>
            </a:r>
            <a:r>
              <a:rPr lang="de-DE" sz="1200" dirty="0">
                <a:solidFill>
                  <a:srgbClr val="4C4845"/>
                </a:solidFill>
                <a:effectLst/>
                <a:latin typeface="Arial" panose="020B0604020202020204" pitchFamily="34" charset="0"/>
              </a:rPr>
              <a:t>), and </a:t>
            </a:r>
            <a:r>
              <a:rPr lang="de-DE" sz="1200" dirty="0" err="1">
                <a:solidFill>
                  <a:srgbClr val="4C4845"/>
                </a:solidFill>
                <a:effectLst/>
                <a:latin typeface="Arial" panose="020B0604020202020204" pitchFamily="34" charset="0"/>
              </a:rPr>
              <a:t>other</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specific</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criteria</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that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might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be</a:t>
            </a:r>
            <a:r>
              <a:rPr lang="de-DE" sz="1200" dirty="0">
                <a:solidFill>
                  <a:srgbClr val="4C4845"/>
                </a:solidFill>
                <a:effectLst/>
                <a:latin typeface="Arial" panose="020B0604020202020204" pitchFamily="34" charset="0"/>
              </a:rPr>
              <a:t> relevant </a:t>
            </a:r>
            <a:r>
              <a:rPr lang="de-DE" sz="1200" dirty="0" err="1">
                <a:solidFill>
                  <a:srgbClr val="4C4845"/>
                </a:solidFill>
                <a:effectLst/>
                <a:latin typeface="Arial" panose="020B0604020202020204" pitchFamily="34" charset="0"/>
              </a:rPr>
              <a:t>for</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proposed</a:t>
            </a:r>
            <a:endParaRPr lang="de-DE" sz="1200" dirty="0">
              <a:solidFill>
                <a:srgbClr val="4C4845"/>
              </a:solidFill>
              <a:effectLst/>
              <a:latin typeface="Arial" panose="020B0604020202020204" pitchFamily="34" charset="0"/>
            </a:endParaRPr>
          </a:p>
          <a:p>
            <a:pPr marL="0" indent="0">
              <a:buNone/>
            </a:pPr>
            <a:r>
              <a:rPr lang="de-DE" sz="1200" dirty="0" err="1">
                <a:solidFill>
                  <a:srgbClr val="4C4845"/>
                </a:solidFill>
                <a:effectLst/>
                <a:latin typeface="Arial" panose="020B0604020202020204" pitchFamily="34" charset="0"/>
              </a:rPr>
              <a:t>regulation</a:t>
            </a:r>
            <a:r>
              <a:rPr lang="de-DE" sz="1200" dirty="0">
                <a:solidFill>
                  <a:srgbClr val="4C4845"/>
                </a:solidFill>
                <a:effectLst/>
                <a:latin typeface="Arial" panose="020B0604020202020204" pitchFamily="34" charset="0"/>
              </a:rPr>
              <a:t> (e.g., SMEs </a:t>
            </a:r>
            <a:r>
              <a:rPr lang="de-DE" sz="1200" dirty="0" err="1">
                <a:solidFill>
                  <a:srgbClr val="4C4845"/>
                </a:solidFill>
                <a:effectLst/>
                <a:latin typeface="Arial" panose="020B0604020202020204" pitchFamily="34" charset="0"/>
              </a:rPr>
              <a:t>linked</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to</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environment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activities</a:t>
            </a:r>
            <a:r>
              <a:rPr lang="de-DE" sz="1200" dirty="0">
                <a:solidFill>
                  <a:srgbClr val="4C4845"/>
                </a:solidFill>
                <a:effectLst/>
                <a:latin typeface="Arial" panose="020B0604020202020204" pitchFamily="34" charset="0"/>
              </a:rPr>
              <a:t>, in </a:t>
            </a:r>
            <a:r>
              <a:rPr lang="de-DE" sz="1200" dirty="0" err="1">
                <a:solidFill>
                  <a:srgbClr val="4C4845"/>
                </a:solidFill>
                <a:effectLst/>
                <a:latin typeface="Arial" panose="020B0604020202020204" pitchFamily="34" charset="0"/>
              </a:rPr>
              <a:t>case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of</a:t>
            </a:r>
            <a:r>
              <a:rPr lang="de-DE" sz="1200" dirty="0">
                <a:solidFill>
                  <a:srgbClr val="4C4845"/>
                </a:solidFill>
                <a:effectLst/>
                <a:latin typeface="Arial" panose="020B0604020202020204" pitchFamily="34" charset="0"/>
              </a:rPr>
              <a:t> environmental </a:t>
            </a:r>
            <a:r>
              <a:rPr lang="de-DE" sz="1200" dirty="0" err="1">
                <a:solidFill>
                  <a:srgbClr val="4C4845"/>
                </a:solidFill>
                <a:effectLst/>
                <a:latin typeface="Arial" panose="020B0604020202020204" pitchFamily="34" charset="0"/>
              </a:rPr>
              <a:t>regulation</a:t>
            </a:r>
            <a:r>
              <a:rPr lang="de-DE" sz="1200" dirty="0">
                <a:solidFill>
                  <a:srgbClr val="4C4845"/>
                </a:solidFill>
                <a:effectLst/>
                <a:latin typeface="Arial" panose="020B0604020202020204" pitchFamily="34" charset="0"/>
              </a:rPr>
              <a:t>).</a:t>
            </a:r>
          </a:p>
          <a:p>
            <a:pPr marL="0" indent="0">
              <a:buNone/>
            </a:pPr>
            <a:r>
              <a:rPr lang="de-DE" sz="1200" dirty="0">
                <a:solidFill>
                  <a:srgbClr val="4C4845"/>
                </a:solidFill>
                <a:effectLst/>
                <a:latin typeface="Arial" panose="020B0604020202020204" pitchFamily="34" charset="0"/>
              </a:rPr>
              <a:t>The </a:t>
            </a:r>
            <a:r>
              <a:rPr lang="de-DE" sz="1200" dirty="0" err="1">
                <a:solidFill>
                  <a:srgbClr val="4C4845"/>
                </a:solidFill>
                <a:effectLst/>
                <a:latin typeface="Arial" panose="020B0604020202020204" pitchFamily="34" charset="0"/>
              </a:rPr>
              <a:t>ultimate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goal</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of</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representative</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panel</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that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as</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heterogeneous</a:t>
            </a:r>
            <a:r>
              <a:rPr lang="de-DE" sz="1200" dirty="0">
                <a:solidFill>
                  <a:srgbClr val="4C4845"/>
                </a:solidFill>
                <a:effectLst/>
                <a:latin typeface="Arial" panose="020B0604020202020204" pitchFamily="34" charset="0"/>
              </a:rPr>
              <a:t> and diverse </a:t>
            </a:r>
            <a:r>
              <a:rPr lang="de-DE" sz="1200" dirty="0" err="1">
                <a:solidFill>
                  <a:srgbClr val="4C4845"/>
                </a:solidFill>
                <a:effectLst/>
                <a:latin typeface="Arial" panose="020B0604020202020204" pitchFamily="34" charset="0"/>
              </a:rPr>
              <a:t>as</a:t>
            </a:r>
            <a:r>
              <a:rPr lang="de-DE" sz="1200" dirty="0">
                <a:solidFill>
                  <a:srgbClr val="4C4845"/>
                </a:solidFill>
                <a:effectLst/>
                <a:latin typeface="Arial" panose="020B0604020202020204" pitchFamily="34" charset="0"/>
              </a:rPr>
              <a:t> possible, and </a:t>
            </a:r>
            <a:r>
              <a:rPr lang="de-DE" sz="1200" dirty="0" err="1">
                <a:solidFill>
                  <a:srgbClr val="4C4845"/>
                </a:solidFill>
                <a:effectLst/>
                <a:latin typeface="Arial" panose="020B0604020202020204" pitchFamily="34" charset="0"/>
              </a:rPr>
              <a:t>that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it</a:t>
            </a:r>
            <a:r>
              <a:rPr lang="de-DE" sz="1200" dirty="0">
                <a:solidFill>
                  <a:srgbClr val="4C4845"/>
                </a:solidFill>
                <a:effectLst/>
                <a:latin typeface="Arial" panose="020B0604020202020204" pitchFamily="34" charset="0"/>
              </a:rPr>
              <a:t> </a:t>
            </a:r>
            <a:r>
              <a:rPr lang="de-DE" sz="1200" dirty="0" err="1">
                <a:solidFill>
                  <a:srgbClr val="4C4845"/>
                </a:solidFill>
                <a:effectLst/>
                <a:latin typeface="Arial" panose="020B0604020202020204" pitchFamily="34" charset="0"/>
              </a:rPr>
              <a:t>offers</a:t>
            </a:r>
            <a:r>
              <a:rPr lang="de-DE" sz="1200" dirty="0">
                <a:solidFill>
                  <a:srgbClr val="4C4845"/>
                </a:solidFill>
                <a:effectLst/>
                <a:latin typeface="Arial" panose="020B0604020202020204" pitchFamily="34" charset="0"/>
              </a:rPr>
              <a:t> a 360-degree </a:t>
            </a:r>
            <a:r>
              <a:rPr lang="de-DE" sz="1200" dirty="0" err="1">
                <a:solidFill>
                  <a:srgbClr val="4C4845"/>
                </a:solidFill>
                <a:effectLst/>
                <a:latin typeface="Arial" panose="020B0604020202020204" pitchFamily="34" charset="0"/>
              </a:rPr>
              <a:t>perspective</a:t>
            </a:r>
            <a:r>
              <a:rPr lang="de-DE" sz="1200" dirty="0">
                <a:solidFill>
                  <a:srgbClr val="4C4845"/>
                </a:solidFill>
                <a:effectLst/>
                <a:latin typeface="Arial" panose="020B0604020202020204" pitchFamily="34" charset="0"/>
              </a:rPr>
              <a:t> on </a:t>
            </a:r>
            <a:r>
              <a:rPr lang="de-DE" sz="1200" dirty="0" err="1">
                <a:solidFill>
                  <a:srgbClr val="4C4845"/>
                </a:solidFill>
                <a:effectLst/>
                <a:latin typeface="Arial" panose="020B0604020202020204" pitchFamily="34" charset="0"/>
              </a:rPr>
              <a:t>the</a:t>
            </a:r>
            <a:r>
              <a:rPr lang="de-DE" sz="1200" dirty="0">
                <a:solidFill>
                  <a:srgbClr val="4C4845"/>
                </a:solidFill>
                <a:effectLst/>
                <a:latin typeface="Arial" panose="020B0604020202020204" pitchFamily="34" charset="0"/>
              </a:rPr>
              <a:t> potential </a:t>
            </a:r>
            <a:r>
              <a:rPr lang="de-DE" sz="1200" dirty="0" err="1">
                <a:solidFill>
                  <a:srgbClr val="4C4845"/>
                </a:solidFill>
                <a:effectLst/>
                <a:latin typeface="Arial" panose="020B0604020202020204" pitchFamily="34" charset="0"/>
              </a:rPr>
              <a:t>impacts</a:t>
            </a:r>
            <a:r>
              <a:rPr lang="de-DE" sz="1200" dirty="0">
                <a:solidFill>
                  <a:srgbClr val="4C4845"/>
                </a:solidFill>
                <a:effectLst/>
                <a:latin typeface="Arial" panose="020B0604020202020204" pitchFamily="34" charset="0"/>
              </a:rPr>
              <a:t> on SMEs.</a:t>
            </a:r>
          </a:p>
          <a:p>
            <a:endParaRPr lang="en-US" dirty="0"/>
          </a:p>
        </p:txBody>
      </p:sp>
      <p:sp>
        <p:nvSpPr>
          <p:cNvPr id="4" name="Foliennummernplatzhalter 3"/>
          <p:cNvSpPr>
            <a:spLocks noGrp="1"/>
          </p:cNvSpPr>
          <p:nvPr>
            <p:ph type="sldNum" sz="quarter" idx="5"/>
          </p:nvPr>
        </p:nvSpPr>
        <p:spPr/>
        <p:txBody>
          <a:bodyPr/>
          <a:lstStyle/>
          <a:p>
            <a:fld id="{F768AB3F-C384-124E-B83B-0640ED2B348F}" type="slidenum">
              <a:rPr lang="en-US" smtClean="0"/>
              <a:t>11</a:t>
            </a:fld>
            <a:endParaRPr lang="en-US"/>
          </a:p>
        </p:txBody>
      </p:sp>
    </p:spTree>
    <p:extLst>
      <p:ext uri="{BB962C8B-B14F-4D97-AF65-F5344CB8AC3E}">
        <p14:creationId xmlns:p14="http://schemas.microsoft.com/office/powerpoint/2010/main" val="51156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9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83329D-DC4C-F04A-BB50-8A9286A8DD0F}"/>
              </a:ext>
            </a:extLst>
          </p:cNvPr>
          <p:cNvSpPr txBox="1"/>
          <p:nvPr userDrawn="1"/>
        </p:nvSpPr>
        <p:spPr>
          <a:xfrm>
            <a:off x="2099556" y="3480477"/>
            <a:ext cx="7992888" cy="646331"/>
          </a:xfrm>
          <a:prstGeom prst="rect">
            <a:avLst/>
          </a:prstGeom>
          <a:noFill/>
        </p:spPr>
        <p:txBody>
          <a:bodyPr wrap="square" rtlCol="0">
            <a:spAutoFit/>
          </a:bodyPr>
          <a:lstStyle/>
          <a:p>
            <a:pPr algn="ctr"/>
            <a:r>
              <a:rPr lang="en-US" sz="3600" b="0" i="0" dirty="0">
                <a:solidFill>
                  <a:schemeClr val="tx1"/>
                </a:solidFill>
                <a:latin typeface="+mj-lt"/>
                <a:cs typeface="Calibri Light" panose="020F0302020204030204" pitchFamily="34" charset="0"/>
              </a:rPr>
              <a:t>… Master …</a:t>
            </a:r>
          </a:p>
        </p:txBody>
      </p:sp>
      <p:pic>
        <p:nvPicPr>
          <p:cNvPr id="10" name="Picture 9" descr="A picture containing drawing&#10;&#10;Description automatically generated">
            <a:extLst>
              <a:ext uri="{FF2B5EF4-FFF2-40B4-BE49-F238E27FC236}">
                <a16:creationId xmlns:a16="http://schemas.microsoft.com/office/drawing/2014/main" id="{F07A53D4-CC2B-7C41-87CC-CE3227924AE3}"/>
              </a:ext>
            </a:extLst>
          </p:cNvPr>
          <p:cNvPicPr>
            <a:picLocks noChangeAspect="1"/>
          </p:cNvPicPr>
          <p:nvPr userDrawn="1"/>
        </p:nvPicPr>
        <p:blipFill>
          <a:blip r:embed="rId2"/>
          <a:stretch>
            <a:fillRect/>
          </a:stretch>
        </p:blipFill>
        <p:spPr>
          <a:xfrm>
            <a:off x="4620072" y="2285198"/>
            <a:ext cx="2951856" cy="687277"/>
          </a:xfrm>
          <a:prstGeom prst="rect">
            <a:avLst/>
          </a:prstGeom>
        </p:spPr>
      </p:pic>
      <p:pic>
        <p:nvPicPr>
          <p:cNvPr id="11" name="Picture 10" descr="Logo, company name&#10;&#10;Description automatically generated">
            <a:extLst>
              <a:ext uri="{FF2B5EF4-FFF2-40B4-BE49-F238E27FC236}">
                <a16:creationId xmlns:a16="http://schemas.microsoft.com/office/drawing/2014/main" id="{AC0CF284-9B60-3D42-9AF5-A9805436B1AF}"/>
              </a:ext>
            </a:extLst>
          </p:cNvPr>
          <p:cNvPicPr>
            <a:picLocks noChangeAspect="1"/>
          </p:cNvPicPr>
          <p:nvPr userDrawn="1"/>
        </p:nvPicPr>
        <p:blipFill>
          <a:blip r:embed="rId3"/>
          <a:stretch>
            <a:fillRect/>
          </a:stretch>
        </p:blipFill>
        <p:spPr>
          <a:xfrm>
            <a:off x="4635500" y="193735"/>
            <a:ext cx="2921000" cy="825500"/>
          </a:xfrm>
          <a:prstGeom prst="rect">
            <a:avLst/>
          </a:prstGeom>
        </p:spPr>
      </p:pic>
    </p:spTree>
    <p:extLst>
      <p:ext uri="{BB962C8B-B14F-4D97-AF65-F5344CB8AC3E}">
        <p14:creationId xmlns:p14="http://schemas.microsoft.com/office/powerpoint/2010/main" val="322720343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en-US" sz="6000" kern="1200" spc="600" dirty="0">
                <a:solidFill>
                  <a:srgbClr val="253AA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lang="en-US" sz="2400" kern="1200" spc="600" dirty="0" smtClean="0">
                <a:solidFill>
                  <a:srgbClr val="253AA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837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96728" y="1800000"/>
            <a:ext cx="10094142"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1296728" y="0"/>
            <a:ext cx="8926286" cy="1325563"/>
          </a:xfrm>
        </p:spPr>
        <p:txBody>
          <a:bodyPr lIns="0" tIns="0" rIns="0" bIns="0">
            <a:normAutofit/>
          </a:bodyPr>
          <a:lstStyle>
            <a:lvl1pPr>
              <a:lnSpc>
                <a:spcPct val="100000"/>
              </a:lnSpc>
              <a:defRPr sz="3600">
                <a:solidFill>
                  <a:srgbClr val="253AA1"/>
                </a:solidFill>
              </a:defRPr>
            </a:lvl1pPr>
          </a:lstStyle>
          <a:p>
            <a:r>
              <a:rPr lang="en-US" dirty="0"/>
              <a:t>Click to edit Master title style</a:t>
            </a:r>
          </a:p>
        </p:txBody>
      </p:sp>
    </p:spTree>
    <p:extLst>
      <p:ext uri="{BB962C8B-B14F-4D97-AF65-F5344CB8AC3E}">
        <p14:creationId xmlns:p14="http://schemas.microsoft.com/office/powerpoint/2010/main" val="271283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6000" y="0"/>
            <a:ext cx="10363563" cy="1325563"/>
          </a:xfrm>
        </p:spPr>
        <p:txBody>
          <a:bodyPr lIns="0" tIns="0" rIns="0" bIns="0">
            <a:normAutofit/>
          </a:bodyPr>
          <a:lstStyle>
            <a:lvl1pPr>
              <a:lnSpc>
                <a:spcPct val="100000"/>
              </a:lnSpc>
              <a:defRPr sz="3600">
                <a:solidFill>
                  <a:srgbClr val="253AA1"/>
                </a:solidFill>
              </a:defRPr>
            </a:lvl1pPr>
          </a:lstStyle>
          <a:p>
            <a:r>
              <a:rPr lang="en-US" dirty="0"/>
              <a:t>Click to edit Master title style</a:t>
            </a:r>
          </a:p>
        </p:txBody>
      </p:sp>
      <p:sp>
        <p:nvSpPr>
          <p:cNvPr id="3" name="Content Placeholder 2"/>
          <p:cNvSpPr>
            <a:spLocks noGrp="1"/>
          </p:cNvSpPr>
          <p:nvPr>
            <p:ph sz="half" idx="1" hasCustomPrompt="1"/>
          </p:nvPr>
        </p:nvSpPr>
        <p:spPr>
          <a:xfrm>
            <a:off x="1296000"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19563"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671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10E540A-E994-8A42-BCD2-BF1E61439FF0}"/>
              </a:ext>
            </a:extLst>
          </p:cNvPr>
          <p:cNvSpPr txBox="1"/>
          <p:nvPr userDrawn="1"/>
        </p:nvSpPr>
        <p:spPr>
          <a:xfrm>
            <a:off x="2607733" y="2573867"/>
            <a:ext cx="8703734" cy="2556933"/>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0083329D-DC4C-F04A-BB50-8A9286A8DD0F}"/>
              </a:ext>
            </a:extLst>
          </p:cNvPr>
          <p:cNvSpPr txBox="1"/>
          <p:nvPr userDrawn="1"/>
        </p:nvSpPr>
        <p:spPr>
          <a:xfrm>
            <a:off x="2963156" y="2285198"/>
            <a:ext cx="7992888" cy="4524315"/>
          </a:xfrm>
          <a:prstGeom prst="rect">
            <a:avLst/>
          </a:prstGeom>
          <a:noFill/>
        </p:spPr>
        <p:txBody>
          <a:bodyPr wrap="square" rtlCol="0">
            <a:spAutoFit/>
          </a:bodyPr>
          <a:lstStyle/>
          <a:p>
            <a:pPr algn="l"/>
            <a:endParaRPr lang="en-US" sz="6000" dirty="0">
              <a:solidFill>
                <a:schemeClr val="bg1"/>
              </a:solidFill>
              <a:latin typeface="+mn-lt"/>
            </a:endParaRPr>
          </a:p>
          <a:p>
            <a:pPr algn="l"/>
            <a:endParaRPr lang="en-US" sz="6000" dirty="0">
              <a:solidFill>
                <a:schemeClr val="bg1"/>
              </a:solidFill>
              <a:latin typeface="+mn-lt"/>
            </a:endParaRPr>
          </a:p>
          <a:p>
            <a:pPr algn="l"/>
            <a:r>
              <a:rPr lang="en-US" sz="4000" dirty="0">
                <a:solidFill>
                  <a:srgbClr val="118085"/>
                </a:solidFill>
                <a:latin typeface="+mn-lt"/>
              </a:rPr>
              <a:t>THANK YOU            </a:t>
            </a:r>
            <a:r>
              <a:rPr lang="en-US" sz="4000" dirty="0">
                <a:solidFill>
                  <a:srgbClr val="253AA1"/>
                </a:solidFill>
                <a:latin typeface="+mn-lt"/>
              </a:rPr>
              <a:t>OBRIGADO</a:t>
            </a:r>
          </a:p>
          <a:p>
            <a:pPr algn="l"/>
            <a:endParaRPr lang="en-US" sz="2400" dirty="0">
              <a:solidFill>
                <a:schemeClr val="bg1"/>
              </a:solidFill>
              <a:latin typeface="+mn-lt"/>
            </a:endParaRPr>
          </a:p>
          <a:p>
            <a:pPr algn="l"/>
            <a:endParaRPr lang="en-US" sz="2400" dirty="0">
              <a:solidFill>
                <a:schemeClr val="bg1"/>
              </a:solidFill>
              <a:latin typeface="+mn-lt"/>
            </a:endParaRPr>
          </a:p>
          <a:p>
            <a:pPr algn="l"/>
            <a:endParaRPr lang="en-US" sz="2400" dirty="0">
              <a:solidFill>
                <a:schemeClr val="bg1"/>
              </a:solidFill>
              <a:latin typeface="+mn-lt"/>
            </a:endParaRPr>
          </a:p>
          <a:p>
            <a:pPr algn="l"/>
            <a:endParaRPr lang="en-US" sz="2400" dirty="0">
              <a:solidFill>
                <a:schemeClr val="bg1"/>
              </a:solidFill>
              <a:latin typeface="+mn-lt"/>
            </a:endParaRPr>
          </a:p>
          <a:p>
            <a:pPr algn="l"/>
            <a:endParaRPr lang="en-US" sz="2400" dirty="0">
              <a:solidFill>
                <a:schemeClr val="bg1"/>
              </a:solidFill>
              <a:latin typeface="+mn-lt"/>
            </a:endParaRPr>
          </a:p>
        </p:txBody>
      </p:sp>
      <p:pic>
        <p:nvPicPr>
          <p:cNvPr id="10" name="Picture 9" descr="A picture containing drawing&#10;&#10;Description automatically generated">
            <a:extLst>
              <a:ext uri="{FF2B5EF4-FFF2-40B4-BE49-F238E27FC236}">
                <a16:creationId xmlns:a16="http://schemas.microsoft.com/office/drawing/2014/main" id="{F07A53D4-CC2B-7C41-87CC-CE3227924AE3}"/>
              </a:ext>
            </a:extLst>
          </p:cNvPr>
          <p:cNvPicPr>
            <a:picLocks noChangeAspect="1"/>
          </p:cNvPicPr>
          <p:nvPr userDrawn="1"/>
        </p:nvPicPr>
        <p:blipFill>
          <a:blip r:embed="rId2"/>
          <a:stretch>
            <a:fillRect/>
          </a:stretch>
        </p:blipFill>
        <p:spPr>
          <a:xfrm>
            <a:off x="4620072" y="2285198"/>
            <a:ext cx="2951856" cy="687277"/>
          </a:xfrm>
          <a:prstGeom prst="rect">
            <a:avLst/>
          </a:prstGeom>
        </p:spPr>
      </p:pic>
      <p:pic>
        <p:nvPicPr>
          <p:cNvPr id="11" name="Picture 10" descr="Logo, company name&#10;&#10;Description automatically generated">
            <a:extLst>
              <a:ext uri="{FF2B5EF4-FFF2-40B4-BE49-F238E27FC236}">
                <a16:creationId xmlns:a16="http://schemas.microsoft.com/office/drawing/2014/main" id="{AC0CF284-9B60-3D42-9AF5-A9805436B1AF}"/>
              </a:ext>
            </a:extLst>
          </p:cNvPr>
          <p:cNvPicPr>
            <a:picLocks noChangeAspect="1"/>
          </p:cNvPicPr>
          <p:nvPr userDrawn="1"/>
        </p:nvPicPr>
        <p:blipFill>
          <a:blip r:embed="rId3"/>
          <a:stretch>
            <a:fillRect/>
          </a:stretch>
        </p:blipFill>
        <p:spPr>
          <a:xfrm>
            <a:off x="4635500" y="193735"/>
            <a:ext cx="2921000" cy="825500"/>
          </a:xfrm>
          <a:prstGeom prst="rect">
            <a:avLst/>
          </a:prstGeom>
        </p:spPr>
      </p:pic>
    </p:spTree>
    <p:extLst>
      <p:ext uri="{BB962C8B-B14F-4D97-AF65-F5344CB8AC3E}">
        <p14:creationId xmlns:p14="http://schemas.microsoft.com/office/powerpoint/2010/main" val="68191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lang="en-US" sz="6000" kern="1200" spc="600" dirty="0">
                <a:solidFill>
                  <a:srgbClr val="253AA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lang="en-US" sz="2400" kern="1200" spc="600" dirty="0" smtClean="0">
                <a:solidFill>
                  <a:srgbClr val="253AA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086687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96728" y="1800000"/>
            <a:ext cx="10094142"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solidFill>
                  <a:schemeClr val="tx1"/>
                </a:solidFill>
                <a:latin typeface="Calibri Light" panose="020F0302020204030204" pitchFamily="34" charset="0"/>
                <a:cs typeface="Calibri Light" panose="020F0302020204030204"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1"/>
          <p:cNvSpPr>
            <a:spLocks noGrp="1"/>
          </p:cNvSpPr>
          <p:nvPr>
            <p:ph type="title" hasCustomPrompt="1"/>
          </p:nvPr>
        </p:nvSpPr>
        <p:spPr>
          <a:xfrm>
            <a:off x="1296728" y="0"/>
            <a:ext cx="8926286" cy="1325563"/>
          </a:xfrm>
        </p:spPr>
        <p:txBody>
          <a:bodyPr lIns="0" tIns="0" rIns="0" bIns="0">
            <a:normAutofit/>
          </a:bodyPr>
          <a:lstStyle>
            <a:lvl1pPr>
              <a:lnSpc>
                <a:spcPct val="100000"/>
              </a:lnSpc>
              <a:defRPr sz="3600">
                <a:solidFill>
                  <a:srgbClr val="253AA1"/>
                </a:solidFill>
              </a:defRPr>
            </a:lvl1pPr>
          </a:lstStyle>
          <a:p>
            <a:r>
              <a:rPr lang="en-US" noProof="0"/>
              <a:t>Click to edit Master title style</a:t>
            </a:r>
          </a:p>
        </p:txBody>
      </p:sp>
    </p:spTree>
    <p:extLst>
      <p:ext uri="{BB962C8B-B14F-4D97-AF65-F5344CB8AC3E}">
        <p14:creationId xmlns:p14="http://schemas.microsoft.com/office/powerpoint/2010/main" val="199319316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6000" y="0"/>
            <a:ext cx="10363563" cy="1325563"/>
          </a:xfrm>
        </p:spPr>
        <p:txBody>
          <a:bodyPr lIns="0" tIns="0" rIns="0" bIns="0">
            <a:normAutofit/>
          </a:bodyPr>
          <a:lstStyle>
            <a:lvl1pPr>
              <a:lnSpc>
                <a:spcPct val="100000"/>
              </a:lnSpc>
              <a:defRPr sz="3600">
                <a:solidFill>
                  <a:srgbClr val="253AA1"/>
                </a:solidFill>
              </a:defRPr>
            </a:lvl1pPr>
          </a:lstStyle>
          <a:p>
            <a:r>
              <a:rPr lang="en-US" dirty="0"/>
              <a:t>Click to edit Master title style</a:t>
            </a:r>
          </a:p>
        </p:txBody>
      </p:sp>
      <p:sp>
        <p:nvSpPr>
          <p:cNvPr id="3" name="Content Placeholder 2"/>
          <p:cNvSpPr>
            <a:spLocks noGrp="1"/>
          </p:cNvSpPr>
          <p:nvPr>
            <p:ph sz="half" idx="1" hasCustomPrompt="1"/>
          </p:nvPr>
        </p:nvSpPr>
        <p:spPr>
          <a:xfrm>
            <a:off x="1296000"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619563" y="1800000"/>
            <a:ext cx="5040000" cy="4351338"/>
          </a:xfrm>
          <a:prstGeom prst="rect">
            <a:avLst/>
          </a:prstGeom>
        </p:spPr>
        <p:txBody>
          <a:bodyPr lIns="0" tIns="0" rIns="0" bIns="0"/>
          <a:lstStyle>
            <a:lvl1pPr marL="2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1pPr>
            <a:lvl2pPr marL="6858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2pPr>
            <a:lvl3pPr marL="11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3pPr>
            <a:lvl4pPr marL="1584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4pPr>
            <a:lvl5pPr marL="2052000" indent="-252000">
              <a:lnSpc>
                <a:spcPct val="100000"/>
              </a:lnSpc>
              <a:spcBef>
                <a:spcPts val="0"/>
              </a:spcBef>
              <a:spcAft>
                <a:spcPts val="600"/>
              </a:spcAft>
              <a:buClr>
                <a:srgbClr val="253AA1"/>
              </a:buClr>
              <a:buFont typeface="Wingdings" pitchFamily="2" charset="2"/>
              <a:buChar char="§"/>
              <a:defRPr sz="2200" b="0" i="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434376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83329D-DC4C-F04A-BB50-8A9286A8DD0F}"/>
              </a:ext>
            </a:extLst>
          </p:cNvPr>
          <p:cNvSpPr txBox="1"/>
          <p:nvPr userDrawn="1"/>
        </p:nvSpPr>
        <p:spPr>
          <a:xfrm>
            <a:off x="2099556" y="3480477"/>
            <a:ext cx="7992888" cy="1200329"/>
          </a:xfrm>
          <a:prstGeom prst="rect">
            <a:avLst/>
          </a:prstGeom>
          <a:noFill/>
        </p:spPr>
        <p:txBody>
          <a:bodyPr wrap="square" rtlCol="0">
            <a:spAutoFit/>
          </a:bodyPr>
          <a:lstStyle/>
          <a:p>
            <a:pPr algn="ctr"/>
            <a:r>
              <a:rPr lang="en-US" sz="3600" b="0" i="0" dirty="0">
                <a:solidFill>
                  <a:srgbClr val="4C4845"/>
                </a:solidFill>
                <a:latin typeface="+mj-lt"/>
                <a:cs typeface="Calibri Light" panose="020F0302020204030204" pitchFamily="34" charset="0"/>
              </a:rPr>
              <a:t>Q&amp;A</a:t>
            </a:r>
          </a:p>
          <a:p>
            <a:pPr algn="ctr"/>
            <a:r>
              <a:rPr lang="en-US" sz="3600" b="0" i="0" dirty="0" err="1">
                <a:solidFill>
                  <a:srgbClr val="4C4845"/>
                </a:solidFill>
                <a:latin typeface="+mj-lt"/>
                <a:cs typeface="Calibri Light" panose="020F0302020204030204" pitchFamily="34" charset="0"/>
              </a:rPr>
              <a:t>Discussão</a:t>
            </a:r>
            <a:endParaRPr lang="en-US" sz="3600" b="0" i="0" dirty="0">
              <a:solidFill>
                <a:srgbClr val="4C4845"/>
              </a:solidFill>
              <a:latin typeface="+mj-lt"/>
              <a:cs typeface="Calibri Light" panose="020F030202020403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F07A53D4-CC2B-7C41-87CC-CE3227924AE3}"/>
              </a:ext>
            </a:extLst>
          </p:cNvPr>
          <p:cNvPicPr>
            <a:picLocks noChangeAspect="1"/>
          </p:cNvPicPr>
          <p:nvPr userDrawn="1"/>
        </p:nvPicPr>
        <p:blipFill>
          <a:blip r:embed="rId2"/>
          <a:stretch>
            <a:fillRect/>
          </a:stretch>
        </p:blipFill>
        <p:spPr>
          <a:xfrm>
            <a:off x="4620072" y="2285198"/>
            <a:ext cx="2951856" cy="687277"/>
          </a:xfrm>
          <a:prstGeom prst="rect">
            <a:avLst/>
          </a:prstGeom>
        </p:spPr>
      </p:pic>
      <p:pic>
        <p:nvPicPr>
          <p:cNvPr id="11" name="Picture 10" descr="Logo, company name&#10;&#10;Description automatically generated">
            <a:extLst>
              <a:ext uri="{FF2B5EF4-FFF2-40B4-BE49-F238E27FC236}">
                <a16:creationId xmlns:a16="http://schemas.microsoft.com/office/drawing/2014/main" id="{AC0CF284-9B60-3D42-9AF5-A9805436B1AF}"/>
              </a:ext>
            </a:extLst>
          </p:cNvPr>
          <p:cNvPicPr>
            <a:picLocks noChangeAspect="1"/>
          </p:cNvPicPr>
          <p:nvPr userDrawn="1"/>
        </p:nvPicPr>
        <p:blipFill>
          <a:blip r:embed="rId3"/>
          <a:stretch>
            <a:fillRect/>
          </a:stretch>
        </p:blipFill>
        <p:spPr>
          <a:xfrm>
            <a:off x="4635500" y="193735"/>
            <a:ext cx="2921000" cy="825500"/>
          </a:xfrm>
          <a:prstGeom prst="rect">
            <a:avLst/>
          </a:prstGeom>
        </p:spPr>
      </p:pic>
    </p:spTree>
    <p:extLst>
      <p:ext uri="{BB962C8B-B14F-4D97-AF65-F5344CB8AC3E}">
        <p14:creationId xmlns:p14="http://schemas.microsoft.com/office/powerpoint/2010/main" val="377786938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heme" Target="../theme/theme2.xml"/><Relationship Id="rId10" Type="http://schemas.openxmlformats.org/officeDocument/2006/relationships/image" Target="../media/image5.jpg"/><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11" Type="http://schemas.openxmlformats.org/officeDocument/2006/relationships/image" Target="../media/image5.jpg"/><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descr="Background pattern&#10;&#10;Description automatically generated">
            <a:extLst>
              <a:ext uri="{FF2B5EF4-FFF2-40B4-BE49-F238E27FC236}">
                <a16:creationId xmlns:a16="http://schemas.microsoft.com/office/drawing/2014/main" id="{2D95E12F-DC41-E34F-82DB-61645E4EEEF1}"/>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40" name="Picture 39" descr="Shape, rectangle&#10;&#10;Description automatically generated">
            <a:extLst>
              <a:ext uri="{FF2B5EF4-FFF2-40B4-BE49-F238E27FC236}">
                <a16:creationId xmlns:a16="http://schemas.microsoft.com/office/drawing/2014/main" id="{11A44CBA-44FD-C042-ACA3-B9A727346188}"/>
              </a:ext>
            </a:extLst>
          </p:cNvPr>
          <p:cNvPicPr>
            <a:picLocks noChangeAspect="1"/>
          </p:cNvPicPr>
          <p:nvPr userDrawn="1"/>
        </p:nvPicPr>
        <p:blipFill rotWithShape="1">
          <a:blip r:embed="rId4"/>
          <a:srcRect r="31227"/>
          <a:stretch/>
        </p:blipFill>
        <p:spPr>
          <a:xfrm rot="10800000">
            <a:off x="-19051" y="1666123"/>
            <a:ext cx="7699732" cy="4478338"/>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BB4CDBC6-7C6A-0E4E-8346-C89C7F0FAD80}"/>
              </a:ext>
            </a:extLst>
          </p:cNvPr>
          <p:cNvPicPr>
            <a:picLocks noChangeAspect="1"/>
          </p:cNvPicPr>
          <p:nvPr userDrawn="1"/>
        </p:nvPicPr>
        <p:blipFill>
          <a:blip r:embed="rId5"/>
          <a:stretch>
            <a:fillRect/>
          </a:stretch>
        </p:blipFill>
        <p:spPr>
          <a:xfrm>
            <a:off x="293620" y="128478"/>
            <a:ext cx="2951856" cy="687277"/>
          </a:xfrm>
          <a:prstGeom prst="rect">
            <a:avLst/>
          </a:prstGeom>
        </p:spPr>
      </p:pic>
      <p:pic>
        <p:nvPicPr>
          <p:cNvPr id="47" name="Picture 46" descr="A person wearing a hat&#10;&#10;Description automatically generated">
            <a:extLst>
              <a:ext uri="{FF2B5EF4-FFF2-40B4-BE49-F238E27FC236}">
                <a16:creationId xmlns:a16="http://schemas.microsoft.com/office/drawing/2014/main" id="{A4035B03-1D98-0947-B07C-BE40EEC48770}"/>
              </a:ext>
            </a:extLst>
          </p:cNvPr>
          <p:cNvPicPr>
            <a:picLocks noChangeAspect="1"/>
          </p:cNvPicPr>
          <p:nvPr userDrawn="1"/>
        </p:nvPicPr>
        <p:blipFill rotWithShape="1">
          <a:blip r:embed="rId6"/>
          <a:srcRect r="60545"/>
          <a:stretch/>
        </p:blipFill>
        <p:spPr>
          <a:xfrm>
            <a:off x="7882934" y="1801123"/>
            <a:ext cx="4309066" cy="4360014"/>
          </a:xfrm>
          <a:prstGeom prst="rect">
            <a:avLst/>
          </a:prstGeom>
        </p:spPr>
      </p:pic>
      <p:pic>
        <p:nvPicPr>
          <p:cNvPr id="48" name="Picture 47" descr="Logo, company name&#10;&#10;Description automatically generated">
            <a:extLst>
              <a:ext uri="{FF2B5EF4-FFF2-40B4-BE49-F238E27FC236}">
                <a16:creationId xmlns:a16="http://schemas.microsoft.com/office/drawing/2014/main" id="{8F2A6CC7-ECF4-1945-8535-145A5F345062}"/>
              </a:ext>
            </a:extLst>
          </p:cNvPr>
          <p:cNvPicPr>
            <a:picLocks noChangeAspect="1"/>
          </p:cNvPicPr>
          <p:nvPr userDrawn="1"/>
        </p:nvPicPr>
        <p:blipFill>
          <a:blip r:embed="rId7"/>
          <a:stretch>
            <a:fillRect/>
          </a:stretch>
        </p:blipFill>
        <p:spPr>
          <a:xfrm>
            <a:off x="9573491" y="128478"/>
            <a:ext cx="2449580" cy="692273"/>
          </a:xfrm>
          <a:prstGeom prst="rect">
            <a:avLst/>
          </a:prstGeom>
        </p:spPr>
      </p:pic>
    </p:spTree>
    <p:extLst>
      <p:ext uri="{BB962C8B-B14F-4D97-AF65-F5344CB8AC3E}">
        <p14:creationId xmlns:p14="http://schemas.microsoft.com/office/powerpoint/2010/main" val="3937495650"/>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 para editar o estilo do título mestre</a:t>
            </a:r>
          </a:p>
        </p:txBody>
      </p:sp>
      <p:grpSp>
        <p:nvGrpSpPr>
          <p:cNvPr id="15" name="Group 14">
            <a:extLst>
              <a:ext uri="{FF2B5EF4-FFF2-40B4-BE49-F238E27FC236}">
                <a16:creationId xmlns:a16="http://schemas.microsoft.com/office/drawing/2014/main" id="{A4BEBFD9-6DD4-AA4D-8D9D-5B1E39271207}"/>
              </a:ext>
            </a:extLst>
          </p:cNvPr>
          <p:cNvGrpSpPr/>
          <p:nvPr userDrawn="1"/>
        </p:nvGrpSpPr>
        <p:grpSpPr>
          <a:xfrm>
            <a:off x="3632" y="0"/>
            <a:ext cx="12203640" cy="6849533"/>
            <a:chOff x="0" y="4233"/>
            <a:chExt cx="12203640" cy="6849533"/>
          </a:xfrm>
        </p:grpSpPr>
        <p:pic>
          <p:nvPicPr>
            <p:cNvPr id="16" name="Picture 15" descr="Background pattern&#10;&#10;Description automatically generated">
              <a:extLst>
                <a:ext uri="{FF2B5EF4-FFF2-40B4-BE49-F238E27FC236}">
                  <a16:creationId xmlns:a16="http://schemas.microsoft.com/office/drawing/2014/main" id="{10CAE140-BC3F-454D-BE51-85515F133C16}"/>
                </a:ext>
              </a:extLst>
            </p:cNvPr>
            <p:cNvPicPr>
              <a:picLocks noChangeAspect="1"/>
            </p:cNvPicPr>
            <p:nvPr/>
          </p:nvPicPr>
          <p:blipFill>
            <a:blip r:embed="rId6"/>
            <a:stretch>
              <a:fillRect/>
            </a:stretch>
          </p:blipFill>
          <p:spPr>
            <a:xfrm>
              <a:off x="0" y="4233"/>
              <a:ext cx="12192000" cy="6849533"/>
            </a:xfrm>
            <a:prstGeom prst="rect">
              <a:avLst/>
            </a:prstGeom>
          </p:spPr>
        </p:pic>
        <p:grpSp>
          <p:nvGrpSpPr>
            <p:cNvPr id="17" name="Group 16">
              <a:extLst>
                <a:ext uri="{FF2B5EF4-FFF2-40B4-BE49-F238E27FC236}">
                  <a16:creationId xmlns:a16="http://schemas.microsoft.com/office/drawing/2014/main" id="{3B9F634F-E613-3A43-ADA8-37F65F67750C}"/>
                </a:ext>
              </a:extLst>
            </p:cNvPr>
            <p:cNvGrpSpPr/>
            <p:nvPr/>
          </p:nvGrpSpPr>
          <p:grpSpPr>
            <a:xfrm>
              <a:off x="10297845" y="227599"/>
              <a:ext cx="1905795" cy="938744"/>
              <a:chOff x="10297845" y="227599"/>
              <a:chExt cx="1905795" cy="938744"/>
            </a:xfrm>
          </p:grpSpPr>
          <p:pic>
            <p:nvPicPr>
              <p:cNvPr id="18" name="Picture 17" descr="Shape, rectangle&#10;&#10;Description automatically generated">
                <a:extLst>
                  <a:ext uri="{FF2B5EF4-FFF2-40B4-BE49-F238E27FC236}">
                    <a16:creationId xmlns:a16="http://schemas.microsoft.com/office/drawing/2014/main" id="{7BECD0D1-AF96-AB4F-AB2E-EB82229200E0}"/>
                  </a:ext>
                </a:extLst>
              </p:cNvPr>
              <p:cNvPicPr>
                <a:picLocks noChangeAspect="1"/>
              </p:cNvPicPr>
              <p:nvPr/>
            </p:nvPicPr>
            <p:blipFill rotWithShape="1">
              <a:blip r:embed="rId7"/>
              <a:srcRect r="20354"/>
              <a:stretch/>
            </p:blipFill>
            <p:spPr>
              <a:xfrm>
                <a:off x="10297845" y="227599"/>
                <a:ext cx="1905795" cy="93874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B134619-0629-8047-9447-3E7BB57A95D5}"/>
                  </a:ext>
                </a:extLst>
              </p:cNvPr>
              <p:cNvPicPr>
                <a:picLocks noChangeAspect="1"/>
              </p:cNvPicPr>
              <p:nvPr/>
            </p:nvPicPr>
            <p:blipFill>
              <a:blip r:embed="rId8"/>
              <a:stretch>
                <a:fillRect/>
              </a:stretch>
            </p:blipFill>
            <p:spPr>
              <a:xfrm>
                <a:off x="10579847" y="716789"/>
                <a:ext cx="1149721" cy="267688"/>
              </a:xfrm>
              <a:prstGeom prst="rect">
                <a:avLst/>
              </a:prstGeom>
            </p:spPr>
          </p:pic>
        </p:grpSp>
      </p:grpSp>
      <p:sp>
        <p:nvSpPr>
          <p:cNvPr id="20" name="Content Placeholder 2">
            <a:extLst>
              <a:ext uri="{FF2B5EF4-FFF2-40B4-BE49-F238E27FC236}">
                <a16:creationId xmlns:a16="http://schemas.microsoft.com/office/drawing/2014/main" id="{007E2A23-9697-3E46-B264-C36915910BDF}"/>
              </a:ext>
            </a:extLst>
          </p:cNvPr>
          <p:cNvSpPr txBox="1">
            <a:spLocks/>
          </p:cNvSpPr>
          <p:nvPr userDrawn="1"/>
        </p:nvSpPr>
        <p:spPr>
          <a:xfrm>
            <a:off x="633658" y="2081797"/>
            <a:ext cx="7090494" cy="496613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DC3"/>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indent="-285750">
              <a:buFont typeface="Arial" panose="020B0604020202020204" pitchFamily="34" charset="0"/>
              <a:buChar char="•"/>
            </a:pPr>
            <a:endParaRPr lang="pt-PT" sz="2100" dirty="0">
              <a:solidFill>
                <a:srgbClr val="253AA1"/>
              </a:solidFill>
            </a:endParaRPr>
          </a:p>
        </p:txBody>
      </p:sp>
      <p:pic>
        <p:nvPicPr>
          <p:cNvPr id="21" name="Picture 20" descr="Shape, rectangle&#10;&#10;Description automatically generated">
            <a:extLst>
              <a:ext uri="{FF2B5EF4-FFF2-40B4-BE49-F238E27FC236}">
                <a16:creationId xmlns:a16="http://schemas.microsoft.com/office/drawing/2014/main" id="{91DAC3EA-4C10-C844-B6C1-A2DFF005E353}"/>
              </a:ext>
            </a:extLst>
          </p:cNvPr>
          <p:cNvPicPr>
            <a:picLocks noChangeAspect="1"/>
          </p:cNvPicPr>
          <p:nvPr userDrawn="1"/>
        </p:nvPicPr>
        <p:blipFill rotWithShape="1">
          <a:blip r:embed="rId9"/>
          <a:srcRect r="58773"/>
          <a:stretch/>
        </p:blipFill>
        <p:spPr>
          <a:xfrm rot="10800000">
            <a:off x="-10634" y="99588"/>
            <a:ext cx="1151596" cy="1184991"/>
          </a:xfrm>
          <a:prstGeom prst="rect">
            <a:avLst/>
          </a:prstGeom>
        </p:spPr>
      </p:pic>
      <p:pic>
        <p:nvPicPr>
          <p:cNvPr id="23" name="Picture 22" descr="Logo, company name&#10;&#10;Description automatically generated">
            <a:extLst>
              <a:ext uri="{FF2B5EF4-FFF2-40B4-BE49-F238E27FC236}">
                <a16:creationId xmlns:a16="http://schemas.microsoft.com/office/drawing/2014/main" id="{D8BF6B6B-2141-6142-AC07-686CF8975023}"/>
              </a:ext>
            </a:extLst>
          </p:cNvPr>
          <p:cNvPicPr>
            <a:picLocks noChangeAspect="1"/>
          </p:cNvPicPr>
          <p:nvPr userDrawn="1"/>
        </p:nvPicPr>
        <p:blipFill>
          <a:blip r:embed="rId10"/>
          <a:stretch>
            <a:fillRect/>
          </a:stretch>
        </p:blipFill>
        <p:spPr>
          <a:xfrm>
            <a:off x="10524300" y="357552"/>
            <a:ext cx="1149721" cy="324921"/>
          </a:xfrm>
          <a:prstGeom prst="rect">
            <a:avLst/>
          </a:prstGeom>
        </p:spPr>
      </p:pic>
    </p:spTree>
    <p:extLst>
      <p:ext uri="{BB962C8B-B14F-4D97-AF65-F5344CB8AC3E}">
        <p14:creationId xmlns:p14="http://schemas.microsoft.com/office/powerpoint/2010/main" val="75050667"/>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7" r:id="rId3"/>
    <p:sldLayoutId id="214748368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 para editar o estilo do título mestre</a:t>
            </a:r>
          </a:p>
        </p:txBody>
      </p:sp>
      <p:grpSp>
        <p:nvGrpSpPr>
          <p:cNvPr id="15" name="Group 14">
            <a:extLst>
              <a:ext uri="{FF2B5EF4-FFF2-40B4-BE49-F238E27FC236}">
                <a16:creationId xmlns:a16="http://schemas.microsoft.com/office/drawing/2014/main" id="{A4BEBFD9-6DD4-AA4D-8D9D-5B1E39271207}"/>
              </a:ext>
            </a:extLst>
          </p:cNvPr>
          <p:cNvGrpSpPr/>
          <p:nvPr userDrawn="1"/>
        </p:nvGrpSpPr>
        <p:grpSpPr>
          <a:xfrm>
            <a:off x="3632" y="0"/>
            <a:ext cx="12203640" cy="6849533"/>
            <a:chOff x="0" y="4233"/>
            <a:chExt cx="12203640" cy="6849533"/>
          </a:xfrm>
        </p:grpSpPr>
        <p:pic>
          <p:nvPicPr>
            <p:cNvPr id="16" name="Picture 15" descr="Background pattern&#10;&#10;Description automatically generated">
              <a:extLst>
                <a:ext uri="{FF2B5EF4-FFF2-40B4-BE49-F238E27FC236}">
                  <a16:creationId xmlns:a16="http://schemas.microsoft.com/office/drawing/2014/main" id="{10CAE140-BC3F-454D-BE51-85515F133C16}"/>
                </a:ext>
              </a:extLst>
            </p:cNvPr>
            <p:cNvPicPr>
              <a:picLocks noChangeAspect="1"/>
            </p:cNvPicPr>
            <p:nvPr/>
          </p:nvPicPr>
          <p:blipFill>
            <a:blip r:embed="rId7"/>
            <a:stretch>
              <a:fillRect/>
            </a:stretch>
          </p:blipFill>
          <p:spPr>
            <a:xfrm>
              <a:off x="0" y="4233"/>
              <a:ext cx="12192000" cy="6849533"/>
            </a:xfrm>
            <a:prstGeom prst="rect">
              <a:avLst/>
            </a:prstGeom>
          </p:spPr>
        </p:pic>
        <p:grpSp>
          <p:nvGrpSpPr>
            <p:cNvPr id="17" name="Group 16">
              <a:extLst>
                <a:ext uri="{FF2B5EF4-FFF2-40B4-BE49-F238E27FC236}">
                  <a16:creationId xmlns:a16="http://schemas.microsoft.com/office/drawing/2014/main" id="{3B9F634F-E613-3A43-ADA8-37F65F67750C}"/>
                </a:ext>
              </a:extLst>
            </p:cNvPr>
            <p:cNvGrpSpPr/>
            <p:nvPr/>
          </p:nvGrpSpPr>
          <p:grpSpPr>
            <a:xfrm>
              <a:off x="10297845" y="227599"/>
              <a:ext cx="1905795" cy="938744"/>
              <a:chOff x="10297845" y="227599"/>
              <a:chExt cx="1905795" cy="938744"/>
            </a:xfrm>
          </p:grpSpPr>
          <p:pic>
            <p:nvPicPr>
              <p:cNvPr id="18" name="Picture 17" descr="Shape, rectangle&#10;&#10;Description automatically generated">
                <a:extLst>
                  <a:ext uri="{FF2B5EF4-FFF2-40B4-BE49-F238E27FC236}">
                    <a16:creationId xmlns:a16="http://schemas.microsoft.com/office/drawing/2014/main" id="{7BECD0D1-AF96-AB4F-AB2E-EB82229200E0}"/>
                  </a:ext>
                </a:extLst>
              </p:cNvPr>
              <p:cNvPicPr>
                <a:picLocks noChangeAspect="1"/>
              </p:cNvPicPr>
              <p:nvPr/>
            </p:nvPicPr>
            <p:blipFill rotWithShape="1">
              <a:blip r:embed="rId8"/>
              <a:srcRect r="20354"/>
              <a:stretch/>
            </p:blipFill>
            <p:spPr>
              <a:xfrm>
                <a:off x="10297845" y="227599"/>
                <a:ext cx="1905795" cy="938744"/>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B134619-0629-8047-9447-3E7BB57A95D5}"/>
                  </a:ext>
                </a:extLst>
              </p:cNvPr>
              <p:cNvPicPr>
                <a:picLocks noChangeAspect="1"/>
              </p:cNvPicPr>
              <p:nvPr/>
            </p:nvPicPr>
            <p:blipFill>
              <a:blip r:embed="rId9"/>
              <a:stretch>
                <a:fillRect/>
              </a:stretch>
            </p:blipFill>
            <p:spPr>
              <a:xfrm>
                <a:off x="10579847" y="716789"/>
                <a:ext cx="1149721" cy="267688"/>
              </a:xfrm>
              <a:prstGeom prst="rect">
                <a:avLst/>
              </a:prstGeom>
            </p:spPr>
          </p:pic>
        </p:grpSp>
      </p:grpSp>
      <p:sp>
        <p:nvSpPr>
          <p:cNvPr id="20" name="Content Placeholder 2">
            <a:extLst>
              <a:ext uri="{FF2B5EF4-FFF2-40B4-BE49-F238E27FC236}">
                <a16:creationId xmlns:a16="http://schemas.microsoft.com/office/drawing/2014/main" id="{007E2A23-9697-3E46-B264-C36915910BDF}"/>
              </a:ext>
            </a:extLst>
          </p:cNvPr>
          <p:cNvSpPr txBox="1">
            <a:spLocks/>
          </p:cNvSpPr>
          <p:nvPr userDrawn="1"/>
        </p:nvSpPr>
        <p:spPr>
          <a:xfrm>
            <a:off x="633658" y="2081797"/>
            <a:ext cx="7090494" cy="4966138"/>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DC3"/>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indent="-285750">
              <a:buFont typeface="Arial" panose="020B0604020202020204" pitchFamily="34" charset="0"/>
              <a:buChar char="•"/>
            </a:pPr>
            <a:endParaRPr lang="pt-PT" sz="2100" dirty="0">
              <a:solidFill>
                <a:srgbClr val="253AA1"/>
              </a:solidFill>
            </a:endParaRPr>
          </a:p>
        </p:txBody>
      </p:sp>
      <p:pic>
        <p:nvPicPr>
          <p:cNvPr id="21" name="Picture 20" descr="Shape, rectangle&#10;&#10;Description automatically generated">
            <a:extLst>
              <a:ext uri="{FF2B5EF4-FFF2-40B4-BE49-F238E27FC236}">
                <a16:creationId xmlns:a16="http://schemas.microsoft.com/office/drawing/2014/main" id="{91DAC3EA-4C10-C844-B6C1-A2DFF005E353}"/>
              </a:ext>
            </a:extLst>
          </p:cNvPr>
          <p:cNvPicPr>
            <a:picLocks noChangeAspect="1"/>
          </p:cNvPicPr>
          <p:nvPr userDrawn="1"/>
        </p:nvPicPr>
        <p:blipFill rotWithShape="1">
          <a:blip r:embed="rId10"/>
          <a:srcRect r="58773"/>
          <a:stretch/>
        </p:blipFill>
        <p:spPr>
          <a:xfrm rot="10800000">
            <a:off x="-10634" y="99588"/>
            <a:ext cx="1151596" cy="1184991"/>
          </a:xfrm>
          <a:prstGeom prst="rect">
            <a:avLst/>
          </a:prstGeom>
        </p:spPr>
      </p:pic>
      <p:pic>
        <p:nvPicPr>
          <p:cNvPr id="23" name="Picture 22" descr="Logo, company name&#10;&#10;Description automatically generated">
            <a:extLst>
              <a:ext uri="{FF2B5EF4-FFF2-40B4-BE49-F238E27FC236}">
                <a16:creationId xmlns:a16="http://schemas.microsoft.com/office/drawing/2014/main" id="{D8BF6B6B-2141-6142-AC07-686CF8975023}"/>
              </a:ext>
            </a:extLst>
          </p:cNvPr>
          <p:cNvPicPr>
            <a:picLocks noChangeAspect="1"/>
          </p:cNvPicPr>
          <p:nvPr userDrawn="1"/>
        </p:nvPicPr>
        <p:blipFill>
          <a:blip r:embed="rId11"/>
          <a:stretch>
            <a:fillRect/>
          </a:stretch>
        </p:blipFill>
        <p:spPr>
          <a:xfrm>
            <a:off x="10524300" y="357552"/>
            <a:ext cx="1149721" cy="324921"/>
          </a:xfrm>
          <a:prstGeom prst="rect">
            <a:avLst/>
          </a:prstGeom>
        </p:spPr>
      </p:pic>
    </p:spTree>
    <p:extLst>
      <p:ext uri="{BB962C8B-B14F-4D97-AF65-F5344CB8AC3E}">
        <p14:creationId xmlns:p14="http://schemas.microsoft.com/office/powerpoint/2010/main" val="3747400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82AFC5-C0AF-4ABF-8094-3D41EBBA5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descr="A picture containing nature, looking, dark, person&#10;&#10;Description automatically generated">
            <a:extLst>
              <a:ext uri="{FF2B5EF4-FFF2-40B4-BE49-F238E27FC236}">
                <a16:creationId xmlns:a16="http://schemas.microsoft.com/office/drawing/2014/main" id="{A42E095F-EA0C-DA47-A5F8-60A410A13180}"/>
              </a:ext>
            </a:extLst>
          </p:cNvPr>
          <p:cNvPicPr>
            <a:picLocks noChangeAspect="1"/>
          </p:cNvPicPr>
          <p:nvPr/>
        </p:nvPicPr>
        <p:blipFill>
          <a:blip r:embed="rId3"/>
          <a:stretch>
            <a:fillRect/>
          </a:stretch>
        </p:blipFill>
        <p:spPr>
          <a:xfrm>
            <a:off x="293620" y="1958130"/>
            <a:ext cx="395772" cy="683012"/>
          </a:xfrm>
          <a:prstGeom prst="rect">
            <a:avLst/>
          </a:prstGeom>
        </p:spPr>
      </p:pic>
      <p:sp>
        <p:nvSpPr>
          <p:cNvPr id="4" name="Title 1">
            <a:extLst>
              <a:ext uri="{FF2B5EF4-FFF2-40B4-BE49-F238E27FC236}">
                <a16:creationId xmlns:a16="http://schemas.microsoft.com/office/drawing/2014/main" id="{F4B81DAE-D68C-4040-AEED-09BA28456026}"/>
              </a:ext>
            </a:extLst>
          </p:cNvPr>
          <p:cNvSpPr txBox="1">
            <a:spLocks/>
          </p:cNvSpPr>
          <p:nvPr/>
        </p:nvSpPr>
        <p:spPr>
          <a:xfrm>
            <a:off x="703535" y="1799295"/>
            <a:ext cx="6527259" cy="3765846"/>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00000"/>
              </a:lnSpc>
              <a:spcAft>
                <a:spcPts val="1200"/>
              </a:spcAft>
            </a:pPr>
            <a:r>
              <a:rPr lang="en-US" sz="3900" b="1" spc="300" dirty="0">
                <a:solidFill>
                  <a:srgbClr val="FFC000"/>
                </a:solidFill>
                <a:latin typeface="+mn-lt"/>
              </a:rPr>
              <a:t>PROMOVE </a:t>
            </a:r>
            <a:r>
              <a:rPr lang="en-US" sz="3900" b="1" spc="300" dirty="0" err="1">
                <a:solidFill>
                  <a:srgbClr val="FFC000"/>
                </a:solidFill>
                <a:latin typeface="+mn-lt"/>
              </a:rPr>
              <a:t>Comércio</a:t>
            </a:r>
            <a:endParaRPr lang="en-US" sz="3900" b="1" spc="300" dirty="0">
              <a:solidFill>
                <a:srgbClr val="FFC000"/>
              </a:solidFill>
              <a:latin typeface="+mn-lt"/>
            </a:endParaRPr>
          </a:p>
          <a:p>
            <a:pPr marR="0" lvl="0" indent="0" fontAlgn="auto">
              <a:lnSpc>
                <a:spcPct val="100000"/>
              </a:lnSpc>
              <a:spcBef>
                <a:spcPts val="0"/>
              </a:spcBef>
              <a:spcAft>
                <a:spcPts val="1200"/>
              </a:spcAft>
              <a:buClrTx/>
              <a:buSzTx/>
              <a:tabLst/>
              <a:defRPr/>
            </a:pPr>
            <a:r>
              <a:rPr lang="en-US" sz="2400" b="1" spc="300" dirty="0">
                <a:solidFill>
                  <a:srgbClr val="FFC000"/>
                </a:solidFill>
                <a:latin typeface="+mn-lt"/>
                <a:cs typeface="Arial" charset="0"/>
              </a:rPr>
              <a:t>Moçambique</a:t>
            </a:r>
          </a:p>
          <a:p>
            <a:pPr>
              <a:lnSpc>
                <a:spcPct val="100000"/>
              </a:lnSpc>
              <a:spcBef>
                <a:spcPts val="0"/>
              </a:spcBef>
              <a:spcAft>
                <a:spcPts val="1200"/>
              </a:spcAft>
              <a:defRPr/>
            </a:pPr>
            <a:r>
              <a:rPr lang="en-US" sz="2200" b="1" spc="300" dirty="0">
                <a:solidFill>
                  <a:schemeClr val="bg1"/>
                </a:solidFill>
                <a:latin typeface="+mn-lt"/>
              </a:rPr>
              <a:t>DESENVOLVIMENTO DA COMPETITIVIDADE </a:t>
            </a:r>
            <a:br>
              <a:rPr lang="en-US" sz="2200" b="1" spc="300" dirty="0">
                <a:solidFill>
                  <a:schemeClr val="bg1"/>
                </a:solidFill>
                <a:latin typeface="+mn-lt"/>
              </a:rPr>
            </a:br>
            <a:r>
              <a:rPr lang="en-US" sz="2200" b="1" spc="300" dirty="0">
                <a:solidFill>
                  <a:schemeClr val="bg1"/>
                </a:solidFill>
                <a:latin typeface="+mn-lt"/>
              </a:rPr>
              <a:t>PARA EXPORTAÇÕES</a:t>
            </a:r>
          </a:p>
          <a:p>
            <a:pPr fontAlgn="base">
              <a:spcBef>
                <a:spcPts val="600"/>
              </a:spcBef>
              <a:spcAft>
                <a:spcPct val="0"/>
              </a:spcAft>
              <a:defRPr/>
            </a:pPr>
            <a:r>
              <a:rPr lang="en-US" sz="2000" dirty="0">
                <a:solidFill>
                  <a:prstClr val="white"/>
                </a:solidFill>
                <a:latin typeface="+mn-lt"/>
                <a:cs typeface="Arial" charset="0"/>
              </a:rPr>
              <a:t>Treinamento sobre avaliação de impacto regulatório</a:t>
            </a:r>
          </a:p>
          <a:p>
            <a:pPr fontAlgn="base">
              <a:spcBef>
                <a:spcPts val="600"/>
              </a:spcBef>
              <a:spcAft>
                <a:spcPct val="0"/>
              </a:spcAft>
              <a:defRPr/>
            </a:pPr>
            <a:r>
              <a:rPr lang="en-US" sz="2000" dirty="0">
                <a:solidFill>
                  <a:prstClr val="white"/>
                </a:solidFill>
                <a:latin typeface="+mn-lt"/>
                <a:cs typeface="Arial" charset="0"/>
              </a:rPr>
              <a:t>26 e 27 de agosto, 29 de agosto de 2024</a:t>
            </a:r>
          </a:p>
          <a:p>
            <a:pPr fontAlgn="base">
              <a:spcBef>
                <a:spcPts val="600"/>
              </a:spcBef>
              <a:spcAft>
                <a:spcPct val="0"/>
              </a:spcAft>
              <a:defRPr/>
            </a:pPr>
            <a:endParaRPr lang="en-US" sz="2000" dirty="0">
              <a:solidFill>
                <a:prstClr val="white"/>
              </a:solidFill>
              <a:latin typeface="+mn-lt"/>
              <a:cs typeface="Arial" charset="0"/>
            </a:endParaRPr>
          </a:p>
          <a:p>
            <a:pPr fontAlgn="base">
              <a:spcBef>
                <a:spcPts val="600"/>
              </a:spcBef>
              <a:spcAft>
                <a:spcPct val="0"/>
              </a:spcAft>
              <a:defRPr/>
            </a:pPr>
            <a:r>
              <a:rPr lang="en-US" sz="2000" dirty="0">
                <a:solidFill>
                  <a:prstClr val="white"/>
                </a:solidFill>
                <a:latin typeface="+mn-lt"/>
                <a:cs typeface="Arial" charset="0"/>
              </a:rPr>
              <a:t>Siglinde Kaiser</a:t>
            </a:r>
            <a:br>
              <a:rPr lang="en-US" sz="2000" dirty="0">
                <a:solidFill>
                  <a:prstClr val="white"/>
                </a:solidFill>
                <a:latin typeface="+mn-lt"/>
                <a:cs typeface="Arial" charset="0"/>
              </a:rPr>
            </a:br>
            <a:r>
              <a:rPr lang="en-US" sz="2000" dirty="0">
                <a:solidFill>
                  <a:prstClr val="white"/>
                </a:solidFill>
                <a:latin typeface="+mn-lt"/>
                <a:cs typeface="Arial" charset="0"/>
              </a:rPr>
              <a:t>Organização das Nações Unidas para o Desenvolvimento Industrial (UNIDO)  </a:t>
            </a:r>
          </a:p>
          <a:p>
            <a:pPr marR="0" indent="0" fontAlgn="base">
              <a:spcBef>
                <a:spcPts val="600"/>
              </a:spcBef>
              <a:spcAft>
                <a:spcPct val="0"/>
              </a:spcAft>
              <a:buClrTx/>
              <a:buSzTx/>
              <a:tabLst/>
              <a:defRPr/>
            </a:pPr>
            <a:endParaRPr lang="en-US" sz="2000" dirty="0">
              <a:solidFill>
                <a:prstClr val="white"/>
              </a:solidFill>
              <a:latin typeface="+mn-lt"/>
              <a:cs typeface="Arial" charset="0"/>
            </a:endParaRPr>
          </a:p>
          <a:p>
            <a:pPr>
              <a:lnSpc>
                <a:spcPct val="100000"/>
              </a:lnSpc>
              <a:spcBef>
                <a:spcPts val="0"/>
              </a:spcBef>
              <a:spcAft>
                <a:spcPts val="1200"/>
              </a:spcAft>
            </a:pPr>
            <a:r>
              <a:rPr lang="en-US" sz="2400" spc="300" dirty="0">
                <a:solidFill>
                  <a:schemeClr val="bg1"/>
                </a:solidFill>
                <a:latin typeface="+mn-lt"/>
              </a:rPr>
              <a:t> </a:t>
            </a:r>
            <a:br>
              <a:rPr lang="en-US" sz="2400" spc="300" dirty="0">
                <a:solidFill>
                  <a:schemeClr val="bg1"/>
                </a:solidFill>
                <a:latin typeface="+mn-lt"/>
              </a:rPr>
            </a:br>
            <a:br>
              <a:rPr lang="en-US" sz="2400" spc="300" dirty="0">
                <a:solidFill>
                  <a:schemeClr val="bg1"/>
                </a:solidFill>
                <a:latin typeface="+mn-lt"/>
              </a:rPr>
            </a:br>
            <a:endParaRPr lang="en-US" sz="2400" spc="300" dirty="0">
              <a:solidFill>
                <a:schemeClr val="bg1"/>
              </a:solidFill>
              <a:latin typeface="+mn-lt"/>
            </a:endParaRPr>
          </a:p>
        </p:txBody>
      </p:sp>
    </p:spTree>
    <p:extLst>
      <p:ext uri="{BB962C8B-B14F-4D97-AF65-F5344CB8AC3E}">
        <p14:creationId xmlns:p14="http://schemas.microsoft.com/office/powerpoint/2010/main" val="323094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sz="2000" dirty="0">
                <a:solidFill>
                  <a:srgbClr val="4C4845"/>
                </a:solidFill>
              </a:rPr>
              <a:t>Proporcionalidade a ser determinada por</a:t>
            </a:r>
          </a:p>
          <a:p>
            <a:pPr lvl="1"/>
            <a:r>
              <a:rPr lang="en-US" sz="2000" dirty="0">
                <a:solidFill>
                  <a:srgbClr val="4C4845"/>
                </a:solidFill>
              </a:rPr>
              <a:t>Número de empresas afetadas: quantas PMEs deverão ser afetadas pela proposta regulatória ou quantas micro, pequenas ou médias empresas poderão ser afetadas</a:t>
            </a:r>
          </a:p>
          <a:p>
            <a:pPr lvl="1"/>
            <a:r>
              <a:rPr lang="en-US" sz="2000" dirty="0">
                <a:solidFill>
                  <a:srgbClr val="4C4845"/>
                </a:solidFill>
              </a:rPr>
              <a:t>Setor/área geográfica em que as PMEs afetadas operam: PMEs/subgrupos de PMEs potencialmente afetadas em um determinado setor ou região geográfica. Áreas geográficas específicas podem ter uma população de PMEs maior ou mais relevante, teste de PMEs usado para analisar o impacto de uma possível regulamentação em uma área específica</a:t>
            </a:r>
          </a:p>
          <a:p>
            <a:pPr lvl="1"/>
            <a:r>
              <a:rPr lang="en-US" sz="2000" dirty="0">
                <a:solidFill>
                  <a:srgbClr val="4C4845"/>
                </a:solidFill>
              </a:rPr>
              <a:t>Impacto/custos financeiros: O impacto financeiro esperado (positivo e negativo) da regulamentação para as PMEs deve ser considerado para determinar se um teste deve ser realizado</a:t>
            </a:r>
          </a:p>
          <a:p>
            <a:pPr lvl="2"/>
            <a:r>
              <a:rPr lang="en-US" sz="2000" dirty="0">
                <a:solidFill>
                  <a:srgbClr val="4C4845"/>
                </a:solidFill>
              </a:rPr>
              <a:t>Pouco impacto: nenhum teste de PME</a:t>
            </a:r>
          </a:p>
          <a:p>
            <a:pPr lvl="1"/>
            <a:r>
              <a:rPr lang="en-US" sz="2000" dirty="0">
                <a:solidFill>
                  <a:srgbClr val="4C4845"/>
                </a:solidFill>
              </a:rPr>
              <a:t>Impacto em novas empresas</a:t>
            </a:r>
          </a:p>
          <a:p>
            <a:pPr lvl="1"/>
            <a:r>
              <a:rPr lang="en-US" sz="2000" dirty="0">
                <a:solidFill>
                  <a:srgbClr val="4C4845"/>
                </a:solidFill>
              </a:rPr>
              <a:t>Impacto em grupos específicos de operadores de negócios, por exemplo, mulheres, idosos, jovens</a:t>
            </a:r>
          </a:p>
          <a:p>
            <a:pPr lvl="2"/>
            <a:endParaRPr lang="en-US" sz="2000" dirty="0">
              <a:solidFill>
                <a:srgbClr val="4C4845"/>
              </a:solidFill>
            </a:endParaRPr>
          </a:p>
          <a:p>
            <a:endParaRPr lang="en-US" sz="2000" dirty="0">
              <a:solidFill>
                <a:srgbClr val="4C4845"/>
              </a:solidFill>
            </a:endParaRP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Proporcionalidade da implementação de um teste de PME</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solidFill>
                  <a:srgbClr val="4C4845"/>
                </a:solidFill>
                <a:latin typeface="Calibri Light" panose="020F0302020204030204" pitchFamily="34" charset="0"/>
                <a:cs typeface="Calibri Light" panose="020F0302020204030204" pitchFamily="34" charset="0"/>
              </a:rPr>
              <a:t>10</a:t>
            </a:fld>
            <a:endParaRPr lang="de-DE" sz="1200">
              <a:solidFill>
                <a:srgbClr val="4C4845"/>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430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45CD85-7CFD-BB31-35C5-E023B6590796}"/>
              </a:ext>
            </a:extLst>
          </p:cNvPr>
          <p:cNvSpPr>
            <a:spLocks noGrp="1"/>
          </p:cNvSpPr>
          <p:nvPr>
            <p:ph idx="1"/>
          </p:nvPr>
        </p:nvSpPr>
        <p:spPr/>
        <p:txBody>
          <a:bodyPr/>
          <a:lstStyle/>
          <a:p>
            <a:r>
              <a:rPr lang="en-US" sz="2000" dirty="0">
                <a:solidFill>
                  <a:srgbClr val="4C4845"/>
                </a:solidFill>
              </a:rPr>
              <a:t>Três níveis de participação das partes interessadas</a:t>
            </a:r>
          </a:p>
          <a:p>
            <a:pPr lvl="1"/>
            <a:r>
              <a:rPr lang="en-US" sz="2000" dirty="0">
                <a:solidFill>
                  <a:srgbClr val="4C4845"/>
                </a:solidFill>
              </a:rPr>
              <a:t>Informação: nível inicial de participação caracterizado por uma relação unidirecional na qual o governo produz e fornece informações às partes interessadas. Abrange tanto o fornecimento de informações sob demanda quanto as medidas "proativas" do governo para disseminar informações.</a:t>
            </a:r>
          </a:p>
          <a:p>
            <a:pPr lvl="1"/>
            <a:r>
              <a:rPr lang="en-US" sz="2000" dirty="0">
                <a:solidFill>
                  <a:srgbClr val="4C4845"/>
                </a:solidFill>
              </a:rPr>
              <a:t>Consulta: um nível mais avançado de participação que implica um relacionamento bidirecional no qual as partes interessadas fornecem feedback ao governo e vice-versa. Baseia-se na definição prévia da questão para a qual as opiniões estão sendo solicitadas e requer o fornecimento de informações relevantes, além de feedback sobre os resultados do processo.</a:t>
            </a:r>
          </a:p>
          <a:p>
            <a:pPr lvl="1"/>
            <a:r>
              <a:rPr lang="en-US" sz="2000" dirty="0">
                <a:solidFill>
                  <a:srgbClr val="4C4845"/>
                </a:solidFill>
              </a:rPr>
              <a:t>Engajamento: quando as partes interessadas têm a oportunidade e os recursos necessários (por exemplo, informações, dados e ferramentas digitais) para colaborar durante todas as fases do ciclo de políticas e no projeto e na prestação de serviços.</a:t>
            </a:r>
          </a:p>
          <a:p>
            <a:pPr marL="0" indent="0">
              <a:buNone/>
            </a:pPr>
            <a:r>
              <a:rPr lang="en-US" sz="1200" dirty="0">
                <a:solidFill>
                  <a:srgbClr val="4C4845"/>
                </a:solidFill>
              </a:rPr>
              <a:t>Fonte: (OECD, 2017)</a:t>
            </a:r>
          </a:p>
          <a:p>
            <a:endParaRPr lang="en-US" sz="2000" dirty="0">
              <a:solidFill>
                <a:srgbClr val="4C4845"/>
              </a:solidFill>
            </a:endParaRPr>
          </a:p>
        </p:txBody>
      </p:sp>
      <p:sp>
        <p:nvSpPr>
          <p:cNvPr id="3" name="Titel 2">
            <a:extLst>
              <a:ext uri="{FF2B5EF4-FFF2-40B4-BE49-F238E27FC236}">
                <a16:creationId xmlns:a16="http://schemas.microsoft.com/office/drawing/2014/main" id="{FF1AA075-8566-81A7-5720-E58D56EB8944}"/>
              </a:ext>
            </a:extLst>
          </p:cNvPr>
          <p:cNvSpPr>
            <a:spLocks noGrp="1"/>
          </p:cNvSpPr>
          <p:nvPr>
            <p:ph type="title"/>
          </p:nvPr>
        </p:nvSpPr>
        <p:spPr/>
        <p:txBody>
          <a:bodyPr/>
          <a:lstStyle/>
          <a:p>
            <a:r>
              <a:rPr lang="en-US" dirty="0"/>
              <a:t>Recomendações da OECD sobre o envolvimento com as PMEs</a:t>
            </a:r>
          </a:p>
        </p:txBody>
      </p:sp>
    </p:spTree>
    <p:extLst>
      <p:ext uri="{BB962C8B-B14F-4D97-AF65-F5344CB8AC3E}">
        <p14:creationId xmlns:p14="http://schemas.microsoft.com/office/powerpoint/2010/main" val="142331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45CD85-7CFD-BB31-35C5-E023B6590796}"/>
              </a:ext>
            </a:extLst>
          </p:cNvPr>
          <p:cNvSpPr>
            <a:spLocks noGrp="1"/>
          </p:cNvSpPr>
          <p:nvPr>
            <p:ph idx="1"/>
          </p:nvPr>
        </p:nvSpPr>
        <p:spPr/>
        <p:txBody>
          <a:bodyPr/>
          <a:lstStyle/>
          <a:p>
            <a:r>
              <a:rPr lang="en-US" sz="2000" dirty="0">
                <a:solidFill>
                  <a:srgbClr val="4C4845"/>
                </a:solidFill>
              </a:rPr>
              <a:t>O envolvimento com as PMEs não termina quando os insights são coletados</a:t>
            </a:r>
          </a:p>
          <a:p>
            <a:pPr lvl="1"/>
            <a:r>
              <a:rPr lang="en-US" sz="2000" dirty="0">
                <a:solidFill>
                  <a:srgbClr val="4C4845"/>
                </a:solidFill>
              </a:rPr>
              <a:t>Insights considerados no teste de PMEs</a:t>
            </a:r>
          </a:p>
          <a:p>
            <a:pPr lvl="2"/>
            <a:r>
              <a:rPr lang="en-US" sz="2000" dirty="0">
                <a:solidFill>
                  <a:srgbClr val="4C4845"/>
                </a:solidFill>
              </a:rPr>
              <a:t>Ao avaliar os possíveis impactos</a:t>
            </a:r>
          </a:p>
          <a:p>
            <a:pPr lvl="2"/>
            <a:r>
              <a:rPr lang="en-US" sz="2000" dirty="0">
                <a:solidFill>
                  <a:srgbClr val="4C4845"/>
                </a:solidFill>
              </a:rPr>
              <a:t>Ao projetar medidas de mitigação</a:t>
            </a:r>
          </a:p>
          <a:p>
            <a:pPr lvl="2"/>
            <a:r>
              <a:rPr lang="en-US" sz="2000" dirty="0">
                <a:solidFill>
                  <a:srgbClr val="4C4845"/>
                </a:solidFill>
              </a:rPr>
              <a:t>Ao elaborar a solução de política </a:t>
            </a:r>
          </a:p>
          <a:p>
            <a:pPr lvl="2"/>
            <a:r>
              <a:rPr lang="en-US" sz="2000" dirty="0">
                <a:solidFill>
                  <a:srgbClr val="4C4845"/>
                </a:solidFill>
              </a:rPr>
              <a:t>Ao desenvolver o regulamento final</a:t>
            </a:r>
          </a:p>
          <a:p>
            <a:pPr lvl="1"/>
            <a:r>
              <a:rPr lang="en-US" sz="2000" dirty="0">
                <a:solidFill>
                  <a:srgbClr val="4C4845"/>
                </a:solidFill>
              </a:rPr>
              <a:t>Os formuladores de políticas devem fornecer feedback às partes interessadas sobre como suas propostas foram levadas em consideração</a:t>
            </a:r>
          </a:p>
          <a:p>
            <a:pPr lvl="2"/>
            <a:r>
              <a:rPr lang="en-US" sz="2000" dirty="0">
                <a:solidFill>
                  <a:srgbClr val="4C4845"/>
                </a:solidFill>
              </a:rPr>
              <a:t>Aumentando a propriedade do processo de tomada de decisão, é mais provável que as partes interessadas também participem posteriormente, fornecendo insights para outras propostas</a:t>
            </a:r>
          </a:p>
          <a:p>
            <a:pPr lvl="1"/>
            <a:r>
              <a:rPr lang="en-US" sz="2000" dirty="0">
                <a:solidFill>
                  <a:srgbClr val="4C4845"/>
                </a:solidFill>
              </a:rPr>
              <a:t>O envolvimento contínuo pode ser útil para monitorar o cumprimento da regulamentação, ajudar as PMEs com a conformidade e identificar possíveis problemas logo no início</a:t>
            </a:r>
          </a:p>
          <a:p>
            <a:endParaRPr lang="en-US" sz="2000" dirty="0">
              <a:solidFill>
                <a:srgbClr val="4C4845"/>
              </a:solidFill>
            </a:endParaRPr>
          </a:p>
        </p:txBody>
      </p:sp>
      <p:sp>
        <p:nvSpPr>
          <p:cNvPr id="3" name="Titel 2">
            <a:extLst>
              <a:ext uri="{FF2B5EF4-FFF2-40B4-BE49-F238E27FC236}">
                <a16:creationId xmlns:a16="http://schemas.microsoft.com/office/drawing/2014/main" id="{FF1AA075-8566-81A7-5720-E58D56EB8944}"/>
              </a:ext>
            </a:extLst>
          </p:cNvPr>
          <p:cNvSpPr>
            <a:spLocks noGrp="1"/>
          </p:cNvSpPr>
          <p:nvPr>
            <p:ph type="title"/>
          </p:nvPr>
        </p:nvSpPr>
        <p:spPr/>
        <p:txBody>
          <a:bodyPr>
            <a:normAutofit/>
          </a:bodyPr>
          <a:lstStyle/>
          <a:p>
            <a:r>
              <a:rPr lang="en-US" dirty="0"/>
              <a:t>Uso dos resultados do processo de consulta</a:t>
            </a:r>
          </a:p>
        </p:txBody>
      </p:sp>
    </p:spTree>
    <p:extLst>
      <p:ext uri="{BB962C8B-B14F-4D97-AF65-F5344CB8AC3E}">
        <p14:creationId xmlns:p14="http://schemas.microsoft.com/office/powerpoint/2010/main" val="271044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45CD85-7CFD-BB31-35C5-E023B6590796}"/>
              </a:ext>
            </a:extLst>
          </p:cNvPr>
          <p:cNvSpPr>
            <a:spLocks noGrp="1"/>
          </p:cNvSpPr>
          <p:nvPr>
            <p:ph idx="1"/>
          </p:nvPr>
        </p:nvSpPr>
        <p:spPr>
          <a:xfrm>
            <a:off x="1296727" y="1800000"/>
            <a:ext cx="10413051" cy="4351338"/>
          </a:xfrm>
        </p:spPr>
        <p:txBody>
          <a:bodyPr/>
          <a:lstStyle/>
          <a:p>
            <a:pPr>
              <a:spcAft>
                <a:spcPts val="0"/>
              </a:spcAft>
            </a:pPr>
            <a:r>
              <a:rPr lang="en-US" sz="2000" dirty="0">
                <a:solidFill>
                  <a:srgbClr val="4C4845"/>
                </a:solidFill>
              </a:rPr>
              <a:t>Processos e conformidade simplificados</a:t>
            </a:r>
          </a:p>
          <a:p>
            <a:pPr lvl="1">
              <a:spcAft>
                <a:spcPts val="0"/>
              </a:spcAft>
            </a:pPr>
            <a:r>
              <a:rPr lang="en-US" sz="2000" dirty="0">
                <a:solidFill>
                  <a:srgbClr val="4C4845"/>
                </a:solidFill>
              </a:rPr>
              <a:t>Simplificação dos procedimentos administrativos </a:t>
            </a:r>
          </a:p>
          <a:p>
            <a:pPr lvl="1">
              <a:spcAft>
                <a:spcPts val="0"/>
              </a:spcAft>
            </a:pPr>
            <a:r>
              <a:rPr lang="en-US" sz="2000" dirty="0">
                <a:solidFill>
                  <a:srgbClr val="4C4845"/>
                </a:solidFill>
              </a:rPr>
              <a:t>Redução dos requisitos de informação</a:t>
            </a:r>
          </a:p>
          <a:p>
            <a:pPr lvl="1">
              <a:spcAft>
                <a:spcPts val="0"/>
              </a:spcAft>
            </a:pPr>
            <a:r>
              <a:rPr lang="en-US" sz="2000" dirty="0">
                <a:solidFill>
                  <a:srgbClr val="4C4845"/>
                </a:solidFill>
              </a:rPr>
              <a:t>Regimes de inspeção menos onerosos ou menos frequentes para pequenas empresas</a:t>
            </a:r>
          </a:p>
          <a:p>
            <a:pPr lvl="1">
              <a:spcAft>
                <a:spcPts val="0"/>
              </a:spcAft>
            </a:pPr>
            <a:r>
              <a:rPr lang="en-US" sz="2000" dirty="0">
                <a:solidFill>
                  <a:srgbClr val="4C4845"/>
                </a:solidFill>
              </a:rPr>
              <a:t>Introdução de sistemas baseados em regras em vez de sistemas de permissão</a:t>
            </a:r>
          </a:p>
          <a:p>
            <a:pPr lvl="1"/>
            <a:r>
              <a:rPr lang="en-US" sz="2000" dirty="0">
                <a:solidFill>
                  <a:srgbClr val="4C4845"/>
                </a:solidFill>
              </a:rPr>
              <a:t>Períodos de transição mais longos para que as PMEs tenham mais tempo para alocar recursos ao lidar com as regulamentações</a:t>
            </a:r>
          </a:p>
          <a:p>
            <a:pPr>
              <a:spcAft>
                <a:spcPts val="0"/>
              </a:spcAft>
            </a:pPr>
            <a:r>
              <a:rPr lang="en-US" sz="2000" dirty="0">
                <a:solidFill>
                  <a:srgbClr val="4C4845"/>
                </a:solidFill>
              </a:rPr>
              <a:t>Ajuda financeira</a:t>
            </a:r>
          </a:p>
          <a:p>
            <a:pPr lvl="1">
              <a:spcAft>
                <a:spcPts val="0"/>
              </a:spcAft>
            </a:pPr>
            <a:r>
              <a:rPr lang="en-US" sz="2000" dirty="0">
                <a:solidFill>
                  <a:srgbClr val="4C4845"/>
                </a:solidFill>
              </a:rPr>
              <a:t>Taxas administrativas mais baixas</a:t>
            </a:r>
          </a:p>
          <a:p>
            <a:pPr lvl="1"/>
            <a:r>
              <a:rPr lang="en-US" sz="2000" dirty="0">
                <a:solidFill>
                  <a:srgbClr val="4C4845"/>
                </a:solidFill>
              </a:rPr>
              <a:t>Facilitar o acesso ao financiamento ou reduzir as taxas de juros para cumprir a regulamentação As PMEs precisam incorrer em custos importantes</a:t>
            </a:r>
          </a:p>
          <a:p>
            <a:pPr>
              <a:spcAft>
                <a:spcPts val="0"/>
              </a:spcAft>
            </a:pPr>
            <a:r>
              <a:rPr lang="en-US" sz="2000" dirty="0">
                <a:solidFill>
                  <a:srgbClr val="4C4845"/>
                </a:solidFill>
              </a:rPr>
              <a:t>Treinamento e assistência com conformidade</a:t>
            </a:r>
          </a:p>
          <a:p>
            <a:pPr lvl="1">
              <a:spcAft>
                <a:spcPts val="0"/>
              </a:spcAft>
            </a:pPr>
            <a:r>
              <a:rPr lang="en-US" sz="2000" dirty="0">
                <a:solidFill>
                  <a:srgbClr val="4C4845"/>
                </a:solidFill>
              </a:rPr>
              <a:t>Treinamento oferecido às PMEs para que elas possam cumprir novas normas ou requisitos.</a:t>
            </a:r>
          </a:p>
          <a:p>
            <a:pPr lvl="1"/>
            <a:r>
              <a:rPr lang="en-US" sz="2000" dirty="0">
                <a:solidFill>
                  <a:srgbClr val="4C4845"/>
                </a:solidFill>
              </a:rPr>
              <a:t>Exigir que as pequenas empresas tenham apenas que se registrar para uma determinada atividade, em vez de terem que ser totalmente licenciadas</a:t>
            </a:r>
          </a:p>
        </p:txBody>
      </p:sp>
      <p:sp>
        <p:nvSpPr>
          <p:cNvPr id="3" name="Titel 2">
            <a:extLst>
              <a:ext uri="{FF2B5EF4-FFF2-40B4-BE49-F238E27FC236}">
                <a16:creationId xmlns:a16="http://schemas.microsoft.com/office/drawing/2014/main" id="{FF1AA075-8566-81A7-5720-E58D56EB8944}"/>
              </a:ext>
            </a:extLst>
          </p:cNvPr>
          <p:cNvSpPr>
            <a:spLocks noGrp="1"/>
          </p:cNvSpPr>
          <p:nvPr>
            <p:ph type="title"/>
          </p:nvPr>
        </p:nvSpPr>
        <p:spPr/>
        <p:txBody>
          <a:bodyPr>
            <a:normAutofit/>
          </a:bodyPr>
          <a:lstStyle/>
          <a:p>
            <a:r>
              <a:rPr lang="en-US" dirty="0"/>
              <a:t>Medidas de mitigação para PMEs</a:t>
            </a:r>
          </a:p>
        </p:txBody>
      </p:sp>
    </p:spTree>
    <p:extLst>
      <p:ext uri="{BB962C8B-B14F-4D97-AF65-F5344CB8AC3E}">
        <p14:creationId xmlns:p14="http://schemas.microsoft.com/office/powerpoint/2010/main" val="303187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75001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40000" y="2880000"/>
            <a:ext cx="9144000" cy="2387600"/>
          </a:xfrm>
        </p:spPr>
        <p:txBody>
          <a:bodyPr anchor="ctr" anchorCtr="0">
            <a:normAutofit/>
          </a:bodyPr>
          <a:lstStyle/>
          <a:p>
            <a:pPr>
              <a:lnSpc>
                <a:spcPct val="100000"/>
              </a:lnSpc>
            </a:pPr>
            <a:r>
              <a:rPr lang="de-DE" sz="4800" spc="200" dirty="0" err="1"/>
              <a:t>Consideração das </a:t>
            </a:r>
            <a:r>
              <a:rPr lang="de-DE" sz="4800" spc="200" dirty="0"/>
              <a:t>PMEs e MPMEs </a:t>
            </a:r>
            <a:r>
              <a:rPr lang="de-DE" sz="4800" spc="200" dirty="0" err="1"/>
              <a:t>na regulamentação</a:t>
            </a:r>
            <a:endParaRPr lang="en-US" sz="4400" spc="200" dirty="0">
              <a:solidFill>
                <a:schemeClr val="tx1"/>
              </a:solidFill>
            </a:endParaRPr>
          </a:p>
        </p:txBody>
      </p:sp>
      <p:sp>
        <p:nvSpPr>
          <p:cNvPr id="2" name="Textfeld 1">
            <a:extLst>
              <a:ext uri="{FF2B5EF4-FFF2-40B4-BE49-F238E27FC236}">
                <a16:creationId xmlns:a16="http://schemas.microsoft.com/office/drawing/2014/main" id="{4ABB3F02-ED03-7255-D0EA-0822DEE5B737}"/>
              </a:ext>
            </a:extLst>
          </p:cNvPr>
          <p:cNvSpPr txBox="1"/>
          <p:nvPr/>
        </p:nvSpPr>
        <p:spPr>
          <a:xfrm>
            <a:off x="964929" y="5984486"/>
            <a:ext cx="10094142" cy="369332"/>
          </a:xfrm>
          <a:prstGeom prst="rect">
            <a:avLst/>
          </a:prstGeom>
          <a:noFill/>
        </p:spPr>
        <p:txBody>
          <a:bodyPr wrap="square" lIns="0" tIns="0" rIns="0" bIns="0">
            <a:spAutoFit/>
          </a:bodyPr>
          <a:lstStyle/>
          <a:p>
            <a:pPr algn="ctr"/>
            <a:r>
              <a:rPr lang="en-US" sz="1200" dirty="0">
                <a:solidFill>
                  <a:srgbClr val="4C4845"/>
                </a:solidFill>
                <a:latin typeface="Calibri Light" panose="020F0302020204030204" pitchFamily="34" charset="0"/>
                <a:cs typeface="Calibri Light" panose="020F0302020204030204" pitchFamily="34" charset="0"/>
              </a:rPr>
              <a:t>Baseado em: OECD - the-sme-test</a:t>
            </a:r>
            <a:r>
              <a:rPr lang="en-US" sz="1200" dirty="0" err="1">
                <a:solidFill>
                  <a:srgbClr val="4C4845"/>
                </a:solidFill>
                <a:latin typeface="Calibri Light" panose="020F0302020204030204" pitchFamily="34" charset="0"/>
                <a:cs typeface="Calibri Light" panose="020F0302020204030204" pitchFamily="34" charset="0"/>
              </a:rPr>
              <a:t>.pdf</a:t>
            </a:r>
            <a:endParaRPr lang="en-US" sz="1200" dirty="0">
              <a:solidFill>
                <a:srgbClr val="4C4845"/>
              </a:solidFill>
              <a:latin typeface="Calibri Light" panose="020F0302020204030204" pitchFamily="34" charset="0"/>
              <a:cs typeface="Calibri Light" panose="020F0302020204030204" pitchFamily="34" charset="0"/>
            </a:endParaRPr>
          </a:p>
          <a:p>
            <a:pPr algn="ctr"/>
            <a:r>
              <a:rPr lang="en-US" sz="1200" dirty="0">
                <a:solidFill>
                  <a:srgbClr val="4C4845"/>
                </a:solidFill>
                <a:latin typeface="Calibri Light" panose="020F0302020204030204" pitchFamily="34" charset="0"/>
                <a:cs typeface="Calibri Light" panose="020F0302020204030204" pitchFamily="34" charset="0"/>
              </a:rPr>
              <a:t>https://one.oecd.org/document/GOV/RPC%282021%2921/FINAL/en/pdf</a:t>
            </a:r>
          </a:p>
        </p:txBody>
      </p:sp>
    </p:spTree>
    <p:extLst>
      <p:ext uri="{BB962C8B-B14F-4D97-AF65-F5344CB8AC3E}">
        <p14:creationId xmlns:p14="http://schemas.microsoft.com/office/powerpoint/2010/main" val="165741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sz="2000" dirty="0">
                <a:solidFill>
                  <a:srgbClr val="4C4845"/>
                </a:solidFill>
              </a:rPr>
              <a:t>As PMEs e MPMEs representam uma grande, se não a maior, maioria das empresas e são responsáveis por gerar grandes quantidades de empregos e valor agregado em um país</a:t>
            </a:r>
          </a:p>
          <a:p>
            <a:r>
              <a:rPr lang="en-US" sz="2000" dirty="0">
                <a:solidFill>
                  <a:srgbClr val="4C4845"/>
                </a:solidFill>
              </a:rPr>
              <a:t>Sujeito a regulamentações e políticas promulgadas pelo governo para melhorar a vida dos cidadãos e das empresas</a:t>
            </a:r>
          </a:p>
          <a:p>
            <a:r>
              <a:rPr lang="en-US" sz="2000" dirty="0">
                <a:solidFill>
                  <a:srgbClr val="4C4845"/>
                </a:solidFill>
              </a:rPr>
              <a:t>Seu tamanho e recursos limitados dificultam o cumprimento das normas e a compreensão do ambiente jurídico</a:t>
            </a:r>
          </a:p>
          <a:p>
            <a:pPr lvl="1"/>
            <a:r>
              <a:rPr lang="en-US" sz="2000" dirty="0">
                <a:solidFill>
                  <a:srgbClr val="4C4845"/>
                </a:solidFill>
              </a:rPr>
              <a:t>Enfrentar incertezas significativas ao operar</a:t>
            </a:r>
          </a:p>
          <a:p>
            <a:pPr lvl="1"/>
            <a:r>
              <a:rPr lang="en-US" sz="2000" dirty="0">
                <a:solidFill>
                  <a:srgbClr val="4C4845"/>
                </a:solidFill>
              </a:rPr>
              <a:t>Arcar com os custos sem sobreviver o suficiente para desfrutar dos benefícios pretendidos a longo prazo</a:t>
            </a:r>
          </a:p>
          <a:p>
            <a:endParaRPr lang="en-US" sz="2000" dirty="0">
              <a:solidFill>
                <a:srgbClr val="4C4845"/>
              </a:solidFill>
            </a:endParaRP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Introdução</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t>3</a:t>
            </a:fld>
            <a:endParaRPr lang="de-DE" sz="1200"/>
          </a:p>
        </p:txBody>
      </p:sp>
    </p:spTree>
    <p:extLst>
      <p:ext uri="{BB962C8B-B14F-4D97-AF65-F5344CB8AC3E}">
        <p14:creationId xmlns:p14="http://schemas.microsoft.com/office/powerpoint/2010/main" val="44989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0FBA0A-4BF6-817C-9A04-37165B1EAC54}"/>
              </a:ext>
            </a:extLst>
          </p:cNvPr>
          <p:cNvSpPr>
            <a:spLocks noGrp="1"/>
          </p:cNvSpPr>
          <p:nvPr>
            <p:ph idx="1"/>
          </p:nvPr>
        </p:nvSpPr>
        <p:spPr/>
        <p:txBody>
          <a:bodyPr/>
          <a:lstStyle/>
          <a:p>
            <a:r>
              <a:rPr lang="en-US" sz="2000" dirty="0">
                <a:solidFill>
                  <a:srgbClr val="4C4845"/>
                </a:solidFill>
              </a:rPr>
              <a:t>Os formuladores de políticas devem avaliar quais são as opções de política mais eficazes para resolver o problema da política e se essas opções atingem os objetivos desejados também com relação às PMEs</a:t>
            </a:r>
          </a:p>
          <a:p>
            <a:r>
              <a:rPr lang="en-US" sz="2000" dirty="0">
                <a:solidFill>
                  <a:srgbClr val="4C4845"/>
                </a:solidFill>
              </a:rPr>
              <a:t>Determinar desde o início como as PMEs precisam estar envolvidas no desenvolvimento do regulamento e, principalmente, como elas podem cumpri-lo.</a:t>
            </a:r>
          </a:p>
          <a:p>
            <a:pPr lvl="1"/>
            <a:r>
              <a:rPr lang="en-US" sz="2000" dirty="0">
                <a:solidFill>
                  <a:srgbClr val="4C4845"/>
                </a:solidFill>
              </a:rPr>
              <a:t>A relevância pode ser bastante limitada quando a regulamentação se concentra em questões menos relevantes para as PMEs</a:t>
            </a:r>
          </a:p>
          <a:p>
            <a:pPr lvl="1"/>
            <a:r>
              <a:rPr lang="en-US" sz="2000" dirty="0">
                <a:solidFill>
                  <a:srgbClr val="4C4845"/>
                </a:solidFill>
              </a:rPr>
              <a:t>Mesmo que os objetivos de uma regulamentação não sejam explícita ou exclusivamente voltados para as PMEs, o sucesso dela dependerá fundamentalmente de sua capacidade de incentivar uma mudança de comportamento por parte das PMEs</a:t>
            </a:r>
          </a:p>
          <a:p>
            <a:pPr marL="712788" lvl="1" indent="-277813">
              <a:buFont typeface="Wingdings" pitchFamily="2" charset="2"/>
              <a:buChar char="à"/>
            </a:pPr>
            <a:r>
              <a:rPr lang="en-US" sz="2000" dirty="0">
                <a:solidFill>
                  <a:srgbClr val="4C4845"/>
                </a:solidFill>
                <a:sym typeface="Wingdings" pitchFamily="2" charset="2"/>
              </a:rPr>
              <a:t>PMEs, por exemplo, </a:t>
            </a:r>
            <a:r>
              <a:rPr lang="en-US" sz="2000" dirty="0">
                <a:solidFill>
                  <a:srgbClr val="4C4845"/>
                </a:solidFill>
              </a:rPr>
              <a:t>que representam uma grande parte das empresas, dos empregos e do valor agregado</a:t>
            </a:r>
          </a:p>
          <a:p>
            <a:pPr lvl="1">
              <a:buFont typeface="Wingdings" pitchFamily="2" charset="2"/>
              <a:buChar char="à"/>
            </a:pPr>
            <a:r>
              <a:rPr lang="en-US" sz="2000" dirty="0">
                <a:solidFill>
                  <a:srgbClr val="4C4845"/>
                </a:solidFill>
              </a:rPr>
              <a:t>As PMEs podem ser afetadas indiretamente e ser incentivadas a apoiar a regulamentação</a:t>
            </a:r>
          </a:p>
        </p:txBody>
      </p:sp>
      <p:sp>
        <p:nvSpPr>
          <p:cNvPr id="3" name="Titel 2">
            <a:extLst>
              <a:ext uri="{FF2B5EF4-FFF2-40B4-BE49-F238E27FC236}">
                <a16:creationId xmlns:a16="http://schemas.microsoft.com/office/drawing/2014/main" id="{F69D353A-98A3-47A1-DEEF-83A636132934}"/>
              </a:ext>
            </a:extLst>
          </p:cNvPr>
          <p:cNvSpPr>
            <a:spLocks noGrp="1"/>
          </p:cNvSpPr>
          <p:nvPr>
            <p:ph type="title"/>
          </p:nvPr>
        </p:nvSpPr>
        <p:spPr/>
        <p:txBody>
          <a:bodyPr/>
          <a:lstStyle/>
          <a:p>
            <a:r>
              <a:rPr lang="en-US" dirty="0"/>
              <a:t>Relevância das PMEs para atingir os objetivos das políticas</a:t>
            </a:r>
          </a:p>
        </p:txBody>
      </p:sp>
    </p:spTree>
    <p:extLst>
      <p:ext uri="{BB962C8B-B14F-4D97-AF65-F5344CB8AC3E}">
        <p14:creationId xmlns:p14="http://schemas.microsoft.com/office/powerpoint/2010/main" val="25427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sz="2000" dirty="0">
                <a:solidFill>
                  <a:srgbClr val="4C4845"/>
                </a:solidFill>
              </a:rPr>
              <a:t>O SME Test da OECD como ferramenta na RIA para que os reguladores considerem o impacto potencial das regulamentações sobre as PMEs, levando em conta as particularidades e a proporcionalidade dos impactos</a:t>
            </a:r>
          </a:p>
          <a:p>
            <a:pPr lvl="1"/>
            <a:r>
              <a:rPr lang="en-US" sz="2000" dirty="0">
                <a:solidFill>
                  <a:srgbClr val="4C4845"/>
                </a:solidFill>
              </a:rPr>
              <a:t>Ajudar também a identificar grupos relevantes potencialmente afetados e apoiar a criação de alternativas regulatórias ou não regulatórias</a:t>
            </a:r>
          </a:p>
          <a:p>
            <a:r>
              <a:rPr lang="en-US" sz="2000" dirty="0">
                <a:solidFill>
                  <a:srgbClr val="4C4845"/>
                </a:solidFill>
              </a:rPr>
              <a:t>Ferramenta que busca fornecer informações aos tomadores de decisão para que considerem a perspectiva das PMEs ao elaborar regulamentações</a:t>
            </a:r>
          </a:p>
          <a:p>
            <a:pPr lvl="1"/>
            <a:r>
              <a:rPr lang="en-US" sz="2000" dirty="0">
                <a:solidFill>
                  <a:srgbClr val="4C4845"/>
                </a:solidFill>
              </a:rPr>
              <a:t>Identificação dos grupos de PMEs relevantes afetados</a:t>
            </a:r>
          </a:p>
          <a:p>
            <a:pPr lvl="1"/>
            <a:r>
              <a:rPr lang="en-US" sz="2000" dirty="0">
                <a:solidFill>
                  <a:srgbClr val="4C4845"/>
                </a:solidFill>
              </a:rPr>
              <a:t>Possibilitar o engajamento e as consultas com eles</a:t>
            </a:r>
          </a:p>
          <a:p>
            <a:pPr lvl="1"/>
            <a:r>
              <a:rPr lang="en-US" sz="2000" dirty="0">
                <a:solidFill>
                  <a:srgbClr val="4C4845"/>
                </a:solidFill>
              </a:rPr>
              <a:t>Estimar os impactos positivos e negativos que as regulamentações terão ou estão tendo sobre esses grupos</a:t>
            </a:r>
          </a:p>
          <a:p>
            <a:pPr lvl="1"/>
            <a:r>
              <a:rPr lang="en-US" sz="2000" dirty="0">
                <a:solidFill>
                  <a:srgbClr val="4C4845"/>
                </a:solidFill>
              </a:rPr>
              <a:t>Identificar impactos desproporcionais sobre as PMEs e permitir que os formuladores de políticas proponham opções de políticas alternativas ou medidas de mitigação para minimizar os impactos</a:t>
            </a: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Testes de PMEs da OECD (1)</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t>5</a:t>
            </a:fld>
            <a:endParaRPr lang="de-DE" sz="1200"/>
          </a:p>
        </p:txBody>
      </p:sp>
    </p:spTree>
    <p:extLst>
      <p:ext uri="{BB962C8B-B14F-4D97-AF65-F5344CB8AC3E}">
        <p14:creationId xmlns:p14="http://schemas.microsoft.com/office/powerpoint/2010/main" val="187186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sz="2000" dirty="0">
                <a:solidFill>
                  <a:srgbClr val="4C4845"/>
                </a:solidFill>
              </a:rPr>
              <a:t>Facilitar os reguladores a considerar soluções alternativas e propor esquemas adaptáveis</a:t>
            </a:r>
            <a:br>
              <a:rPr lang="en-US" sz="2000" dirty="0">
                <a:solidFill>
                  <a:srgbClr val="4C4845"/>
                </a:solidFill>
              </a:rPr>
            </a:br>
            <a:r>
              <a:rPr lang="en-US" sz="2000" dirty="0">
                <a:solidFill>
                  <a:srgbClr val="4C4845"/>
                </a:solidFill>
              </a:rPr>
              <a:t>adaptáveis para garantir que a regulamentação permita que as PMEs operem, cresçam e se expandam </a:t>
            </a:r>
          </a:p>
          <a:p>
            <a:r>
              <a:rPr lang="en-US" sz="2000" dirty="0">
                <a:solidFill>
                  <a:srgbClr val="4C4845"/>
                </a:solidFill>
              </a:rPr>
              <a:t>Testes eficazes para PMEs que vão além de determinar se a população de PMEs em geral será afetada por uma regulamentação</a:t>
            </a:r>
          </a:p>
          <a:p>
            <a:pPr lvl="1"/>
            <a:r>
              <a:rPr lang="en-US" sz="2000" dirty="0">
                <a:solidFill>
                  <a:srgbClr val="4C4845"/>
                </a:solidFill>
              </a:rPr>
              <a:t>Analisar a composição da população de PMEs, quais subgrupos de PMEs podem ser afetados pelas opções regulatórias e como, e o envolvimento proativo com essas empresas de PMEs</a:t>
            </a:r>
          </a:p>
          <a:p>
            <a:pPr lvl="1"/>
            <a:r>
              <a:rPr lang="en-US" sz="2000" dirty="0">
                <a:solidFill>
                  <a:srgbClr val="4C4845"/>
                </a:solidFill>
              </a:rPr>
              <a:t>Avaliação aprofundada das regulamentações e opções de políticas propostas, dos possíveis efeitos positivos e negativos sobre as PMEs e consideração do tratamento especial das PMEs</a:t>
            </a:r>
          </a:p>
          <a:p>
            <a:r>
              <a:rPr lang="en-US" sz="2000" dirty="0">
                <a:solidFill>
                  <a:srgbClr val="4C4845"/>
                </a:solidFill>
              </a:rPr>
              <a:t>O objetivo não é oferecer uma vantagem às PMEs em relação a outros tipos de empresas, mas garantir condições equitativas!</a:t>
            </a:r>
          </a:p>
          <a:p>
            <a:endParaRPr lang="en-US" sz="2000" dirty="0">
              <a:solidFill>
                <a:srgbClr val="4C4845"/>
              </a:solidFill>
            </a:endParaRP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Objetivos dos testes de PMEs (2)</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t>6</a:t>
            </a:fld>
            <a:endParaRPr lang="de-DE" sz="1200"/>
          </a:p>
        </p:txBody>
      </p:sp>
    </p:spTree>
    <p:extLst>
      <p:ext uri="{BB962C8B-B14F-4D97-AF65-F5344CB8AC3E}">
        <p14:creationId xmlns:p14="http://schemas.microsoft.com/office/powerpoint/2010/main" val="108026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sz="2000" dirty="0">
                <a:solidFill>
                  <a:srgbClr val="4C4845"/>
                </a:solidFill>
              </a:rPr>
              <a:t>Processo </a:t>
            </a:r>
          </a:p>
          <a:p>
            <a:pPr lvl="1"/>
            <a:r>
              <a:rPr lang="en-US" sz="2000" dirty="0">
                <a:solidFill>
                  <a:srgbClr val="4C4845"/>
                </a:solidFill>
              </a:rPr>
              <a:t>Estabelecimento da estrutura para o teste</a:t>
            </a:r>
          </a:p>
          <a:p>
            <a:pPr lvl="1"/>
            <a:r>
              <a:rPr lang="en-US" sz="2000" dirty="0">
                <a:solidFill>
                  <a:srgbClr val="4C4845"/>
                </a:solidFill>
              </a:rPr>
              <a:t>Projetando o teste</a:t>
            </a:r>
          </a:p>
          <a:p>
            <a:pPr lvl="1"/>
            <a:r>
              <a:rPr lang="en-US" sz="2000" dirty="0">
                <a:solidFill>
                  <a:srgbClr val="4C4845"/>
                </a:solidFill>
              </a:rPr>
              <a:t>Implementação do teste</a:t>
            </a:r>
          </a:p>
          <a:p>
            <a:pPr lvl="1"/>
            <a:r>
              <a:rPr lang="en-US" sz="2000" dirty="0">
                <a:solidFill>
                  <a:srgbClr val="4C4845"/>
                </a:solidFill>
              </a:rPr>
              <a:t>Uso dos resultados do teste</a:t>
            </a:r>
          </a:p>
          <a:p>
            <a:r>
              <a:rPr lang="en-US" sz="2000" dirty="0">
                <a:solidFill>
                  <a:srgbClr val="4C4845"/>
                </a:solidFill>
              </a:rPr>
              <a:t>A ser considerado</a:t>
            </a:r>
          </a:p>
          <a:p>
            <a:pPr lvl="1"/>
            <a:r>
              <a:rPr lang="en-US" sz="2000" dirty="0">
                <a:solidFill>
                  <a:srgbClr val="4C4845"/>
                </a:solidFill>
              </a:rPr>
              <a:t>Ter uma definição clara e sistemática de quais empresas são PMEs e empreendedores</a:t>
            </a:r>
          </a:p>
          <a:p>
            <a:pPr lvl="1"/>
            <a:r>
              <a:rPr lang="en-US" sz="2000" dirty="0">
                <a:solidFill>
                  <a:srgbClr val="4C4845"/>
                </a:solidFill>
              </a:rPr>
              <a:t>Mapeamento da diversidade entre esses grupos</a:t>
            </a:r>
          </a:p>
          <a:p>
            <a:pPr lvl="1"/>
            <a:r>
              <a:rPr lang="en-US" sz="2000" dirty="0">
                <a:solidFill>
                  <a:srgbClr val="4C4845"/>
                </a:solidFill>
              </a:rPr>
              <a:t>Desenvolver dados e conhecimentos específicos sobre o desempenho das PMEs, idade, localização, tamanho, etc., grupos afetados por uma proposta regulatória</a:t>
            </a:r>
          </a:p>
          <a:p>
            <a:pPr lvl="1"/>
            <a:r>
              <a:rPr lang="en-US" sz="2000" dirty="0">
                <a:solidFill>
                  <a:srgbClr val="4C4845"/>
                </a:solidFill>
              </a:rPr>
              <a:t>Projeto do teste para PMEs para se adequar à política regulatória e à estrutura de políticas para PMEs</a:t>
            </a: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Implementação de testes de PMEs</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t>7</a:t>
            </a:fld>
            <a:endParaRPr lang="de-DE" sz="1200"/>
          </a:p>
        </p:txBody>
      </p:sp>
    </p:spTree>
    <p:extLst>
      <p:ext uri="{BB962C8B-B14F-4D97-AF65-F5344CB8AC3E}">
        <p14:creationId xmlns:p14="http://schemas.microsoft.com/office/powerpoint/2010/main" val="79481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sz="2000" dirty="0">
                <a:solidFill>
                  <a:srgbClr val="4C4845"/>
                </a:solidFill>
              </a:rPr>
              <a:t>Testes eficazes para PMEs dependem do envolvimento precoce, proativo e criativo de diversos grupos de PMEs (e outras partes interessadas) na proposta regulatória</a:t>
            </a:r>
          </a:p>
          <a:p>
            <a:r>
              <a:rPr lang="en-US" sz="2000" dirty="0">
                <a:solidFill>
                  <a:srgbClr val="4C4845"/>
                </a:solidFill>
              </a:rPr>
              <a:t>A heterogeneidade das PMEs permite que os formuladores de políticas ouçam sobre o problema da política a partir de diferentes perspectivas</a:t>
            </a:r>
          </a:p>
          <a:p>
            <a:pPr lvl="1"/>
            <a:r>
              <a:rPr lang="en-US" sz="2000" dirty="0">
                <a:solidFill>
                  <a:srgbClr val="4C4845"/>
                </a:solidFill>
              </a:rPr>
              <a:t>Regulamentações com diferentes impactos e graus de impacto em diferentes PMEs</a:t>
            </a:r>
          </a:p>
          <a:p>
            <a:pPr lvl="1"/>
            <a:r>
              <a:rPr lang="en-US" sz="2000" dirty="0">
                <a:solidFill>
                  <a:srgbClr val="4C4845"/>
                </a:solidFill>
              </a:rPr>
              <a:t>O sucesso de uma regulamentação depende também do cumprimento e da adaptação do comportamento das PMEs</a:t>
            </a:r>
          </a:p>
          <a:p>
            <a:pPr lvl="1"/>
            <a:r>
              <a:rPr lang="en-US" sz="2000" dirty="0">
                <a:solidFill>
                  <a:srgbClr val="4C4845"/>
                </a:solidFill>
              </a:rPr>
              <a:t>Também pode ser descoberta uma relevância limitada: do grupo de PMEs ou do impacto</a:t>
            </a:r>
          </a:p>
          <a:p>
            <a:r>
              <a:rPr lang="en-US" sz="2000" dirty="0">
                <a:solidFill>
                  <a:srgbClr val="4C4845"/>
                </a:solidFill>
              </a:rPr>
              <a:t>O uso de resultados de testes também permite que os formuladores de políticas monitorem se a regulamentação funciona conforme o esperado</a:t>
            </a:r>
          </a:p>
          <a:p>
            <a:r>
              <a:rPr lang="en-US" sz="2000" dirty="0">
                <a:solidFill>
                  <a:srgbClr val="4C4845"/>
                </a:solidFill>
              </a:rPr>
              <a:t>Os relatórios dos resultados do teste de PME ajudam a garantir que todos os elementos do teste de PME sejam consistentemente seguidos, considerados e objetivamente abordados para o desenvolvimento da proposta regulatória</a:t>
            </a:r>
          </a:p>
          <a:p>
            <a:endParaRPr lang="en-US" sz="2000" dirty="0">
              <a:solidFill>
                <a:srgbClr val="4C4845"/>
              </a:solidFill>
            </a:endParaRPr>
          </a:p>
          <a:p>
            <a:endParaRPr lang="en-US" sz="2000" dirty="0">
              <a:solidFill>
                <a:srgbClr val="4C4845"/>
              </a:solidFill>
            </a:endParaRP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Eficácia dos testes de PMEs</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t>8</a:t>
            </a:fld>
            <a:endParaRPr lang="de-DE" sz="1200"/>
          </a:p>
        </p:txBody>
      </p:sp>
    </p:spTree>
    <p:extLst>
      <p:ext uri="{BB962C8B-B14F-4D97-AF65-F5344CB8AC3E}">
        <p14:creationId xmlns:p14="http://schemas.microsoft.com/office/powerpoint/2010/main" val="113702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34A058-6EFF-E532-20FA-8FB177AA21E6}"/>
              </a:ext>
            </a:extLst>
          </p:cNvPr>
          <p:cNvSpPr>
            <a:spLocks noGrp="1"/>
          </p:cNvSpPr>
          <p:nvPr>
            <p:ph idx="1"/>
          </p:nvPr>
        </p:nvSpPr>
        <p:spPr/>
        <p:txBody>
          <a:bodyPr/>
          <a:lstStyle/>
          <a:p>
            <a:r>
              <a:rPr lang="en-US" dirty="0">
                <a:solidFill>
                  <a:srgbClr val="4C4845"/>
                </a:solidFill>
              </a:rPr>
              <a:t>PT</a:t>
            </a:r>
          </a:p>
          <a:p>
            <a:endParaRPr lang="en-US" dirty="0">
              <a:solidFill>
                <a:srgbClr val="4C4845"/>
              </a:solidFill>
            </a:endParaRPr>
          </a:p>
        </p:txBody>
      </p:sp>
      <p:sp>
        <p:nvSpPr>
          <p:cNvPr id="3" name="Titel 2">
            <a:extLst>
              <a:ext uri="{FF2B5EF4-FFF2-40B4-BE49-F238E27FC236}">
                <a16:creationId xmlns:a16="http://schemas.microsoft.com/office/drawing/2014/main" id="{1C74C1C4-B6EE-2BE8-7861-67B6430648EC}"/>
              </a:ext>
            </a:extLst>
          </p:cNvPr>
          <p:cNvSpPr>
            <a:spLocks noGrp="1"/>
          </p:cNvSpPr>
          <p:nvPr>
            <p:ph type="title"/>
          </p:nvPr>
        </p:nvSpPr>
        <p:spPr/>
        <p:txBody>
          <a:bodyPr/>
          <a:lstStyle/>
          <a:p>
            <a:r>
              <a:rPr lang="en-US" dirty="0"/>
              <a:t>Etapas do teste SME</a:t>
            </a:r>
          </a:p>
        </p:txBody>
      </p:sp>
      <p:sp>
        <p:nvSpPr>
          <p:cNvPr id="4" name="Foliennummernplatzhalter 4">
            <a:extLst>
              <a:ext uri="{FF2B5EF4-FFF2-40B4-BE49-F238E27FC236}">
                <a16:creationId xmlns:a16="http://schemas.microsoft.com/office/drawing/2014/main" id="{A47AB2C5-16F0-08B1-CED7-2C53D27849F1}"/>
              </a:ext>
            </a:extLst>
          </p:cNvPr>
          <p:cNvSpPr txBox="1">
            <a:spLocks/>
          </p:cNvSpPr>
          <p:nvPr/>
        </p:nvSpPr>
        <p:spPr>
          <a:xfrm>
            <a:off x="8646082" y="6370589"/>
            <a:ext cx="2744788" cy="184666"/>
          </a:xfrm>
          <a:prstGeom prst="rect">
            <a:avLst/>
          </a:prstGeom>
        </p:spPr>
        <p:txBody>
          <a:bodyPr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B4E9B60-D311-2D48-9A93-E290B974185D}" type="slidenum">
              <a:rPr lang="de-DE" sz="1200" smtClean="0"/>
              <a:t>9</a:t>
            </a:fld>
            <a:endParaRPr lang="de-DE" sz="1200"/>
          </a:p>
        </p:txBody>
      </p:sp>
      <p:sp>
        <p:nvSpPr>
          <p:cNvPr id="7" name="Rechteck 6">
            <a:extLst>
              <a:ext uri="{FF2B5EF4-FFF2-40B4-BE49-F238E27FC236}">
                <a16:creationId xmlns:a16="http://schemas.microsoft.com/office/drawing/2014/main" id="{F1BBF591-B449-1D6E-739C-07225115E187}"/>
              </a:ext>
            </a:extLst>
          </p:cNvPr>
          <p:cNvSpPr/>
          <p:nvPr/>
        </p:nvSpPr>
        <p:spPr>
          <a:xfrm>
            <a:off x="1296728" y="1800000"/>
            <a:ext cx="2340000" cy="4267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cs typeface="Calibri Light" panose="020F0302020204030204" pitchFamily="34" charset="0"/>
              </a:rPr>
              <a:t>Preparação</a:t>
            </a:r>
          </a:p>
        </p:txBody>
      </p:sp>
      <p:sp>
        <p:nvSpPr>
          <p:cNvPr id="8" name="Rechteck 7">
            <a:extLst>
              <a:ext uri="{FF2B5EF4-FFF2-40B4-BE49-F238E27FC236}">
                <a16:creationId xmlns:a16="http://schemas.microsoft.com/office/drawing/2014/main" id="{60DAF1B6-2DB5-32DD-5BE7-3300970AF7FF}"/>
              </a:ext>
            </a:extLst>
          </p:cNvPr>
          <p:cNvSpPr/>
          <p:nvPr/>
        </p:nvSpPr>
        <p:spPr>
          <a:xfrm>
            <a:off x="3881442" y="1800000"/>
            <a:ext cx="2340000" cy="4267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cs typeface="Calibri Light" panose="020F0302020204030204" pitchFamily="34" charset="0"/>
              </a:rPr>
              <a:t>Planejamento</a:t>
            </a:r>
          </a:p>
        </p:txBody>
      </p:sp>
      <p:sp>
        <p:nvSpPr>
          <p:cNvPr id="9" name="Rechteck 8">
            <a:extLst>
              <a:ext uri="{FF2B5EF4-FFF2-40B4-BE49-F238E27FC236}">
                <a16:creationId xmlns:a16="http://schemas.microsoft.com/office/drawing/2014/main" id="{91DC5512-FA83-7885-5194-6F2188686432}"/>
              </a:ext>
            </a:extLst>
          </p:cNvPr>
          <p:cNvSpPr/>
          <p:nvPr/>
        </p:nvSpPr>
        <p:spPr>
          <a:xfrm>
            <a:off x="9050870" y="1800000"/>
            <a:ext cx="2340000" cy="4267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cs typeface="Calibri Light" panose="020F0302020204030204" pitchFamily="34" charset="0"/>
              </a:rPr>
              <a:t>Resultados</a:t>
            </a:r>
          </a:p>
        </p:txBody>
      </p:sp>
      <p:sp>
        <p:nvSpPr>
          <p:cNvPr id="10" name="Rechteck 9">
            <a:extLst>
              <a:ext uri="{FF2B5EF4-FFF2-40B4-BE49-F238E27FC236}">
                <a16:creationId xmlns:a16="http://schemas.microsoft.com/office/drawing/2014/main" id="{48A41798-BADA-6CED-A576-AE595A6D1FA3}"/>
              </a:ext>
            </a:extLst>
          </p:cNvPr>
          <p:cNvSpPr/>
          <p:nvPr/>
        </p:nvSpPr>
        <p:spPr>
          <a:xfrm>
            <a:off x="6466156" y="1800000"/>
            <a:ext cx="2340000" cy="4267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cs typeface="Calibri Light" panose="020F0302020204030204" pitchFamily="34" charset="0"/>
              </a:rPr>
              <a:t>Implementação</a:t>
            </a:r>
          </a:p>
        </p:txBody>
      </p:sp>
      <p:sp>
        <p:nvSpPr>
          <p:cNvPr id="11" name="Rechteck 10">
            <a:extLst>
              <a:ext uri="{FF2B5EF4-FFF2-40B4-BE49-F238E27FC236}">
                <a16:creationId xmlns:a16="http://schemas.microsoft.com/office/drawing/2014/main" id="{EF7A08D3-E00E-D07A-C244-AEF9A899AE3A}"/>
              </a:ext>
            </a:extLst>
          </p:cNvPr>
          <p:cNvSpPr/>
          <p:nvPr/>
        </p:nvSpPr>
        <p:spPr>
          <a:xfrm>
            <a:off x="1296728" y="2357784"/>
            <a:ext cx="2340000" cy="1303809"/>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marL="180000" indent="-180000">
              <a:buClr>
                <a:srgbClr val="253AA1"/>
              </a:buClr>
              <a:buFont typeface="Wingdings" pitchFamily="2" charset="2"/>
              <a:buChar char="§"/>
            </a:pPr>
            <a:r>
              <a:rPr lang="en-US" sz="1600" dirty="0">
                <a:solidFill>
                  <a:srgbClr val="4C4845"/>
                </a:solidFill>
                <a:latin typeface="Calibri Light" panose="020F0302020204030204" pitchFamily="34" charset="0"/>
                <a:cs typeface="Calibri Light" panose="020F0302020204030204" pitchFamily="34" charset="0"/>
              </a:rPr>
              <a:t>Conhecer a população de PMEs</a:t>
            </a:r>
          </a:p>
          <a:p>
            <a:pPr marL="180000" indent="-180000">
              <a:buClr>
                <a:srgbClr val="253AA1"/>
              </a:buClr>
              <a:buFont typeface="Wingdings" pitchFamily="2" charset="2"/>
              <a:buChar char="§"/>
            </a:pPr>
            <a:r>
              <a:rPr lang="en-US" sz="1600" dirty="0">
                <a:solidFill>
                  <a:srgbClr val="4C4845"/>
                </a:solidFill>
                <a:latin typeface="Calibri Light" panose="020F0302020204030204" pitchFamily="34" charset="0"/>
                <a:cs typeface="Calibri Light" panose="020F0302020204030204" pitchFamily="34" charset="0"/>
              </a:rPr>
              <a:t>Compreender a heterogeneidade das PMEs</a:t>
            </a:r>
          </a:p>
        </p:txBody>
      </p:sp>
      <p:sp>
        <p:nvSpPr>
          <p:cNvPr id="12" name="Rechteck 11">
            <a:extLst>
              <a:ext uri="{FF2B5EF4-FFF2-40B4-BE49-F238E27FC236}">
                <a16:creationId xmlns:a16="http://schemas.microsoft.com/office/drawing/2014/main" id="{64584EF4-0E28-BD50-1394-04C2E1D3DD19}"/>
              </a:ext>
            </a:extLst>
          </p:cNvPr>
          <p:cNvSpPr/>
          <p:nvPr/>
        </p:nvSpPr>
        <p:spPr>
          <a:xfrm>
            <a:off x="3881442" y="2360295"/>
            <a:ext cx="2340000" cy="278113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kumimoji="0" lang="en-US" sz="1600" u="none" strike="noStrike" kern="1200" cap="none" spc="0" normalizeH="0" baseline="0" noProof="0" dirty="0">
                <a:ln>
                  <a:noFill/>
                </a:ln>
                <a:solidFill>
                  <a:srgbClr val="4C4845"/>
                </a:solidFill>
                <a:effectLst/>
                <a:uLnTx/>
                <a:uFillTx/>
                <a:latin typeface="Calibri Light" panose="020F0302020204030204" pitchFamily="34" charset="0"/>
                <a:cs typeface="Calibri Light" panose="020F0302020204030204" pitchFamily="34" charset="0"/>
              </a:rPr>
              <a:t>Envolver as PMEs desde o início nos processos de tomada de decisão</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Estabelecer limites de proporcionalidade para conduzir a </a:t>
            </a:r>
            <a:r>
              <a:rPr kumimoji="0" lang="en-US" sz="1600" u="none" strike="noStrike" kern="1200" cap="none" spc="0" normalizeH="0" baseline="0" noProof="0" dirty="0">
                <a:ln>
                  <a:noFill/>
                </a:ln>
                <a:solidFill>
                  <a:srgbClr val="4C4845"/>
                </a:solidFill>
                <a:effectLst/>
                <a:uLnTx/>
                <a:uFillTx/>
                <a:latin typeface="Calibri Light" panose="020F0302020204030204" pitchFamily="34" charset="0"/>
                <a:cs typeface="Calibri Light" panose="020F0302020204030204" pitchFamily="34" charset="0"/>
              </a:rPr>
              <a:t>população</a:t>
            </a:r>
            <a:r>
              <a:rPr lang="en-US" sz="1600" dirty="0">
                <a:solidFill>
                  <a:srgbClr val="4C4845"/>
                </a:solidFill>
                <a:latin typeface="Calibri Light" panose="020F0302020204030204" pitchFamily="34" charset="0"/>
                <a:cs typeface="Calibri Light" panose="020F0302020204030204" pitchFamily="34" charset="0"/>
              </a:rPr>
              <a:t> de textos das PMEs</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Teste de PMEs para refletir a estrutura regulatória e de PMEs do país</a:t>
            </a:r>
            <a:endParaRPr kumimoji="0" lang="en-US" sz="1600" u="none" strike="noStrike" kern="1200" cap="none" spc="0" normalizeH="0" baseline="0" noProof="0" dirty="0">
              <a:ln>
                <a:noFill/>
              </a:ln>
              <a:solidFill>
                <a:srgbClr val="4C4845"/>
              </a:solidFill>
              <a:effectLst/>
              <a:uLnTx/>
              <a:uFillTx/>
              <a:latin typeface="Calibri Light" panose="020F0302020204030204" pitchFamily="34" charset="0"/>
              <a:cs typeface="Calibri Light" panose="020F0302020204030204" pitchFamily="34" charset="0"/>
            </a:endParaRPr>
          </a:p>
        </p:txBody>
      </p:sp>
      <p:sp>
        <p:nvSpPr>
          <p:cNvPr id="13" name="Rechteck 12">
            <a:extLst>
              <a:ext uri="{FF2B5EF4-FFF2-40B4-BE49-F238E27FC236}">
                <a16:creationId xmlns:a16="http://schemas.microsoft.com/office/drawing/2014/main" id="{62D25F44-A04A-FA5E-F514-6ADBF9A330D7}"/>
              </a:ext>
            </a:extLst>
          </p:cNvPr>
          <p:cNvSpPr/>
          <p:nvPr/>
        </p:nvSpPr>
        <p:spPr>
          <a:xfrm>
            <a:off x="9050870" y="2426577"/>
            <a:ext cx="2340000" cy="1303809"/>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kumimoji="0" lang="en-US" sz="1600" u="none" strike="noStrike" kern="1200" cap="none" spc="0" normalizeH="0" baseline="0" noProof="0" dirty="0">
                <a:ln>
                  <a:noFill/>
                </a:ln>
                <a:solidFill>
                  <a:srgbClr val="4C4845"/>
                </a:solidFill>
                <a:effectLst/>
                <a:uLnTx/>
                <a:uFillTx/>
                <a:latin typeface="Calibri Light" panose="020F0302020204030204" pitchFamily="34" charset="0"/>
                <a:cs typeface="Calibri Light" panose="020F0302020204030204" pitchFamily="34" charset="0"/>
              </a:rPr>
              <a:t>Usar os resultados para informar a regulamentação final</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Monitorar isenções e </a:t>
            </a:r>
            <a:r>
              <a:rPr kumimoji="0" lang="en-US" sz="1600" u="none" strike="noStrike" kern="1200" cap="none" spc="0" normalizeH="0" baseline="0" noProof="0" dirty="0">
                <a:ln>
                  <a:noFill/>
                </a:ln>
                <a:solidFill>
                  <a:srgbClr val="4C4845"/>
                </a:solidFill>
                <a:effectLst/>
                <a:uLnTx/>
                <a:uFillTx/>
                <a:latin typeface="Calibri Light" panose="020F0302020204030204" pitchFamily="34" charset="0"/>
                <a:cs typeface="Calibri Light" panose="020F0302020204030204" pitchFamily="34" charset="0"/>
              </a:rPr>
              <a:t>medidas</a:t>
            </a:r>
            <a:r>
              <a:rPr lang="en-US" sz="1600" dirty="0">
                <a:solidFill>
                  <a:srgbClr val="4C4845"/>
                </a:solidFill>
                <a:latin typeface="Calibri Light" panose="020F0302020204030204" pitchFamily="34" charset="0"/>
                <a:cs typeface="Calibri Light" panose="020F0302020204030204" pitchFamily="34" charset="0"/>
              </a:rPr>
              <a:t> atenuantes </a:t>
            </a:r>
          </a:p>
        </p:txBody>
      </p:sp>
      <p:sp>
        <p:nvSpPr>
          <p:cNvPr id="14" name="Rechteck 13">
            <a:extLst>
              <a:ext uri="{FF2B5EF4-FFF2-40B4-BE49-F238E27FC236}">
                <a16:creationId xmlns:a16="http://schemas.microsoft.com/office/drawing/2014/main" id="{9986A164-A6C7-7A2D-6A26-4CC23991553A}"/>
              </a:ext>
            </a:extLst>
          </p:cNvPr>
          <p:cNvSpPr/>
          <p:nvPr/>
        </p:nvSpPr>
        <p:spPr>
          <a:xfrm>
            <a:off x="6466156" y="2384662"/>
            <a:ext cx="2340000" cy="38583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kumimoji="0" lang="en-US" sz="1600" u="none" strike="noStrike" kern="1200" cap="none" spc="0" normalizeH="0" baseline="0" noProof="0" dirty="0">
                <a:ln>
                  <a:noFill/>
                </a:ln>
                <a:solidFill>
                  <a:srgbClr val="4C4845"/>
                </a:solidFill>
                <a:effectLst/>
                <a:uLnTx/>
                <a:uFillTx/>
                <a:latin typeface="Calibri Light" panose="020F0302020204030204" pitchFamily="34" charset="0"/>
                <a:cs typeface="Calibri Light" panose="020F0302020204030204" pitchFamily="34" charset="0"/>
              </a:rPr>
              <a:t>Relevância das PMEs para atingir os objetivos da política</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Identificar as PMEs potencialmente afetadas</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Envolver-se e consultar diversas PMEs</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Incluir avaliação de risco</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Considerar o impacto da regulamentação e da aplicação existentes</a:t>
            </a:r>
          </a:p>
          <a:p>
            <a:pPr marL="180000" marR="0" lvl="0" indent="-180000" algn="l" defTabSz="914400" rtl="0" eaLnBrk="1" fontAlgn="auto" latinLnBrk="0" hangingPunct="1">
              <a:lnSpc>
                <a:spcPct val="100000"/>
              </a:lnSpc>
              <a:spcBef>
                <a:spcPts val="0"/>
              </a:spcBef>
              <a:spcAft>
                <a:spcPts val="0"/>
              </a:spcAft>
              <a:buClr>
                <a:srgbClr val="253AA1"/>
              </a:buClr>
              <a:buSzTx/>
              <a:buFont typeface="Wingdings" pitchFamily="2" charset="2"/>
              <a:buChar char="§"/>
              <a:tabLst/>
              <a:defRPr/>
            </a:pPr>
            <a:r>
              <a:rPr lang="en-US" sz="1600" dirty="0">
                <a:solidFill>
                  <a:srgbClr val="4C4845"/>
                </a:solidFill>
                <a:latin typeface="Calibri Light" panose="020F0302020204030204" pitchFamily="34" charset="0"/>
                <a:cs typeface="Calibri Light" panose="020F0302020204030204" pitchFamily="34" charset="0"/>
              </a:rPr>
              <a:t>Minimizar o impacto desproporcional sobre as PMEs</a:t>
            </a:r>
          </a:p>
        </p:txBody>
      </p:sp>
    </p:spTree>
    <p:extLst>
      <p:ext uri="{BB962C8B-B14F-4D97-AF65-F5344CB8AC3E}">
        <p14:creationId xmlns:p14="http://schemas.microsoft.com/office/powerpoint/2010/main" val="3519785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7363</Words>
  <Application>Microsoft Macintosh PowerPoint</Application>
  <PresentationFormat>Breitbild</PresentationFormat>
  <Paragraphs>523</Paragraphs>
  <Slides>14</Slides>
  <Notes>12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14</vt:i4>
      </vt:variant>
    </vt:vector>
  </HeadingPairs>
  <TitlesOfParts>
    <vt:vector size="24" baseType="lpstr">
      <vt:lpstr>Aptos</vt:lpstr>
      <vt:lpstr>Arial</vt:lpstr>
      <vt:lpstr>Arial Narrow</vt:lpstr>
      <vt:lpstr>Calibri</vt:lpstr>
      <vt:lpstr>Calibri Light</vt:lpstr>
      <vt:lpstr>Helvetica</vt:lpstr>
      <vt:lpstr>Wingdings</vt:lpstr>
      <vt:lpstr>Office Theme</vt:lpstr>
      <vt:lpstr>Custom Design</vt:lpstr>
      <vt:lpstr>1_Custom Design</vt:lpstr>
      <vt:lpstr>PowerPoint-Präsentation</vt:lpstr>
      <vt:lpstr>Consideração das PMEs e MPMEs na regulamentação</vt:lpstr>
      <vt:lpstr>Introdução</vt:lpstr>
      <vt:lpstr>Relevância das PMEs para atingir os objetivos das políticas</vt:lpstr>
      <vt:lpstr>Testes de PMEs da OECD (1)</vt:lpstr>
      <vt:lpstr>Objetivos dos testes de PMEs (2)</vt:lpstr>
      <vt:lpstr>Implementação de testes de PMEs</vt:lpstr>
      <vt:lpstr>Eficácia dos testes de PMEs</vt:lpstr>
      <vt:lpstr>Etapas do teste SME</vt:lpstr>
      <vt:lpstr>Proporcionalidade da implementação de um teste de PME</vt:lpstr>
      <vt:lpstr>Recomendações da OECD sobre o envolvimento com as PMEs</vt:lpstr>
      <vt:lpstr>Uso dos resultados do processo de consulta</vt:lpstr>
      <vt:lpstr>Medidas de mitigação para PMEs</vt:lpstr>
      <vt:lpstr>PowerPoint-Präsentation</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MONACO, Karin</dc:creator>
  <cp:keywords>, docId:E414B74C93ED7A066206B7937D6D1743</cp:keywords>
  <cp:lastModifiedBy>Siglinde Kaiser</cp:lastModifiedBy>
  <cp:revision>66</cp:revision>
  <cp:lastPrinted>2024-07-26T16:52:41Z</cp:lastPrinted>
  <dcterms:created xsi:type="dcterms:W3CDTF">2020-10-28T15:42:47Z</dcterms:created>
  <dcterms:modified xsi:type="dcterms:W3CDTF">2024-10-29T15:53:05Z</dcterms:modified>
</cp:coreProperties>
</file>