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4" r:id="rId3"/>
    <p:sldMasterId id="2147483702" r:id="rId4"/>
  </p:sldMasterIdLst>
  <p:notesMasterIdLst>
    <p:notesMasterId r:id="rId15"/>
  </p:notesMasterIdLst>
  <p:sldIdLst>
    <p:sldId id="308" r:id="rId5"/>
    <p:sldId id="257" r:id="rId6"/>
    <p:sldId id="359" r:id="rId7"/>
    <p:sldId id="376" r:id="rId8"/>
    <p:sldId id="373" r:id="rId9"/>
    <p:sldId id="378" r:id="rId10"/>
    <p:sldId id="379" r:id="rId11"/>
    <p:sldId id="380" r:id="rId12"/>
    <p:sldId id="381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648B458-7B86-5340-A39C-EE045FF6D93D}">
          <p14:sldIdLst>
            <p14:sldId id="308"/>
            <p14:sldId id="257"/>
            <p14:sldId id="359"/>
            <p14:sldId id="376"/>
            <p14:sldId id="373"/>
          </p14:sldIdLst>
        </p14:section>
        <p14:section name="Enforcement" id="{4F4E8EE1-136B-7445-AE5C-7C8AF415E673}">
          <p14:sldIdLst>
            <p14:sldId id="378"/>
            <p14:sldId id="379"/>
            <p14:sldId id="380"/>
            <p14:sldId id="381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845"/>
    <a:srgbClr val="253AA1"/>
    <a:srgbClr val="118085"/>
    <a:srgbClr val="EA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 autoAdjust="0"/>
    <p:restoredTop sz="80136" autoAdjust="0"/>
  </p:normalViewPr>
  <p:slideViewPr>
    <p:cSldViewPr snapToGrid="0">
      <p:cViewPr varScale="1">
        <p:scale>
          <a:sx n="97" d="100"/>
          <a:sy n="97" d="100"/>
        </p:scale>
        <p:origin x="14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45D6D-D081-7D43-AB7F-F247AFAA1F83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AB3F-C384-124E-B83B-0640ED2B34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Governments need a clear RIA strategy aimed at the institutionalization of capacities and the creation of incentives within government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4C4845"/>
                </a:solidFill>
              </a:rPr>
              <a:t>Success can only be assessed after 5-10 years depending on three dimensions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Choice of a proper implementation strategy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Setting up of effective institutions and procedures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Use of a series of good RIA practices 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4C4845"/>
                </a:solidFill>
              </a:rPr>
              <a:t>All three dimensions to include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Choosing institutional strategies to implement RIA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The need for common standards and quality control mechanisms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Transparency, accountability and other central principles for RIA deployment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Communication and the building of a political constituency for RIA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Institutional learning and evolution of RIA over time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Training strategies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6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>
                <a:effectLst/>
                <a:latin typeface="Arial" panose="020B0604020202020204" pitchFamily="34" charset="0"/>
              </a:rPr>
              <a:t>Governments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need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decide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whether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implement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 RIA at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once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or</a:t>
            </a:r>
            <a:r>
              <a:rPr lang="de-DE" sz="12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200" b="1" dirty="0" err="1">
                <a:effectLst/>
                <a:latin typeface="Arial" panose="020B0604020202020204" pitchFamily="34" charset="0"/>
              </a:rPr>
              <a:t>gradually</a:t>
            </a:r>
            <a:r>
              <a:rPr lang="de-DE" sz="1200" dirty="0">
                <a:effectLst/>
                <a:latin typeface="ArialMT"/>
              </a:rPr>
              <a:t>. Given </a:t>
            </a:r>
            <a:r>
              <a:rPr lang="de-DE" sz="1200" dirty="0" err="1">
                <a:effectLst/>
                <a:latin typeface="ArialMT"/>
              </a:rPr>
              <a:t>the</a:t>
            </a:r>
            <a:r>
              <a:rPr lang="de-DE" sz="1200" dirty="0">
                <a:effectLst/>
                <a:latin typeface="ArialMT"/>
              </a:rPr>
              <a:t> limited </a:t>
            </a:r>
            <a:r>
              <a:rPr lang="de-DE" sz="1200" dirty="0" err="1">
                <a:effectLst/>
                <a:latin typeface="ArialMT"/>
              </a:rPr>
              <a:t>resources</a:t>
            </a:r>
            <a:r>
              <a:rPr lang="de-DE" sz="1200" dirty="0">
                <a:effectLst/>
                <a:latin typeface="ArialMT"/>
              </a:rPr>
              <a:t> and </a:t>
            </a:r>
            <a:r>
              <a:rPr lang="de-DE" sz="1200" dirty="0" err="1">
                <a:effectLst/>
                <a:latin typeface="ArialMT"/>
              </a:rPr>
              <a:t>experience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with</a:t>
            </a:r>
            <a:r>
              <a:rPr lang="de-DE" sz="1200" dirty="0">
                <a:effectLst/>
                <a:latin typeface="ArialMT"/>
              </a:rPr>
              <a:t> RIA, gradual </a:t>
            </a:r>
            <a:r>
              <a:rPr lang="de-DE" sz="1200" dirty="0" err="1">
                <a:effectLst/>
                <a:latin typeface="ArialMT"/>
              </a:rPr>
              <a:t>implementation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might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be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advisable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for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most</a:t>
            </a:r>
            <a:r>
              <a:rPr lang="de-DE" sz="1200" dirty="0">
                <a:effectLst/>
                <a:latin typeface="ArialMT"/>
              </a:rPr>
              <a:t> countries. </a:t>
            </a:r>
            <a:r>
              <a:rPr lang="de-DE" sz="1200" dirty="0" err="1">
                <a:effectLst/>
                <a:latin typeface="ArialMT"/>
              </a:rPr>
              <a:t>When</a:t>
            </a:r>
            <a:r>
              <a:rPr lang="de-DE" sz="1200" dirty="0">
                <a:effectLst/>
                <a:latin typeface="ArialMT"/>
              </a:rPr>
              <a:t> RIA </a:t>
            </a:r>
            <a:r>
              <a:rPr lang="de-DE" sz="1200" dirty="0" err="1">
                <a:effectLst/>
                <a:latin typeface="ArialMT"/>
              </a:rPr>
              <a:t>is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being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implemented</a:t>
            </a:r>
            <a:r>
              <a:rPr lang="de-DE" sz="1200" dirty="0">
                <a:effectLst/>
                <a:latin typeface="ArialMT"/>
              </a:rPr>
              <a:t>, </a:t>
            </a:r>
            <a:r>
              <a:rPr lang="de-DE" sz="1200" dirty="0" err="1">
                <a:effectLst/>
                <a:latin typeface="ArialMT"/>
              </a:rPr>
              <a:t>it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is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desirable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to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develop</a:t>
            </a:r>
            <a:r>
              <a:rPr lang="de-DE" sz="1200" dirty="0">
                <a:effectLst/>
                <a:latin typeface="ArialMT"/>
              </a:rPr>
              <a:t> an </a:t>
            </a:r>
            <a:r>
              <a:rPr lang="de-DE" sz="1200" dirty="0" err="1">
                <a:effectLst/>
                <a:latin typeface="ArialMT"/>
              </a:rPr>
              <a:t>implementation</a:t>
            </a:r>
            <a:r>
              <a:rPr lang="de-DE" sz="1200" dirty="0">
                <a:effectLst/>
                <a:latin typeface="ArialMT"/>
              </a:rPr>
              <a:t> plan </a:t>
            </a:r>
            <a:r>
              <a:rPr lang="de-DE" sz="1200" dirty="0" err="1">
                <a:effectLst/>
                <a:latin typeface="ArialMT"/>
              </a:rPr>
              <a:t>with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measurable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goals</a:t>
            </a:r>
            <a:r>
              <a:rPr lang="de-DE" sz="1200" dirty="0">
                <a:effectLst/>
                <a:latin typeface="ArialMT"/>
              </a:rPr>
              <a:t>. </a:t>
            </a:r>
            <a:r>
              <a:rPr lang="de-DE" sz="1200" dirty="0" err="1">
                <a:effectLst/>
                <a:latin typeface="ArialMT"/>
              </a:rPr>
              <a:t>Once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the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basic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preconditions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are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met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or</a:t>
            </a:r>
            <a:r>
              <a:rPr lang="de-DE" sz="1200" dirty="0">
                <a:effectLst/>
                <a:latin typeface="ArialMT"/>
              </a:rPr>
              <a:t> at least </a:t>
            </a:r>
            <a:r>
              <a:rPr lang="de-DE" sz="1200" dirty="0" err="1">
                <a:effectLst/>
                <a:latin typeface="ArialMT"/>
              </a:rPr>
              <a:t>planned</a:t>
            </a:r>
            <a:r>
              <a:rPr lang="de-DE" sz="1200" dirty="0">
                <a:effectLst/>
                <a:latin typeface="ArialMT"/>
              </a:rPr>
              <a:t>, </a:t>
            </a:r>
            <a:r>
              <a:rPr lang="de-DE" sz="1200" dirty="0" err="1">
                <a:effectLst/>
                <a:latin typeface="ArialMT"/>
              </a:rPr>
              <a:t>there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are</a:t>
            </a:r>
            <a:r>
              <a:rPr lang="de-DE" sz="1200" dirty="0">
                <a:effectLst/>
                <a:latin typeface="ArialMT"/>
              </a:rPr>
              <a:t> different possible </a:t>
            </a:r>
            <a:r>
              <a:rPr lang="de-DE" sz="1200" dirty="0" err="1">
                <a:effectLst/>
                <a:latin typeface="ArialMT"/>
              </a:rPr>
              <a:t>paths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to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the</a:t>
            </a:r>
            <a:r>
              <a:rPr lang="de-DE" sz="1200" dirty="0">
                <a:effectLst/>
                <a:latin typeface="ArialMT"/>
              </a:rPr>
              <a:t> gradual </a:t>
            </a:r>
            <a:r>
              <a:rPr lang="de-DE" sz="1200" dirty="0" err="1">
                <a:effectLst/>
                <a:latin typeface="ArialMT"/>
              </a:rPr>
              <a:t>introduction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of</a:t>
            </a:r>
            <a:r>
              <a:rPr lang="de-DE" sz="1200" dirty="0">
                <a:effectLst/>
                <a:latin typeface="ArialMT"/>
              </a:rPr>
              <a:t> RIA, </a:t>
            </a:r>
            <a:r>
              <a:rPr lang="de-DE" sz="1200" dirty="0" err="1">
                <a:effectLst/>
                <a:latin typeface="ArialMT"/>
              </a:rPr>
              <a:t>as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described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below</a:t>
            </a:r>
            <a:r>
              <a:rPr lang="de-DE" sz="1200" dirty="0">
                <a:effectLst/>
                <a:latin typeface="ArialMT"/>
              </a:rPr>
              <a:t>: 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D6B"/>
                </a:solidFill>
                <a:effectLst/>
                <a:latin typeface="SymbolMT"/>
              </a:rPr>
              <a:t>  </a:t>
            </a:r>
            <a:r>
              <a:rPr lang="de-DE" sz="1200" dirty="0">
                <a:effectLst/>
                <a:latin typeface="ArialMT"/>
              </a:rPr>
              <a:t>A </a:t>
            </a:r>
            <a:r>
              <a:rPr lang="de-DE" sz="1200" dirty="0" err="1">
                <a:effectLst/>
                <a:latin typeface="ArialMT"/>
              </a:rPr>
              <a:t>pilot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phase</a:t>
            </a:r>
            <a:r>
              <a:rPr lang="de-DE" sz="1200" dirty="0">
                <a:effectLst/>
                <a:latin typeface="ArialMT"/>
              </a:rPr>
              <a:t>, </a:t>
            </a:r>
            <a:r>
              <a:rPr lang="de-DE" sz="1200" dirty="0" err="1">
                <a:effectLst/>
                <a:latin typeface="ArialMT"/>
              </a:rPr>
              <a:t>then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the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institutionalisation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of</a:t>
            </a:r>
            <a:r>
              <a:rPr lang="de-DE" sz="1200" dirty="0">
                <a:effectLst/>
                <a:latin typeface="ArialMT"/>
              </a:rPr>
              <a:t> RIA </a:t>
            </a:r>
            <a:r>
              <a:rPr lang="de-DE" sz="1200" dirty="0" err="1">
                <a:effectLst/>
                <a:latin typeface="ArialMT"/>
              </a:rPr>
              <a:t>for</a:t>
            </a:r>
            <a:r>
              <a:rPr lang="de-DE" sz="1200" dirty="0">
                <a:effectLst/>
                <a:latin typeface="ArialMT"/>
              </a:rPr>
              <a:t> all </a:t>
            </a:r>
            <a:r>
              <a:rPr lang="de-DE" sz="1200" dirty="0" err="1">
                <a:effectLst/>
                <a:latin typeface="ArialMT"/>
              </a:rPr>
              <a:t>or</a:t>
            </a:r>
            <a:r>
              <a:rPr lang="de-DE" sz="1200" dirty="0">
                <a:effectLst/>
                <a:latin typeface="ArialMT"/>
              </a:rPr>
              <a:t> all </a:t>
            </a:r>
            <a:r>
              <a:rPr lang="de-DE" sz="1200" dirty="0" err="1">
                <a:effectLst/>
                <a:latin typeface="ArialMT"/>
              </a:rPr>
              <a:t>major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regulations</a:t>
            </a:r>
            <a:r>
              <a:rPr lang="de-DE" sz="1200" dirty="0">
                <a:effectLst/>
                <a:latin typeface="ArialMT"/>
              </a:rPr>
              <a:t>;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D6B"/>
                </a:solidFill>
                <a:effectLst/>
                <a:latin typeface="SymbolMT"/>
              </a:rPr>
              <a:t>  </a:t>
            </a:r>
            <a:r>
              <a:rPr lang="de-DE" sz="1200" dirty="0" err="1">
                <a:effectLst/>
                <a:latin typeface="ArialMT"/>
              </a:rPr>
              <a:t>Starting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with</a:t>
            </a:r>
            <a:r>
              <a:rPr lang="de-DE" sz="1200" dirty="0">
                <a:effectLst/>
                <a:latin typeface="ArialMT"/>
              </a:rPr>
              <a:t> a </a:t>
            </a:r>
            <a:r>
              <a:rPr lang="de-DE" sz="1200" dirty="0" err="1">
                <a:effectLst/>
                <a:latin typeface="ArialMT"/>
              </a:rPr>
              <a:t>simplified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methodology</a:t>
            </a:r>
            <a:r>
              <a:rPr lang="de-DE" sz="1200" dirty="0">
                <a:effectLst/>
                <a:latin typeface="ArialMT"/>
              </a:rPr>
              <a:t>, and </a:t>
            </a:r>
            <a:r>
              <a:rPr lang="de-DE" sz="1200" dirty="0" err="1">
                <a:effectLst/>
                <a:latin typeface="ArialMT"/>
              </a:rPr>
              <a:t>then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expand</a:t>
            </a:r>
            <a:r>
              <a:rPr lang="de-DE" sz="1200" dirty="0">
                <a:effectLst/>
                <a:latin typeface="ArialMT"/>
              </a:rPr>
              <a:t>;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D6B"/>
                </a:solidFill>
                <a:effectLst/>
                <a:latin typeface="SymbolMT"/>
              </a:rPr>
              <a:t>  </a:t>
            </a:r>
            <a:r>
              <a:rPr lang="de-DE" sz="1200" dirty="0" err="1">
                <a:effectLst/>
                <a:latin typeface="ArialMT"/>
              </a:rPr>
              <a:t>Starting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from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some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institutions</a:t>
            </a:r>
            <a:r>
              <a:rPr lang="de-DE" sz="1200" dirty="0">
                <a:effectLst/>
                <a:latin typeface="ArialMT"/>
              </a:rPr>
              <a:t>, and </a:t>
            </a:r>
            <a:r>
              <a:rPr lang="de-DE" sz="1200" dirty="0" err="1">
                <a:effectLst/>
                <a:latin typeface="ArialMT"/>
              </a:rPr>
              <a:t>then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expand</a:t>
            </a:r>
            <a:r>
              <a:rPr lang="de-DE" sz="1200" dirty="0">
                <a:effectLst/>
                <a:latin typeface="ArialMT"/>
              </a:rPr>
              <a:t> RIA </a:t>
            </a:r>
            <a:r>
              <a:rPr lang="de-DE" sz="1200" dirty="0" err="1">
                <a:effectLst/>
                <a:latin typeface="ArialMT"/>
              </a:rPr>
              <a:t>to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others</a:t>
            </a:r>
            <a:r>
              <a:rPr lang="de-DE" sz="1200" dirty="0">
                <a:effectLst/>
                <a:latin typeface="ArialMT"/>
              </a:rPr>
              <a:t>;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D6B"/>
                </a:solidFill>
                <a:effectLst/>
                <a:latin typeface="SymbolMT"/>
              </a:rPr>
              <a:t>  </a:t>
            </a:r>
            <a:r>
              <a:rPr lang="de-DE" sz="1200" dirty="0" err="1">
                <a:effectLst/>
                <a:latin typeface="ArialMT"/>
              </a:rPr>
              <a:t>Starting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from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major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regulatory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proposals</a:t>
            </a:r>
            <a:r>
              <a:rPr lang="de-DE" sz="1200" dirty="0">
                <a:effectLst/>
                <a:latin typeface="ArialMT"/>
              </a:rPr>
              <a:t>, and </a:t>
            </a:r>
            <a:r>
              <a:rPr lang="de-DE" sz="1200" dirty="0" err="1">
                <a:effectLst/>
                <a:latin typeface="ArialMT"/>
              </a:rPr>
              <a:t>then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lower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the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threshold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to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cover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less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significant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regulations</a:t>
            </a:r>
            <a:r>
              <a:rPr lang="de-DE" sz="1200" dirty="0">
                <a:effectLst/>
                <a:latin typeface="ArialMT"/>
              </a:rPr>
              <a:t>;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D6B"/>
                </a:solidFill>
                <a:effectLst/>
                <a:latin typeface="SymbolMT"/>
              </a:rPr>
              <a:t>  </a:t>
            </a:r>
            <a:r>
              <a:rPr lang="de-DE" sz="1200" dirty="0" err="1">
                <a:effectLst/>
                <a:latin typeface="ArialMT"/>
              </a:rPr>
              <a:t>Starting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with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binding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regulation</a:t>
            </a:r>
            <a:r>
              <a:rPr lang="de-DE" sz="1200" dirty="0">
                <a:effectLst/>
                <a:latin typeface="ArialMT"/>
              </a:rPr>
              <a:t> and </a:t>
            </a:r>
            <a:r>
              <a:rPr lang="de-DE" sz="1200" dirty="0" err="1">
                <a:effectLst/>
                <a:latin typeface="ArialMT"/>
              </a:rPr>
              <a:t>then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moving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to</a:t>
            </a:r>
            <a:r>
              <a:rPr lang="de-DE" sz="1200" dirty="0">
                <a:effectLst/>
                <a:latin typeface="ArialMT"/>
              </a:rPr>
              <a:t> soft-</a:t>
            </a:r>
            <a:r>
              <a:rPr lang="de-DE" sz="1200" dirty="0" err="1">
                <a:effectLst/>
                <a:latin typeface="ArialMT"/>
              </a:rPr>
              <a:t>law</a:t>
            </a:r>
            <a:r>
              <a:rPr lang="de-DE" sz="1200" dirty="0">
                <a:effectLst/>
                <a:latin typeface="ArialMT"/>
              </a:rPr>
              <a:t>;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D6B"/>
                </a:solidFill>
                <a:effectLst/>
                <a:latin typeface="SymbolMT"/>
              </a:rPr>
              <a:t>  </a:t>
            </a:r>
            <a:r>
              <a:rPr lang="de-DE" sz="1200" dirty="0" err="1">
                <a:effectLst/>
                <a:latin typeface="ArialMT"/>
              </a:rPr>
              <a:t>Starting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with</a:t>
            </a:r>
            <a:r>
              <a:rPr lang="de-DE" sz="1200" dirty="0">
                <a:effectLst/>
                <a:latin typeface="ArialMT"/>
              </a:rPr>
              <a:t> single- </a:t>
            </a:r>
            <a:r>
              <a:rPr lang="de-DE" sz="1200" dirty="0" err="1">
                <a:effectLst/>
                <a:latin typeface="ArialMT"/>
              </a:rPr>
              <a:t>or</a:t>
            </a:r>
            <a:r>
              <a:rPr lang="de-DE" sz="1200" dirty="0">
                <a:effectLst/>
                <a:latin typeface="ArialMT"/>
              </a:rPr>
              <a:t> multi-</a:t>
            </a:r>
            <a:r>
              <a:rPr lang="de-DE" sz="1200" dirty="0" err="1">
                <a:effectLst/>
                <a:latin typeface="ArialMT"/>
              </a:rPr>
              <a:t>criteria</a:t>
            </a:r>
            <a:r>
              <a:rPr lang="de-DE" sz="1200" dirty="0">
                <a:effectLst/>
                <a:latin typeface="ArialMT"/>
              </a:rPr>
              <a:t> qualitative </a:t>
            </a:r>
            <a:r>
              <a:rPr lang="de-DE" sz="1200" dirty="0" err="1">
                <a:effectLst/>
                <a:latin typeface="ArialMT"/>
              </a:rPr>
              <a:t>analysis</a:t>
            </a:r>
            <a:r>
              <a:rPr lang="de-DE" sz="1200" dirty="0">
                <a:effectLst/>
                <a:latin typeface="ArialMT"/>
              </a:rPr>
              <a:t>, and </a:t>
            </a:r>
            <a:r>
              <a:rPr lang="de-DE" sz="1200" dirty="0" err="1">
                <a:effectLst/>
                <a:latin typeface="ArialMT"/>
              </a:rPr>
              <a:t>then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gradually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moving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to</a:t>
            </a:r>
            <a:r>
              <a:rPr lang="de-DE" sz="1200" dirty="0">
                <a:effectLst/>
                <a:latin typeface="ArialMT"/>
              </a:rPr>
              <a:t> quantitative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 err="1">
                <a:effectLst/>
                <a:latin typeface="ArialMT"/>
              </a:rPr>
              <a:t>analysis</a:t>
            </a:r>
            <a:r>
              <a:rPr lang="de-DE" sz="1200" dirty="0">
                <a:effectLst/>
                <a:latin typeface="ArialMT"/>
              </a:rPr>
              <a:t> (CBA </a:t>
            </a:r>
            <a:r>
              <a:rPr lang="de-DE" sz="1200" dirty="0" err="1">
                <a:effectLst/>
                <a:latin typeface="ArialMT"/>
              </a:rPr>
              <a:t>or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other</a:t>
            </a:r>
            <a:r>
              <a:rPr lang="de-DE" sz="1200" dirty="0">
                <a:effectLst/>
                <a:latin typeface="ArialMT"/>
              </a:rPr>
              <a:t>); </a:t>
            </a:r>
            <a:endParaRPr lang="de-D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D6B"/>
                </a:solidFill>
                <a:effectLst/>
                <a:latin typeface="SymbolMT"/>
              </a:rPr>
              <a:t>  </a:t>
            </a:r>
            <a:r>
              <a:rPr lang="de-DE" sz="1200" dirty="0" err="1">
                <a:effectLst/>
                <a:latin typeface="ArialMT"/>
              </a:rPr>
              <a:t>From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concentrated</a:t>
            </a:r>
            <a:r>
              <a:rPr lang="de-DE" sz="1200" dirty="0">
                <a:effectLst/>
                <a:latin typeface="ArialMT"/>
              </a:rPr>
              <a:t> RIA </a:t>
            </a:r>
            <a:r>
              <a:rPr lang="de-DE" sz="1200" dirty="0" err="1">
                <a:effectLst/>
                <a:latin typeface="ArialMT"/>
              </a:rPr>
              <a:t>expertise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to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more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distributed</a:t>
            </a:r>
            <a:r>
              <a:rPr lang="de-DE" sz="1200" dirty="0">
                <a:effectLst/>
                <a:latin typeface="ArialMT"/>
              </a:rPr>
              <a:t> </a:t>
            </a:r>
            <a:r>
              <a:rPr lang="de-DE" sz="1200" dirty="0" err="1">
                <a:effectLst/>
                <a:latin typeface="ArialMT"/>
              </a:rPr>
              <a:t>responsibilities</a:t>
            </a:r>
            <a:r>
              <a:rPr lang="de-DE" sz="1200" dirty="0">
                <a:effectLst/>
                <a:latin typeface="ArialMT"/>
              </a:rPr>
              <a:t>. </a:t>
            </a:r>
            <a:endParaRPr lang="de-DE" dirty="0">
              <a:effectLst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Evidence-based enforcement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Regulatory enforcement and inspections should be evidence-based and measurement-based: deciding what to inspect and how should be grounded on data and evidence, and results should be evaluated regularly. </a:t>
            </a:r>
          </a:p>
          <a:p>
            <a:r>
              <a:rPr lang="en-US" sz="2000" dirty="0">
                <a:solidFill>
                  <a:srgbClr val="4C4845"/>
                </a:solidFill>
              </a:rPr>
              <a:t>Selectivity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Promoting compliance and enforcing rules should be left to market forces, private sector and civil society actions wherever possible: inspections and enforcement cannot be everywhere and address everything, and there are many other ways to achieve regulatory objectives. </a:t>
            </a:r>
          </a:p>
          <a:p>
            <a:r>
              <a:rPr lang="en-US" sz="2000" dirty="0">
                <a:solidFill>
                  <a:srgbClr val="4C4845"/>
                </a:solidFill>
              </a:rPr>
              <a:t>Risk focus and proportionality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Enforcement needs to be risk-based and proportionate: the frequency of inspections and the resources employed should be proportional to the level of risk and enforcement actions should be aiming at reducing the actual risk posed by infractions.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4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Responsive regulation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Enforcement should be based on “responsive regulation” principles: inspection enforcement actions should be modulated depending on the profile and </a:t>
            </a:r>
            <a:r>
              <a:rPr lang="en-US" sz="2000" dirty="0" err="1">
                <a:solidFill>
                  <a:srgbClr val="4C4845"/>
                </a:solidFill>
              </a:rPr>
              <a:t>behaviour</a:t>
            </a:r>
            <a:r>
              <a:rPr lang="en-US" sz="2000" dirty="0">
                <a:solidFill>
                  <a:srgbClr val="4C4845"/>
                </a:solidFill>
              </a:rPr>
              <a:t> of specific businesses. </a:t>
            </a:r>
          </a:p>
          <a:p>
            <a:r>
              <a:rPr lang="en-US" sz="2000" dirty="0">
                <a:solidFill>
                  <a:srgbClr val="4C4845"/>
                </a:solidFill>
              </a:rPr>
              <a:t>Long term vision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Governments should adopt policies and institutional mechanisms on regulatory enforcement and inspections with clear objectives and a long-term road-map. </a:t>
            </a:r>
          </a:p>
          <a:p>
            <a:r>
              <a:rPr lang="en-US" sz="2000" dirty="0">
                <a:solidFill>
                  <a:srgbClr val="4C4845"/>
                </a:solidFill>
              </a:rPr>
              <a:t>Co-ordination and consolidation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Inspection functions should be </a:t>
            </a:r>
            <a:r>
              <a:rPr lang="en-US" sz="2000" dirty="0" err="1">
                <a:solidFill>
                  <a:srgbClr val="4C4845"/>
                </a:solidFill>
              </a:rPr>
              <a:t>co-ordinated</a:t>
            </a:r>
            <a:r>
              <a:rPr lang="en-US" sz="2000" dirty="0">
                <a:solidFill>
                  <a:srgbClr val="4C4845"/>
                </a:solidFill>
              </a:rPr>
              <a:t> and, where needed, consolidated: less duplication and overlaps will ensure better use of public resources, </a:t>
            </a:r>
            <a:r>
              <a:rPr lang="en-US" sz="2000" dirty="0" err="1">
                <a:solidFill>
                  <a:srgbClr val="4C4845"/>
                </a:solidFill>
              </a:rPr>
              <a:t>minimise</a:t>
            </a:r>
            <a:r>
              <a:rPr lang="en-US" sz="2000" dirty="0">
                <a:solidFill>
                  <a:srgbClr val="4C4845"/>
                </a:solidFill>
              </a:rPr>
              <a:t> burden on regulated subjects, and </a:t>
            </a:r>
            <a:r>
              <a:rPr lang="en-US" sz="2000" dirty="0" err="1">
                <a:solidFill>
                  <a:srgbClr val="4C4845"/>
                </a:solidFill>
              </a:rPr>
              <a:t>maximise</a:t>
            </a:r>
            <a:r>
              <a:rPr lang="en-US" sz="2000" dirty="0">
                <a:solidFill>
                  <a:srgbClr val="4C4845"/>
                </a:solidFill>
              </a:rPr>
              <a:t> effectiveness.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Transparent governance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Governance structures and human resources policies for regulatory enforcement should support transparency, professionalism, and results- oriented management. Execution of regulatory enforcement should be independent from political influence, and compliance promotion efforts should be rewarded. </a:t>
            </a:r>
          </a:p>
          <a:p>
            <a:r>
              <a:rPr lang="en-US" sz="2000" dirty="0">
                <a:solidFill>
                  <a:srgbClr val="4C4845"/>
                </a:solidFill>
              </a:rPr>
              <a:t>Information integration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Information and communication technologies should be used to maximize risk-focus, co-ordination and information-sharing – as well as optimal use of resources. </a:t>
            </a:r>
          </a:p>
          <a:p>
            <a:r>
              <a:rPr lang="en-US" sz="2000" dirty="0">
                <a:solidFill>
                  <a:srgbClr val="4C4845"/>
                </a:solidFill>
              </a:rPr>
              <a:t>Clear and fair process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Governments should ensure clarity of rules and process for enforcement and inspections: coherent legislation to organize inspections and enforcement needs to be adopted and published, and clearly articulate rights and obligations of officials and of businesses.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solidFill>
                  <a:srgbClr val="4C4845"/>
                </a:solidFill>
              </a:rPr>
              <a:t>Compliance </a:t>
            </a:r>
            <a:r>
              <a:rPr lang="en-US" sz="2000" dirty="0">
                <a:solidFill>
                  <a:srgbClr val="4C4845"/>
                </a:solidFill>
              </a:rPr>
              <a:t>promotion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Transparency and compliance should be promoted through the use of appropriate instruments such as guidance, toolkits and checklists. </a:t>
            </a:r>
          </a:p>
          <a:p>
            <a:r>
              <a:rPr lang="en-US" sz="2000" dirty="0">
                <a:solidFill>
                  <a:srgbClr val="4C4845"/>
                </a:solidFill>
              </a:rPr>
              <a:t>Professionalism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Inspectors should be trained and managed to ensure professionalism, integrity, consistency and transparency: this requires substantial training focusing not only on technical but also on generic inspection skills, and official guidelines for inspectors to help ensure consistency and fairness.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5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8AB3F-C384-124E-B83B-0640ED2B34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68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9354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… Master …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49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kern="1200" spc="600" dirty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kern="1200" spc="600" dirty="0" smtClean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13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728" y="1800000"/>
            <a:ext cx="10094142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6728" y="0"/>
            <a:ext cx="8926286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04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0"/>
            <a:ext cx="10363563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6000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9563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20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0E540A-E994-8A42-BCD2-BF1E61439FF0}"/>
              </a:ext>
            </a:extLst>
          </p:cNvPr>
          <p:cNvSpPr txBox="1"/>
          <p:nvPr userDrawn="1"/>
        </p:nvSpPr>
        <p:spPr>
          <a:xfrm>
            <a:off x="2607733" y="2573867"/>
            <a:ext cx="8703734" cy="25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963156" y="228519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60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60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4000" dirty="0">
                <a:solidFill>
                  <a:srgbClr val="118085"/>
                </a:solidFill>
                <a:latin typeface="+mn-lt"/>
              </a:rPr>
              <a:t>THANK YOU            </a:t>
            </a:r>
            <a:r>
              <a:rPr lang="en-US" sz="4000" dirty="0">
                <a:solidFill>
                  <a:srgbClr val="253AA1"/>
                </a:solidFill>
                <a:latin typeface="+mn-lt"/>
              </a:rPr>
              <a:t>OBRIGADO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kern="1200" spc="600" dirty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kern="1200" spc="600" dirty="0" smtClean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3706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728" y="1800000"/>
            <a:ext cx="10094142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6728" y="0"/>
            <a:ext cx="8926286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8385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0"/>
            <a:ext cx="10363563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6000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9563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71938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Q&amp;A</a:t>
            </a:r>
          </a:p>
          <a:p>
            <a:pPr algn="ctr"/>
            <a:r>
              <a:rPr lang="en-US" sz="3600" b="0" i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Open discussion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51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kern="1200" spc="600" dirty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kern="1200" spc="600" dirty="0" smtClean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83006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728" y="1800000"/>
            <a:ext cx="10094142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6728" y="0"/>
            <a:ext cx="8926286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150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0"/>
            <a:ext cx="10363563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6000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9563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46686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Q&amp;A</a:t>
            </a:r>
          </a:p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Open discussion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04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2D95E12F-DC41-E34F-82DB-61645E4EE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 descr="Shape, rectangle&#10;&#10;Description automatically generated">
            <a:extLst>
              <a:ext uri="{FF2B5EF4-FFF2-40B4-BE49-F238E27FC236}">
                <a16:creationId xmlns:a16="http://schemas.microsoft.com/office/drawing/2014/main" id="{11A44CBA-44FD-C042-ACA3-B9A727346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227"/>
          <a:stretch/>
        </p:blipFill>
        <p:spPr>
          <a:xfrm rot="10800000">
            <a:off x="-19051" y="1666123"/>
            <a:ext cx="7699732" cy="4478338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4CDBC6-7C6A-0E4E-8346-C89C7F0FAD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20" y="128478"/>
            <a:ext cx="2951856" cy="687277"/>
          </a:xfrm>
          <a:prstGeom prst="rect">
            <a:avLst/>
          </a:prstGeom>
        </p:spPr>
      </p:pic>
      <p:pic>
        <p:nvPicPr>
          <p:cNvPr id="47" name="Picture 46" descr="A person wearing a hat&#10;&#10;Description automatically generated">
            <a:extLst>
              <a:ext uri="{FF2B5EF4-FFF2-40B4-BE49-F238E27FC236}">
                <a16:creationId xmlns:a16="http://schemas.microsoft.com/office/drawing/2014/main" id="{A4035B03-1D98-0947-B07C-BE40EEC48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545"/>
          <a:stretch/>
        </p:blipFill>
        <p:spPr>
          <a:xfrm>
            <a:off x="7882934" y="1801123"/>
            <a:ext cx="4309066" cy="4360014"/>
          </a:xfrm>
          <a:prstGeom prst="rect">
            <a:avLst/>
          </a:prstGeom>
        </p:spPr>
      </p:pic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8F2A6CC7-ECF4-1945-8535-145A5F3450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73491" y="128478"/>
            <a:ext cx="2449580" cy="6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EBFD9-6DD4-AA4D-8D9D-5B1E39271207}"/>
              </a:ext>
            </a:extLst>
          </p:cNvPr>
          <p:cNvGrpSpPr/>
          <p:nvPr userDrawn="1"/>
        </p:nvGrpSpPr>
        <p:grpSpPr>
          <a:xfrm>
            <a:off x="3632" y="0"/>
            <a:ext cx="12203640" cy="6849533"/>
            <a:chOff x="0" y="4233"/>
            <a:chExt cx="12203640" cy="6849533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10CAE140-BC3F-454D-BE51-85515F13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33"/>
              <a:ext cx="12192000" cy="68495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F634F-E613-3A43-ADA8-37F65F67750C}"/>
                </a:ext>
              </a:extLst>
            </p:cNvPr>
            <p:cNvGrpSpPr/>
            <p:nvPr/>
          </p:nvGrpSpPr>
          <p:grpSpPr>
            <a:xfrm>
              <a:off x="10297845" y="227599"/>
              <a:ext cx="1905795" cy="938744"/>
              <a:chOff x="10297845" y="227599"/>
              <a:chExt cx="1905795" cy="938744"/>
            </a:xfrm>
          </p:grpSpPr>
          <p:pic>
            <p:nvPicPr>
              <p:cNvPr id="18" name="Picture 17" descr="Shape, rectangle&#10;&#10;Description automatically generated">
                <a:extLst>
                  <a:ext uri="{FF2B5EF4-FFF2-40B4-BE49-F238E27FC236}">
                    <a16:creationId xmlns:a16="http://schemas.microsoft.com/office/drawing/2014/main" id="{7BECD0D1-AF96-AB4F-AB2E-EB8222920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20354"/>
              <a:stretch/>
            </p:blipFill>
            <p:spPr>
              <a:xfrm>
                <a:off x="10297845" y="227599"/>
                <a:ext cx="1905795" cy="938744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B134619-0629-8047-9447-3E7BB57A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9847" y="716789"/>
                <a:ext cx="1149721" cy="267688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E2A23-9697-3E46-B264-C36915910BDF}"/>
              </a:ext>
            </a:extLst>
          </p:cNvPr>
          <p:cNvSpPr txBox="1">
            <a:spLocks/>
          </p:cNvSpPr>
          <p:nvPr userDrawn="1"/>
        </p:nvSpPr>
        <p:spPr>
          <a:xfrm>
            <a:off x="633658" y="2081797"/>
            <a:ext cx="7090494" cy="49661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DC3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PT" sz="2100" dirty="0">
              <a:solidFill>
                <a:srgbClr val="253AA1"/>
              </a:solidFill>
            </a:endParaRPr>
          </a:p>
        </p:txBody>
      </p:sp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91DAC3EA-4C10-C844-B6C1-A2DFF005E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58773"/>
          <a:stretch/>
        </p:blipFill>
        <p:spPr>
          <a:xfrm rot="10800000">
            <a:off x="-10634" y="99588"/>
            <a:ext cx="1151596" cy="118499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8BF6B6B-2141-6142-AC07-686CF89750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300" y="357552"/>
            <a:ext cx="1149721" cy="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83" r:id="rId4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EBFD9-6DD4-AA4D-8D9D-5B1E39271207}"/>
              </a:ext>
            </a:extLst>
          </p:cNvPr>
          <p:cNvGrpSpPr/>
          <p:nvPr userDrawn="1"/>
        </p:nvGrpSpPr>
        <p:grpSpPr>
          <a:xfrm>
            <a:off x="3632" y="0"/>
            <a:ext cx="12203640" cy="6849533"/>
            <a:chOff x="0" y="4233"/>
            <a:chExt cx="12203640" cy="6849533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10CAE140-BC3F-454D-BE51-85515F13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233"/>
              <a:ext cx="12192000" cy="68495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F634F-E613-3A43-ADA8-37F65F67750C}"/>
                </a:ext>
              </a:extLst>
            </p:cNvPr>
            <p:cNvGrpSpPr/>
            <p:nvPr/>
          </p:nvGrpSpPr>
          <p:grpSpPr>
            <a:xfrm>
              <a:off x="10297845" y="227599"/>
              <a:ext cx="1905795" cy="938744"/>
              <a:chOff x="10297845" y="227599"/>
              <a:chExt cx="1905795" cy="938744"/>
            </a:xfrm>
          </p:grpSpPr>
          <p:pic>
            <p:nvPicPr>
              <p:cNvPr id="18" name="Picture 17" descr="Shape, rectangle&#10;&#10;Description automatically generated">
                <a:extLst>
                  <a:ext uri="{FF2B5EF4-FFF2-40B4-BE49-F238E27FC236}">
                    <a16:creationId xmlns:a16="http://schemas.microsoft.com/office/drawing/2014/main" id="{7BECD0D1-AF96-AB4F-AB2E-EB8222920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20354"/>
              <a:stretch/>
            </p:blipFill>
            <p:spPr>
              <a:xfrm>
                <a:off x="10297845" y="227599"/>
                <a:ext cx="1905795" cy="938744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B134619-0629-8047-9447-3E7BB57A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9847" y="716789"/>
                <a:ext cx="1149721" cy="267688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E2A23-9697-3E46-B264-C36915910BDF}"/>
              </a:ext>
            </a:extLst>
          </p:cNvPr>
          <p:cNvSpPr txBox="1">
            <a:spLocks/>
          </p:cNvSpPr>
          <p:nvPr userDrawn="1"/>
        </p:nvSpPr>
        <p:spPr>
          <a:xfrm>
            <a:off x="633658" y="2081797"/>
            <a:ext cx="7090494" cy="49661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DC3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PT" sz="2100" dirty="0">
              <a:solidFill>
                <a:srgbClr val="253AA1"/>
              </a:solidFill>
            </a:endParaRPr>
          </a:p>
        </p:txBody>
      </p:sp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91DAC3EA-4C10-C844-B6C1-A2DFF005E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58773"/>
          <a:stretch/>
        </p:blipFill>
        <p:spPr>
          <a:xfrm rot="10800000">
            <a:off x="-10634" y="99588"/>
            <a:ext cx="1151596" cy="118499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8BF6B6B-2141-6142-AC07-686CF897502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4300" y="357552"/>
            <a:ext cx="1149721" cy="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EBFD9-6DD4-AA4D-8D9D-5B1E39271207}"/>
              </a:ext>
            </a:extLst>
          </p:cNvPr>
          <p:cNvGrpSpPr/>
          <p:nvPr userDrawn="1"/>
        </p:nvGrpSpPr>
        <p:grpSpPr>
          <a:xfrm>
            <a:off x="3632" y="0"/>
            <a:ext cx="12203640" cy="6849533"/>
            <a:chOff x="0" y="4233"/>
            <a:chExt cx="12203640" cy="6849533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10CAE140-BC3F-454D-BE51-85515F13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33"/>
              <a:ext cx="12192000" cy="68495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F634F-E613-3A43-ADA8-37F65F67750C}"/>
                </a:ext>
              </a:extLst>
            </p:cNvPr>
            <p:cNvGrpSpPr/>
            <p:nvPr/>
          </p:nvGrpSpPr>
          <p:grpSpPr>
            <a:xfrm>
              <a:off x="10297845" y="227599"/>
              <a:ext cx="1905795" cy="938744"/>
              <a:chOff x="10297845" y="227599"/>
              <a:chExt cx="1905795" cy="938744"/>
            </a:xfrm>
          </p:grpSpPr>
          <p:pic>
            <p:nvPicPr>
              <p:cNvPr id="18" name="Picture 17" descr="Shape, rectangle&#10;&#10;Description automatically generated">
                <a:extLst>
                  <a:ext uri="{FF2B5EF4-FFF2-40B4-BE49-F238E27FC236}">
                    <a16:creationId xmlns:a16="http://schemas.microsoft.com/office/drawing/2014/main" id="{7BECD0D1-AF96-AB4F-AB2E-EB8222920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20354"/>
              <a:stretch/>
            </p:blipFill>
            <p:spPr>
              <a:xfrm>
                <a:off x="10297845" y="227599"/>
                <a:ext cx="1905795" cy="938744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B134619-0629-8047-9447-3E7BB57A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9847" y="716789"/>
                <a:ext cx="1149721" cy="267688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E2A23-9697-3E46-B264-C36915910BDF}"/>
              </a:ext>
            </a:extLst>
          </p:cNvPr>
          <p:cNvSpPr txBox="1">
            <a:spLocks/>
          </p:cNvSpPr>
          <p:nvPr userDrawn="1"/>
        </p:nvSpPr>
        <p:spPr>
          <a:xfrm>
            <a:off x="633658" y="2081797"/>
            <a:ext cx="7090494" cy="49661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DC3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PT" sz="2100" dirty="0">
              <a:solidFill>
                <a:srgbClr val="253AA1"/>
              </a:solidFill>
            </a:endParaRPr>
          </a:p>
        </p:txBody>
      </p:sp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91DAC3EA-4C10-C844-B6C1-A2DFF005E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58773"/>
          <a:stretch/>
        </p:blipFill>
        <p:spPr>
          <a:xfrm rot="10800000">
            <a:off x="-10634" y="99588"/>
            <a:ext cx="1151596" cy="118499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8BF6B6B-2141-6142-AC07-686CF89750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300" y="357552"/>
            <a:ext cx="1149721" cy="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5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82AFC5-C0AF-4ABF-8094-3D41EBBA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nature, looking, dark, person&#10;&#10;Description automatically generated">
            <a:extLst>
              <a:ext uri="{FF2B5EF4-FFF2-40B4-BE49-F238E27FC236}">
                <a16:creationId xmlns:a16="http://schemas.microsoft.com/office/drawing/2014/main" id="{A42E095F-EA0C-DA47-A5F8-60A410A1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0" y="1958130"/>
            <a:ext cx="395772" cy="683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B81DAE-D68C-4040-AEED-09BA28456026}"/>
              </a:ext>
            </a:extLst>
          </p:cNvPr>
          <p:cNvSpPr txBox="1">
            <a:spLocks/>
          </p:cNvSpPr>
          <p:nvPr/>
        </p:nvSpPr>
        <p:spPr>
          <a:xfrm>
            <a:off x="703535" y="1799295"/>
            <a:ext cx="6527259" cy="3765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spc="300" dirty="0">
                <a:solidFill>
                  <a:srgbClr val="FFC000"/>
                </a:solidFill>
                <a:latin typeface="+mn-lt"/>
              </a:rPr>
              <a:t>PROMOVE </a:t>
            </a:r>
            <a:r>
              <a:rPr lang="en-US" sz="3900" b="1" spc="300" dirty="0" err="1">
                <a:solidFill>
                  <a:srgbClr val="FFC000"/>
                </a:solidFill>
                <a:latin typeface="+mn-lt"/>
              </a:rPr>
              <a:t>Comércio</a:t>
            </a:r>
            <a:endParaRPr lang="en-US" sz="3900" b="1" spc="300" dirty="0">
              <a:solidFill>
                <a:srgbClr val="FFC000"/>
              </a:solidFill>
              <a:latin typeface="+mn-lt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300" dirty="0">
                <a:solidFill>
                  <a:srgbClr val="FFC000"/>
                </a:solidFill>
                <a:latin typeface="+mn-lt"/>
                <a:cs typeface="Arial" charset="0"/>
              </a:rPr>
              <a:t>Mozambique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spc="300" dirty="0">
                <a:solidFill>
                  <a:schemeClr val="bg1"/>
                </a:solidFill>
                <a:latin typeface="+mn-lt"/>
              </a:rPr>
              <a:t>BUILDING COMPETITIVENESS </a:t>
            </a:r>
            <a:br>
              <a:rPr lang="en-US" sz="2400" b="1" spc="300" dirty="0">
                <a:solidFill>
                  <a:schemeClr val="bg1"/>
                </a:solidFill>
                <a:latin typeface="+mn-lt"/>
              </a:rPr>
            </a:br>
            <a:r>
              <a:rPr lang="en-US" sz="2400" b="1" spc="300" dirty="0">
                <a:solidFill>
                  <a:schemeClr val="bg1"/>
                </a:solidFill>
                <a:latin typeface="+mn-lt"/>
              </a:rPr>
              <a:t>FOR EXPORTS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Training on Regulatory Impact Assessment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Aug 26 -27 and Aug 29, 2024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Siglinde Kaiser</a:t>
            </a:r>
            <a:b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United Nations Industrial Development Organization (UNIDO)  </a:t>
            </a:r>
          </a:p>
          <a:p>
            <a:pPr marR="0" indent="0" fontAlgn="base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endParaRPr lang="en-US" sz="24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9459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7500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0000" y="2880000"/>
            <a:ext cx="9144000" cy="238760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spc="200" dirty="0"/>
              <a:t>Boa </a:t>
            </a:r>
            <a:r>
              <a:rPr lang="en-US" sz="4800" spc="200" dirty="0" err="1"/>
              <a:t>governação</a:t>
            </a:r>
            <a:r>
              <a:rPr lang="en-US" sz="4800" spc="200" dirty="0"/>
              <a:t> </a:t>
            </a:r>
            <a:r>
              <a:rPr lang="de-DE" sz="4800" spc="200" dirty="0" err="1"/>
              <a:t>para</a:t>
            </a:r>
            <a:r>
              <a:rPr lang="de-DE" sz="4800" spc="200" dirty="0"/>
              <a:t> RIA</a:t>
            </a:r>
            <a:endParaRPr lang="en-US" sz="4400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189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6DD4A0-230F-19DE-5FF0-1419DA97D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28" y="1800000"/>
            <a:ext cx="10320016" cy="4351338"/>
          </a:xfrm>
        </p:spPr>
        <p:txBody>
          <a:bodyPr/>
          <a:lstStyle/>
          <a:p>
            <a:pPr algn="l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governos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precisam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estratégia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clara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AIR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vise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institucionalização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capacidades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incentivos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seio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governo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algn="l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O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sucesso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só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avaliado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após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5-10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anos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dependendo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três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dimensões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Escolha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estratégia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implementação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adequada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Criação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instituições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procedimentos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eficazes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Utilização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série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boas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práticas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AIR</a:t>
            </a:r>
          </a:p>
          <a:p>
            <a:pPr algn="l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Todas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três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dimensões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incluir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Escolha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estratégias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institucionais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implementar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AIR</a:t>
            </a: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necessidade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normas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comuns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mecanismos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controlo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qualidade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Transparência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responsabilidade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outros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princípios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centrais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implementação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AIR</a:t>
            </a:r>
          </a:p>
          <a:p>
            <a:pPr lvl="1"/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comunicação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construção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um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círculo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político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a AIR</a:t>
            </a: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Aprendizagem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institucional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evolução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da AIR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ao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longo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do tempo</a:t>
            </a:r>
          </a:p>
          <a:p>
            <a:pPr lvl="1"/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Estratégias</a:t>
            </a:r>
            <a:r>
              <a:rPr lang="de-DE" sz="2000" b="0" i="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b="0" i="0" u="none" strike="noStrike" dirty="0" err="1">
                <a:solidFill>
                  <a:srgbClr val="4C4845"/>
                </a:solidFill>
                <a:effectLst/>
              </a:rPr>
              <a:t>formação</a:t>
            </a:r>
            <a:endParaRPr lang="de-DE" sz="2000" b="0" i="0" u="none" strike="noStrike" dirty="0">
              <a:solidFill>
                <a:srgbClr val="4C4845"/>
              </a:solidFill>
              <a:effectLst/>
            </a:endParaRPr>
          </a:p>
          <a:p>
            <a:pPr lvl="1"/>
            <a:endParaRPr lang="en-US" sz="2000" dirty="0">
              <a:solidFill>
                <a:srgbClr val="4C4845"/>
              </a:solidFill>
            </a:endParaRPr>
          </a:p>
          <a:p>
            <a:endParaRPr lang="de-DE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C4CE54-A06B-06B4-21B7-4AB7C53A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28" y="0"/>
            <a:ext cx="9495768" cy="1325563"/>
          </a:xfrm>
        </p:spPr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estratégia</a:t>
            </a:r>
            <a:r>
              <a:rPr lang="de-DE" dirty="0"/>
              <a:t> </a:t>
            </a:r>
            <a:r>
              <a:rPr lang="de-DE" dirty="0" err="1"/>
              <a:t>certa</a:t>
            </a:r>
            <a:r>
              <a:rPr lang="de-DE" dirty="0"/>
              <a:t> </a:t>
            </a:r>
            <a:r>
              <a:rPr lang="de-DE" dirty="0" err="1"/>
              <a:t>para</a:t>
            </a:r>
            <a:r>
              <a:rPr lang="de-DE" dirty="0"/>
              <a:t> RIA</a:t>
            </a:r>
          </a:p>
        </p:txBody>
      </p:sp>
    </p:spTree>
    <p:extLst>
      <p:ext uri="{BB962C8B-B14F-4D97-AF65-F5344CB8AC3E}">
        <p14:creationId xmlns:p14="http://schemas.microsoft.com/office/powerpoint/2010/main" val="18393790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D598B6-7826-D74C-884C-0411DD71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constitutivos</a:t>
            </a:r>
            <a:r>
              <a:rPr lang="en-US" dirty="0"/>
              <a:t> de um </a:t>
            </a:r>
            <a:r>
              <a:rPr lang="en-US" dirty="0" err="1"/>
              <a:t>quadro</a:t>
            </a:r>
            <a:r>
              <a:rPr lang="en-US" dirty="0"/>
              <a:t> </a:t>
            </a:r>
            <a:r>
              <a:rPr lang="en-US" dirty="0" err="1"/>
              <a:t>regulamentar</a:t>
            </a:r>
            <a:endParaRPr lang="en-US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4C92123-BE29-F875-697F-0BA7B7A8013C}"/>
              </a:ext>
            </a:extLst>
          </p:cNvPr>
          <p:cNvGrpSpPr/>
          <p:nvPr/>
        </p:nvGrpSpPr>
        <p:grpSpPr>
          <a:xfrm>
            <a:off x="1296728" y="1800000"/>
            <a:ext cx="10668000" cy="4583441"/>
            <a:chOff x="933450" y="1931659"/>
            <a:chExt cx="10668000" cy="4583441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F209AD8-07FF-CDD0-7F52-AEC89812251D}"/>
                </a:ext>
              </a:extLst>
            </p:cNvPr>
            <p:cNvSpPr/>
            <p:nvPr/>
          </p:nvSpPr>
          <p:spPr>
            <a:xfrm>
              <a:off x="933450" y="3429000"/>
              <a:ext cx="10668000" cy="30861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D5CA34C-530F-6D40-B01F-55A5F1A78776}"/>
                </a:ext>
              </a:extLst>
            </p:cNvPr>
            <p:cNvSpPr/>
            <p:nvPr/>
          </p:nvSpPr>
          <p:spPr>
            <a:xfrm>
              <a:off x="3936720" y="5272509"/>
              <a:ext cx="7092000" cy="90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502682D-D965-48B5-C86A-8DAEC2E1F3CC}"/>
                </a:ext>
              </a:extLst>
            </p:cNvPr>
            <p:cNvSpPr/>
            <p:nvPr/>
          </p:nvSpPr>
          <p:spPr>
            <a:xfrm>
              <a:off x="8743435" y="1969759"/>
              <a:ext cx="2160000" cy="93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Self-regulation…</a:t>
              </a:r>
            </a:p>
            <a:p>
              <a:pPr algn="ctr"/>
              <a:r>
                <a:rPr lang="en-US" dirty="0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Awareness…</a:t>
              </a:r>
            </a:p>
            <a:p>
              <a:pPr algn="ctr"/>
              <a:r>
                <a:rPr lang="en-US" dirty="0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Education…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E3A913E-DEDE-32AC-7B99-80BBA231B97B}"/>
                </a:ext>
              </a:extLst>
            </p:cNvPr>
            <p:cNvSpPr/>
            <p:nvPr/>
          </p:nvSpPr>
          <p:spPr>
            <a:xfrm>
              <a:off x="1527687" y="5284372"/>
              <a:ext cx="2376000" cy="90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Policy</a:t>
              </a:r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208B992F-5D80-8A77-31C9-6F04D4982F9E}"/>
                </a:ext>
              </a:extLst>
            </p:cNvPr>
            <p:cNvGrpSpPr/>
            <p:nvPr/>
          </p:nvGrpSpPr>
          <p:grpSpPr>
            <a:xfrm>
              <a:off x="1622738" y="5372100"/>
              <a:ext cx="9288909" cy="730876"/>
              <a:chOff x="1622738" y="5048250"/>
              <a:chExt cx="9288909" cy="730876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73F5CD18-F51B-8C5A-52F0-C50381DB2242}"/>
                  </a:ext>
                </a:extLst>
              </p:cNvPr>
              <p:cNvSpPr/>
              <p:nvPr/>
            </p:nvSpPr>
            <p:spPr>
              <a:xfrm>
                <a:off x="1622738" y="5048250"/>
                <a:ext cx="2168212" cy="7308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C4845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Technical requirements</a:t>
                </a:r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AAD9BF5-F8BC-670D-EB37-9E6DA73787A3}"/>
                  </a:ext>
                </a:extLst>
              </p:cNvPr>
              <p:cNvSpPr/>
              <p:nvPr/>
            </p:nvSpPr>
            <p:spPr>
              <a:xfrm>
                <a:off x="3996304" y="5048250"/>
                <a:ext cx="2168212" cy="7308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C4845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Conformity assessment</a:t>
                </a:r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8A782A4-25F5-2DDD-324F-8EC0ADB862C8}"/>
                  </a:ext>
                </a:extLst>
              </p:cNvPr>
              <p:cNvSpPr/>
              <p:nvPr/>
            </p:nvSpPr>
            <p:spPr>
              <a:xfrm>
                <a:off x="6369870" y="5048250"/>
                <a:ext cx="2168212" cy="7308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C4845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Regulatory authority</a:t>
                </a:r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FAD0FE4B-799C-518C-2DB2-B5A579F00A30}"/>
                  </a:ext>
                </a:extLst>
              </p:cNvPr>
              <p:cNvSpPr/>
              <p:nvPr/>
            </p:nvSpPr>
            <p:spPr>
              <a:xfrm>
                <a:off x="8743435" y="5048250"/>
                <a:ext cx="2168212" cy="7308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C4845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Sanctions</a:t>
                </a:r>
              </a:p>
            </p:txBody>
          </p:sp>
        </p:grpSp>
        <p:sp>
          <p:nvSpPr>
            <p:cNvPr id="10" name="Verzweigung 9">
              <a:extLst>
                <a:ext uri="{FF2B5EF4-FFF2-40B4-BE49-F238E27FC236}">
                  <a16:creationId xmlns:a16="http://schemas.microsoft.com/office/drawing/2014/main" id="{ADAD78F2-2F94-37D7-84EE-C15EA752AAB8}"/>
                </a:ext>
              </a:extLst>
            </p:cNvPr>
            <p:cNvSpPr/>
            <p:nvPr/>
          </p:nvSpPr>
          <p:spPr>
            <a:xfrm>
              <a:off x="5104528" y="1931659"/>
              <a:ext cx="2325329" cy="936000"/>
            </a:xfrm>
            <a:prstGeom prst="flowChartDecisi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Impact assessment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A441B1C-B868-7F39-2733-8ED688405A29}"/>
                </a:ext>
              </a:extLst>
            </p:cNvPr>
            <p:cNvSpPr/>
            <p:nvPr/>
          </p:nvSpPr>
          <p:spPr>
            <a:xfrm>
              <a:off x="5183086" y="3780792"/>
              <a:ext cx="2168212" cy="7308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Legislation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9C83C50-22EF-E970-BD2D-ACF7E52E416F}"/>
                </a:ext>
              </a:extLst>
            </p:cNvPr>
            <p:cNvSpPr txBox="1"/>
            <p:nvPr/>
          </p:nvSpPr>
          <p:spPr>
            <a:xfrm>
              <a:off x="1622738" y="4095750"/>
              <a:ext cx="2168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Products, processes, characteristics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42802D4-F3B7-DAAA-B5AE-EE764C4AEDE6}"/>
                </a:ext>
              </a:extLst>
            </p:cNvPr>
            <p:cNvSpPr txBox="1"/>
            <p:nvPr/>
          </p:nvSpPr>
          <p:spPr>
            <a:xfrm>
              <a:off x="8834620" y="4076257"/>
              <a:ext cx="2168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Administrative procedures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D12AA17-DBA5-279C-5BAA-09AE1E3F3E8A}"/>
                </a:ext>
              </a:extLst>
            </p:cNvPr>
            <p:cNvSpPr/>
            <p:nvPr/>
          </p:nvSpPr>
          <p:spPr>
            <a:xfrm>
              <a:off x="1622738" y="1969759"/>
              <a:ext cx="2168212" cy="93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Policy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B6AF6188-E2A2-DEBE-CCF6-C41655821911}"/>
                </a:ext>
              </a:extLst>
            </p:cNvPr>
            <p:cNvCxnSpPr>
              <a:stCxn id="16" idx="3"/>
            </p:cNvCxnSpPr>
            <p:nvPr/>
          </p:nvCxnSpPr>
          <p:spPr>
            <a:xfrm flipV="1">
              <a:off x="3790950" y="2400300"/>
              <a:ext cx="1392136" cy="0"/>
            </a:xfrm>
            <a:prstGeom prst="straightConnector1">
              <a:avLst/>
            </a:prstGeom>
            <a:ln w="47625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78B1A2DE-331D-44D7-6CCF-AAF30D33A321}"/>
                </a:ext>
              </a:extLst>
            </p:cNvPr>
            <p:cNvCxnSpPr/>
            <p:nvPr/>
          </p:nvCxnSpPr>
          <p:spPr>
            <a:xfrm flipV="1">
              <a:off x="7442484" y="2400300"/>
              <a:ext cx="1392136" cy="0"/>
            </a:xfrm>
            <a:prstGeom prst="straightConnector1">
              <a:avLst/>
            </a:prstGeom>
            <a:ln w="47625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619D53A3-81E6-A6DF-01FA-BC9C87E9383C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267193" y="2867659"/>
              <a:ext cx="0" cy="913133"/>
            </a:xfrm>
            <a:prstGeom prst="straightConnector1">
              <a:avLst/>
            </a:prstGeom>
            <a:ln w="47625"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winkelte Verbindung 26">
              <a:extLst>
                <a:ext uri="{FF2B5EF4-FFF2-40B4-BE49-F238E27FC236}">
                  <a16:creationId xmlns:a16="http://schemas.microsoft.com/office/drawing/2014/main" id="{FA9224E2-A33C-487C-8A7C-B1D317447A17}"/>
                </a:ext>
              </a:extLst>
            </p:cNvPr>
            <p:cNvCxnSpPr>
              <a:cxnSpLocks/>
              <a:stCxn id="11" idx="2"/>
              <a:endCxn id="6" idx="0"/>
            </p:cNvCxnSpPr>
            <p:nvPr/>
          </p:nvCxnSpPr>
          <p:spPr>
            <a:xfrm rot="5400000">
              <a:off x="4056802" y="3161710"/>
              <a:ext cx="860432" cy="3560348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winkelte Verbindung 32">
              <a:extLst>
                <a:ext uri="{FF2B5EF4-FFF2-40B4-BE49-F238E27FC236}">
                  <a16:creationId xmlns:a16="http://schemas.microsoft.com/office/drawing/2014/main" id="{5013A653-E98A-C879-9C96-BFFDA3EA3ECA}"/>
                </a:ext>
              </a:extLst>
            </p:cNvPr>
            <p:cNvCxnSpPr>
              <a:cxnSpLocks/>
              <a:stCxn id="11" idx="2"/>
              <a:endCxn id="7" idx="0"/>
            </p:cNvCxnSpPr>
            <p:nvPr/>
          </p:nvCxnSpPr>
          <p:spPr>
            <a:xfrm rot="5400000">
              <a:off x="5243585" y="4348493"/>
              <a:ext cx="860432" cy="1186782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>
              <a:extLst>
                <a:ext uri="{FF2B5EF4-FFF2-40B4-BE49-F238E27FC236}">
                  <a16:creationId xmlns:a16="http://schemas.microsoft.com/office/drawing/2014/main" id="{F3A2D60D-EC2D-8524-5E36-7F0B8255448D}"/>
                </a:ext>
              </a:extLst>
            </p:cNvPr>
            <p:cNvCxnSpPr>
              <a:cxnSpLocks/>
              <a:stCxn id="11" idx="2"/>
              <a:endCxn id="8" idx="0"/>
            </p:cNvCxnSpPr>
            <p:nvPr/>
          </p:nvCxnSpPr>
          <p:spPr>
            <a:xfrm rot="16200000" flipH="1">
              <a:off x="6430368" y="4348492"/>
              <a:ext cx="860432" cy="1186784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winkelte Verbindung 43">
              <a:extLst>
                <a:ext uri="{FF2B5EF4-FFF2-40B4-BE49-F238E27FC236}">
                  <a16:creationId xmlns:a16="http://schemas.microsoft.com/office/drawing/2014/main" id="{7BAAA9AA-752E-5A51-0909-5729B20AB81E}"/>
                </a:ext>
              </a:extLst>
            </p:cNvPr>
            <p:cNvCxnSpPr>
              <a:cxnSpLocks/>
              <a:stCxn id="11" idx="2"/>
              <a:endCxn id="9" idx="0"/>
            </p:cNvCxnSpPr>
            <p:nvPr/>
          </p:nvCxnSpPr>
          <p:spPr>
            <a:xfrm rot="16200000" flipH="1">
              <a:off x="7617150" y="3161709"/>
              <a:ext cx="860432" cy="3560349"/>
            </a:xfrm>
            <a:prstGeom prst="bentConnector3">
              <a:avLst>
                <a:gd name="adj1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FCC4F343-C869-16F5-9F02-838487F6419A}"/>
                </a:ext>
              </a:extLst>
            </p:cNvPr>
            <p:cNvSpPr txBox="1"/>
            <p:nvPr/>
          </p:nvSpPr>
          <p:spPr>
            <a:xfrm>
              <a:off x="933450" y="3082542"/>
              <a:ext cx="216821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4C4845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Technical regulation</a:t>
              </a:r>
            </a:p>
          </p:txBody>
        </p:sp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0665D0DD-B407-8354-7F1D-5B5477DD661F}"/>
              </a:ext>
            </a:extLst>
          </p:cNvPr>
          <p:cNvSpPr txBox="1"/>
          <p:nvPr/>
        </p:nvSpPr>
        <p:spPr>
          <a:xfrm>
            <a:off x="1296728" y="6421825"/>
            <a:ext cx="100693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4C4845"/>
                </a:solidFill>
              </a:rPr>
              <a:t>Original source: </a:t>
            </a:r>
            <a:r>
              <a:rPr lang="en-US" dirty="0" err="1">
                <a:solidFill>
                  <a:srgbClr val="4C4845"/>
                </a:solidFill>
              </a:rPr>
              <a:t>Kellermann</a:t>
            </a:r>
            <a:r>
              <a:rPr lang="en-US" dirty="0">
                <a:solidFill>
                  <a:srgbClr val="4C4845"/>
                </a:solidFill>
              </a:rPr>
              <a:t>, ISO publication Good Standardization Practice </a:t>
            </a:r>
          </a:p>
        </p:txBody>
      </p:sp>
    </p:spTree>
    <p:extLst>
      <p:ext uri="{BB962C8B-B14F-4D97-AF65-F5344CB8AC3E}">
        <p14:creationId xmlns:p14="http://schemas.microsoft.com/office/powerpoint/2010/main" val="164738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143ED24-2496-879A-4F3C-09F15085B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28" y="1800000"/>
            <a:ext cx="10604760" cy="4351338"/>
          </a:xfrm>
        </p:spPr>
        <p:txBody>
          <a:bodyPr/>
          <a:lstStyle/>
          <a:p>
            <a:r>
              <a:rPr lang="pt-BR" sz="2000">
                <a:solidFill>
                  <a:srgbClr val="4C4845"/>
                </a:solidFill>
              </a:rPr>
              <a:t>O g</a:t>
            </a:r>
            <a:r>
              <a:rPr lang="pt-BR" sz="2000" u="none" strike="noStrike">
                <a:solidFill>
                  <a:srgbClr val="4C4845"/>
                </a:solidFill>
                <a:effectLst/>
              </a:rPr>
              <a:t>overno precisa de decidir se quer implementar a RIA de uma só vez ou gradualmente</a:t>
            </a:r>
            <a:endParaRPr lang="pt-BR" sz="2000">
              <a:solidFill>
                <a:srgbClr val="4C4845"/>
              </a:solidFill>
            </a:endParaRPr>
          </a:p>
          <a:p>
            <a:r>
              <a:rPr lang="pt-BR" sz="2000" u="none" strike="noStrike">
                <a:solidFill>
                  <a:srgbClr val="4C4845"/>
                </a:solidFill>
                <a:effectLst/>
              </a:rPr>
              <a:t>Com recursos limitados e a pouca experiência com RIA, uma mplementação gradual aconselhável </a:t>
            </a:r>
          </a:p>
          <a:p>
            <a:pPr lvl="1"/>
            <a:r>
              <a:rPr lang="pt-BR" sz="2000">
                <a:solidFill>
                  <a:srgbClr val="4C4845"/>
                </a:solidFill>
              </a:rPr>
              <a:t>D</a:t>
            </a:r>
            <a:r>
              <a:rPr lang="pt-BR" sz="2000" u="none" strike="noStrike">
                <a:solidFill>
                  <a:srgbClr val="4C4845"/>
                </a:solidFill>
                <a:effectLst/>
              </a:rPr>
              <a:t>iferentes caminhos possíveis para a introdução gradual da RIA</a:t>
            </a:r>
          </a:p>
          <a:p>
            <a:pPr lvl="2"/>
            <a:r>
              <a:rPr lang="pt-BR" sz="2000" u="none" strike="noStrike">
                <a:solidFill>
                  <a:srgbClr val="4C4845"/>
                </a:solidFill>
                <a:effectLst/>
              </a:rPr>
              <a:t>Uma fase-piloto e, em seguida, a institucionalização da RIA para todos ou todos os principais regulamentos</a:t>
            </a:r>
            <a:endParaRPr lang="pt-BR" sz="2000">
              <a:solidFill>
                <a:srgbClr val="4C4845"/>
              </a:solidFill>
            </a:endParaRPr>
          </a:p>
          <a:p>
            <a:pPr lvl="2"/>
            <a:r>
              <a:rPr lang="pt-BR" sz="2000" u="none" strike="noStrike">
                <a:solidFill>
                  <a:srgbClr val="4C4845"/>
                </a:solidFill>
                <a:effectLst/>
              </a:rPr>
              <a:t>Começar com uma metodologia simplificada e depois alargar</a:t>
            </a:r>
            <a:endParaRPr lang="pt-BR" sz="2000">
              <a:solidFill>
                <a:srgbClr val="4C4845"/>
              </a:solidFill>
            </a:endParaRPr>
          </a:p>
          <a:p>
            <a:pPr lvl="2"/>
            <a:r>
              <a:rPr lang="pt-BR" sz="2000" u="none" strike="noStrike">
                <a:solidFill>
                  <a:srgbClr val="4C4845"/>
                </a:solidFill>
                <a:effectLst/>
              </a:rPr>
              <a:t>Começar por algumas instituições e depois alargar a RIA a outras instituições</a:t>
            </a:r>
            <a:endParaRPr lang="pt-BR" sz="2000">
              <a:solidFill>
                <a:srgbClr val="4C4845"/>
              </a:solidFill>
            </a:endParaRPr>
          </a:p>
          <a:p>
            <a:pPr lvl="2"/>
            <a:r>
              <a:rPr lang="pt-BR" sz="2000" u="none" strike="noStrike">
                <a:solidFill>
                  <a:srgbClr val="4C4845"/>
                </a:solidFill>
                <a:effectLst/>
              </a:rPr>
              <a:t>Começar com propostas de regulamentação importantes e depois baixar o limiar para abranger regulamentos menos significativos</a:t>
            </a:r>
            <a:endParaRPr lang="pt-BR" sz="2000">
              <a:solidFill>
                <a:srgbClr val="4C4845"/>
              </a:solidFill>
            </a:endParaRPr>
          </a:p>
          <a:p>
            <a:pPr lvl="2"/>
            <a:r>
              <a:rPr lang="pt-BR" sz="2000" u="none" strike="noStrike">
                <a:solidFill>
                  <a:srgbClr val="4C4845"/>
                </a:solidFill>
                <a:effectLst/>
              </a:rPr>
              <a:t>Começar com uma análise qualitativa de um ou vários critérios e depois passar gradualmente para uma análise quantitativa</a:t>
            </a:r>
            <a:endParaRPr lang="pt-BR" sz="2000">
              <a:solidFill>
                <a:srgbClr val="4C4845"/>
              </a:solidFill>
            </a:endParaRPr>
          </a:p>
          <a:p>
            <a:pPr lvl="2"/>
            <a:r>
              <a:rPr lang="pt-BR" sz="2000" u="none" strike="noStrike">
                <a:solidFill>
                  <a:srgbClr val="4C4845"/>
                </a:solidFill>
                <a:effectLst/>
              </a:rPr>
              <a:t>Passar de uma especialização concentrada em matéria de RIA para responsabilidades mais distribuídas.</a:t>
            </a:r>
          </a:p>
          <a:p>
            <a:endParaRPr lang="pt-BR" sz="200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D598B6-7826-D74C-884C-0411DD71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Introduzir</a:t>
            </a:r>
            <a:r>
              <a:rPr lang="en-US" dirty="0"/>
              <a:t> RIA </a:t>
            </a:r>
            <a:r>
              <a:rPr lang="en-US" dirty="0" err="1"/>
              <a:t>como</a:t>
            </a:r>
            <a:r>
              <a:rPr lang="en-US" dirty="0"/>
              <a:t> ferramenta – </a:t>
            </a:r>
            <a:r>
              <a:rPr lang="en-US" dirty="0" err="1"/>
              <a:t>responsabilidades</a:t>
            </a:r>
            <a:r>
              <a:rPr lang="en-US" dirty="0"/>
              <a:t> do </a:t>
            </a:r>
            <a:r>
              <a:rPr lang="en-US" dirty="0" err="1"/>
              <a:t>governo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1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6356EB-5B69-560C-C548-347A0DC76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baseada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evidências</a:t>
            </a:r>
            <a:endParaRPr lang="de-DE" sz="2000" dirty="0">
              <a:solidFill>
                <a:srgbClr val="4C4845"/>
              </a:solidFill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basear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-se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provas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medições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: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decisão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sobre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inspecionar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basear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-se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provas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resultados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avaliados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regularmente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Seletividade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promoção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cumprimento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regras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deixadas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sempre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que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possível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às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forças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mercado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sector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privado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às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sociedade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civil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: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podem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estar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todo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lado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abordar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tudo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há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muitas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outras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formas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alcançar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objectivos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regulamentares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Focalização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no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proporcionalidade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legislação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basear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-se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no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proporcional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: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frequência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recursos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utilizados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proporcionais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nível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legislação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por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objetivo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reduzir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risco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real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colocado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pelas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infracções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  <a:endParaRPr lang="en-US" sz="2000" dirty="0">
              <a:solidFill>
                <a:srgbClr val="4C4845"/>
              </a:solidFill>
            </a:endParaRPr>
          </a:p>
          <a:p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EF7CDA-58D8-529A-ADE0-54369F0E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28" y="0"/>
            <a:ext cx="9461760" cy="1325563"/>
          </a:xfrm>
        </p:spPr>
        <p:txBody>
          <a:bodyPr>
            <a:normAutofit/>
          </a:bodyPr>
          <a:lstStyle/>
          <a:p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r>
              <a:rPr lang="en-US" dirty="0"/>
              <a:t> – </a:t>
            </a:r>
            <a:r>
              <a:rPr lang="en-US" dirty="0" err="1"/>
              <a:t>Melhorar</a:t>
            </a:r>
            <a:r>
              <a:rPr lang="en-US" dirty="0"/>
              <a:t> a </a:t>
            </a:r>
            <a:r>
              <a:rPr lang="en-US" dirty="0" err="1"/>
              <a:t>aplicação</a:t>
            </a:r>
            <a:r>
              <a:rPr lang="en-US" dirty="0"/>
              <a:t> da </a:t>
            </a:r>
            <a:r>
              <a:rPr lang="en-US" dirty="0" err="1"/>
              <a:t>regulamentação</a:t>
            </a:r>
            <a:r>
              <a:rPr lang="en-US" dirty="0"/>
              <a:t> e as </a:t>
            </a:r>
            <a:r>
              <a:rPr lang="en-US" dirty="0" err="1"/>
              <a:t>inspecções</a:t>
            </a: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33121559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6356EB-5B69-560C-C548-347A0DC76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reactiva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basear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-se nos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princípios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“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reactiva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”: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moduladas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função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perfil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comportamento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empresas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específicas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Visão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longo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prazo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governos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adotar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políticas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mecanismos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institucionais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sobre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objectivos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claros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um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roteiro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longo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prazo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Coordenação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consolidação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As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funções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coordenadas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se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necessário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consolidadas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: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redução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duplicações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sobreposições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assegurará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melhor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utilização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recursos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públicos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minimizará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encargos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sujeitos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maximizará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eficácia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EF7CDA-58D8-529A-ADE0-54369F0E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28" y="0"/>
            <a:ext cx="9461760" cy="1325563"/>
          </a:xfrm>
        </p:spPr>
        <p:txBody>
          <a:bodyPr>
            <a:normAutofit/>
          </a:bodyPr>
          <a:lstStyle/>
          <a:p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r>
              <a:rPr lang="en-US" dirty="0"/>
              <a:t> – </a:t>
            </a:r>
            <a:r>
              <a:rPr lang="en-US" dirty="0" err="1"/>
              <a:t>Melhorar</a:t>
            </a:r>
            <a:r>
              <a:rPr lang="en-US" dirty="0"/>
              <a:t> a </a:t>
            </a:r>
            <a:r>
              <a:rPr lang="en-US" dirty="0" err="1"/>
              <a:t>aplicação</a:t>
            </a:r>
            <a:r>
              <a:rPr lang="en-US" dirty="0"/>
              <a:t> da </a:t>
            </a:r>
            <a:r>
              <a:rPr lang="en-US" dirty="0" err="1"/>
              <a:t>regulamentação</a:t>
            </a:r>
            <a:r>
              <a:rPr lang="en-US" dirty="0"/>
              <a:t> e as </a:t>
            </a:r>
            <a:r>
              <a:rPr lang="en-US" dirty="0" err="1"/>
              <a:t>inspecções</a:t>
            </a:r>
            <a:r>
              <a:rPr lang="en-US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55685224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6356EB-5B69-560C-C548-347A0DC76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Governação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transparente</a:t>
            </a: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As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estruturas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governação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políticas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recursos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humanos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apoiar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transparência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profissionalismo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gestão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orientada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resultados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execução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aplicação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regulamentação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independente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influências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políticas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esforços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promoção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cumprimento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recompensados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Integração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informação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As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tecnologias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informação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comunicação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utilizadas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maximizar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concentração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nos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riscos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coordenação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partilha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informações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bem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otimizar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utilização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recursos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Processos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claros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justos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governos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garantir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clareza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regras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processo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execução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: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adoptada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publicada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legislação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coerente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organizar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inspecções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execução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articular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claramente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direitos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obrigações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funcionários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empresas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  <a:endParaRPr lang="en-US" sz="2000" dirty="0">
              <a:solidFill>
                <a:srgbClr val="4C4845"/>
              </a:solidFill>
            </a:endParaRPr>
          </a:p>
          <a:p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EF7CDA-58D8-529A-ADE0-54369F0E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28" y="0"/>
            <a:ext cx="9461760" cy="1325563"/>
          </a:xfrm>
        </p:spPr>
        <p:txBody>
          <a:bodyPr>
            <a:normAutofit/>
          </a:bodyPr>
          <a:lstStyle/>
          <a:p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r>
              <a:rPr lang="en-US" dirty="0"/>
              <a:t> – </a:t>
            </a:r>
            <a:r>
              <a:rPr lang="en-US" dirty="0" err="1"/>
              <a:t>Melhorar</a:t>
            </a:r>
            <a:r>
              <a:rPr lang="en-US" dirty="0"/>
              <a:t> a </a:t>
            </a:r>
            <a:r>
              <a:rPr lang="en-US" dirty="0" err="1"/>
              <a:t>aplicação</a:t>
            </a:r>
            <a:r>
              <a:rPr lang="en-US" dirty="0"/>
              <a:t> da </a:t>
            </a:r>
            <a:r>
              <a:rPr lang="en-US" dirty="0" err="1"/>
              <a:t>regulamentação</a:t>
            </a:r>
            <a:r>
              <a:rPr lang="en-US" dirty="0"/>
              <a:t> e as </a:t>
            </a:r>
            <a:r>
              <a:rPr lang="en-US" dirty="0" err="1"/>
              <a:t>inspecções</a:t>
            </a:r>
            <a:r>
              <a:rPr lang="en-US" dirty="0"/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32742233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E6356EB-5B69-560C-C548-347A0DC76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Promoção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cumprimento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transparência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conformidade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promovidas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através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utilização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instrumentos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adequados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tais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orientações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conjuntos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ferramentas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listas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controlo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algn="l"/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Profissionalismo</a:t>
            </a:r>
            <a:endParaRPr lang="de-DE" sz="2000" u="none" strike="noStrike" dirty="0">
              <a:solidFill>
                <a:srgbClr val="4C4845"/>
              </a:solidFill>
              <a:effectLst/>
            </a:endParaRPr>
          </a:p>
          <a:p>
            <a:pPr lvl="1"/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Os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inspectores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devem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ser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formados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geridos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forma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garantir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o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profissionalismo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integridade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coerência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transparência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: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isto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exige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uma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formação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substancial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centrada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não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só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nas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competências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técnicas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mas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também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nas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competências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genéricas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inspeção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bem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como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orientações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oficiais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para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os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inspectores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,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fim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de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ajudar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garantir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coerência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 a </a:t>
            </a:r>
            <a:r>
              <a:rPr lang="de-DE" sz="2000" u="none" strike="noStrike" dirty="0" err="1">
                <a:solidFill>
                  <a:srgbClr val="4C4845"/>
                </a:solidFill>
                <a:effectLst/>
              </a:rPr>
              <a:t>equidade</a:t>
            </a:r>
            <a:r>
              <a:rPr lang="de-DE" sz="2000" u="none" strike="noStrike" dirty="0">
                <a:solidFill>
                  <a:srgbClr val="4C4845"/>
                </a:solidFill>
                <a:effectLst/>
              </a:rPr>
              <a:t>.</a:t>
            </a:r>
          </a:p>
          <a:p>
            <a:pPr lvl="1"/>
            <a:endParaRPr lang="en-US" sz="2000" dirty="0">
              <a:solidFill>
                <a:srgbClr val="4C4845"/>
              </a:solidFill>
            </a:endParaRPr>
          </a:p>
          <a:p>
            <a:endParaRPr lang="en-US" sz="2000" dirty="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EF7CDA-58D8-529A-ADE0-54369F0E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28" y="0"/>
            <a:ext cx="9461760" cy="1325563"/>
          </a:xfrm>
        </p:spPr>
        <p:txBody>
          <a:bodyPr>
            <a:normAutofit/>
          </a:bodyPr>
          <a:lstStyle/>
          <a:p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r>
              <a:rPr lang="en-US" dirty="0"/>
              <a:t> – </a:t>
            </a:r>
            <a:r>
              <a:rPr lang="en-US" dirty="0" err="1"/>
              <a:t>Melhorar</a:t>
            </a:r>
            <a:r>
              <a:rPr lang="en-US" dirty="0"/>
              <a:t> a </a:t>
            </a:r>
            <a:r>
              <a:rPr lang="en-US" dirty="0" err="1"/>
              <a:t>aplicação</a:t>
            </a:r>
            <a:r>
              <a:rPr lang="en-US" dirty="0"/>
              <a:t> da </a:t>
            </a:r>
            <a:r>
              <a:rPr lang="en-US" dirty="0" err="1"/>
              <a:t>regulamentação</a:t>
            </a:r>
            <a:r>
              <a:rPr lang="en-US" dirty="0"/>
              <a:t> e as </a:t>
            </a:r>
            <a:r>
              <a:rPr lang="en-US" dirty="0" err="1"/>
              <a:t>inspecções</a:t>
            </a:r>
            <a:r>
              <a:rPr lang="en-US" dirty="0"/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1621792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1568</Words>
  <Application>Microsoft Macintosh PowerPoint</Application>
  <PresentationFormat>Breitbild</PresentationFormat>
  <Paragraphs>125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Aptos</vt:lpstr>
      <vt:lpstr>Arial</vt:lpstr>
      <vt:lpstr>ArialMT</vt:lpstr>
      <vt:lpstr>Calibri</vt:lpstr>
      <vt:lpstr>Calibri Light</vt:lpstr>
      <vt:lpstr>SymbolMT</vt:lpstr>
      <vt:lpstr>Wingdings</vt:lpstr>
      <vt:lpstr>Office Theme</vt:lpstr>
      <vt:lpstr>Custom Design</vt:lpstr>
      <vt:lpstr>1_Custom Design</vt:lpstr>
      <vt:lpstr>2_Custom Design</vt:lpstr>
      <vt:lpstr>PowerPoint-Präsentation</vt:lpstr>
      <vt:lpstr>Boa governação para RIA</vt:lpstr>
      <vt:lpstr>A estratégia certa para RIA</vt:lpstr>
      <vt:lpstr>Elementos constitutivos de um quadro regulamentar</vt:lpstr>
      <vt:lpstr>Introduzir RIA como ferramenta – responsabilidades do governo</vt:lpstr>
      <vt:lpstr>Melhores práticas internacionais – Melhorar a aplicação da regulamentação e as inspecções (1)</vt:lpstr>
      <vt:lpstr>Melhores práticas internacionais – Melhorar a aplicação da regulamentação e as inspecções (2)</vt:lpstr>
      <vt:lpstr>Melhores práticas internacionais – Melhorar a aplicação da regulamentação e as inspecções (3)</vt:lpstr>
      <vt:lpstr>Melhores práticas internacionais – Melhorar a aplicação da regulamentação e as inspecções (4)</vt:lpstr>
      <vt:lpstr>PowerPoint-Präsentation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MONACO, Karin</dc:creator>
  <cp:lastModifiedBy>Siglinde Kaiser</cp:lastModifiedBy>
  <cp:revision>104</cp:revision>
  <cp:lastPrinted>2024-07-26T16:52:41Z</cp:lastPrinted>
  <dcterms:created xsi:type="dcterms:W3CDTF">2020-10-28T15:42:47Z</dcterms:created>
  <dcterms:modified xsi:type="dcterms:W3CDTF">2024-10-29T15:53:43Z</dcterms:modified>
</cp:coreProperties>
</file>