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4"/>
  </p:notesMasterIdLst>
  <p:sldIdLst>
    <p:sldId id="308" r:id="rId3"/>
    <p:sldId id="353" r:id="rId4"/>
    <p:sldId id="257" r:id="rId5"/>
    <p:sldId id="358" r:id="rId6"/>
    <p:sldId id="354" r:id="rId7"/>
    <p:sldId id="359" r:id="rId8"/>
    <p:sldId id="360" r:id="rId9"/>
    <p:sldId id="361" r:id="rId10"/>
    <p:sldId id="362" r:id="rId11"/>
    <p:sldId id="363" r:id="rId12"/>
    <p:sldId id="33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5DC882B-A994-ED40-BD9C-C89492B328F0}">
          <p14:sldIdLst>
            <p14:sldId id="308"/>
            <p14:sldId id="353"/>
            <p14:sldId id="257"/>
            <p14:sldId id="358"/>
            <p14:sldId id="354"/>
            <p14:sldId id="359"/>
            <p14:sldId id="360"/>
            <p14:sldId id="361"/>
            <p14:sldId id="362"/>
            <p14:sldId id="363"/>
            <p14:sldId id="33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4845"/>
    <a:srgbClr val="253AA1"/>
    <a:srgbClr val="118085"/>
    <a:srgbClr val="EA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4" autoAdjust="0"/>
    <p:restoredTop sz="92993" autoAdjust="0"/>
  </p:normalViewPr>
  <p:slideViewPr>
    <p:cSldViewPr snapToGrid="0">
      <p:cViewPr varScale="1">
        <p:scale>
          <a:sx n="114" d="100"/>
          <a:sy n="114" d="100"/>
        </p:scale>
        <p:origin x="688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45D6D-D081-7D43-AB7F-F247AFAA1F83}" type="datetimeFigureOut">
              <a:rPr lang="en-US" smtClean="0"/>
              <a:t>10/29/24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8AB3F-C384-124E-B83B-0640ED2B348F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39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Relevance of alternatives to TR</a:t>
            </a:r>
          </a:p>
          <a:p>
            <a:endParaRPr lang="en-US" dirty="0"/>
          </a:p>
          <a:p>
            <a:r>
              <a:rPr lang="en-US" dirty="0">
                <a:solidFill>
                  <a:srgbClr val="4C4845"/>
                </a:solidFill>
              </a:rPr>
              <a:t>Technical regulation can lead to increase of costs for manufacturers, suppliers, consumers and regulators</a:t>
            </a:r>
          </a:p>
          <a:p>
            <a:r>
              <a:rPr lang="en-US" dirty="0">
                <a:solidFill>
                  <a:srgbClr val="4C4845"/>
                </a:solidFill>
              </a:rPr>
              <a:t>Benefits of regulation might not offset the costs over a period of time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Regulation not proportionate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Yet, there might be need to provide protection for society, the environment; plant, animal health</a:t>
            </a:r>
          </a:p>
          <a:p>
            <a:pPr marL="762000" lvl="1" indent="-328613">
              <a:buNone/>
            </a:pPr>
            <a:r>
              <a:rPr lang="en-US" dirty="0">
                <a:solidFill>
                  <a:srgbClr val="4C4845"/>
                </a:solidFill>
              </a:rPr>
              <a:t>→ Assessing other methods or tools capable of producing results satisfying the identified need/solving the problem</a:t>
            </a:r>
          </a:p>
          <a:p>
            <a:pPr marL="762000" lvl="1" indent="-328613">
              <a:buNone/>
            </a:pPr>
            <a:r>
              <a:rPr lang="en-US" dirty="0">
                <a:solidFill>
                  <a:srgbClr val="4C4845"/>
                </a:solidFill>
              </a:rPr>
              <a:t>→ Implementing an impact assessment of any alternative, looking at costs and benefits, stakeholder perception, regulatory strategy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89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C4845"/>
                </a:solidFill>
              </a:rPr>
              <a:t>Information disclosure and education campaigns (labelling, quality marks, public campaigns)</a:t>
            </a:r>
          </a:p>
          <a:p>
            <a:r>
              <a:rPr lang="en-US" dirty="0">
                <a:solidFill>
                  <a:srgbClr val="4C4845"/>
                </a:solidFill>
              </a:rPr>
              <a:t>Self-regulation and co-regulation (codes of practice, technical standards)</a:t>
            </a:r>
          </a:p>
          <a:p>
            <a:r>
              <a:rPr lang="en-US" dirty="0">
                <a:solidFill>
                  <a:srgbClr val="4C4845"/>
                </a:solidFill>
              </a:rPr>
              <a:t>Third party regulation (mandatory inspections/audits by non-government parties)</a:t>
            </a:r>
          </a:p>
          <a:p>
            <a:r>
              <a:rPr lang="en-US" dirty="0">
                <a:solidFill>
                  <a:srgbClr val="4C4845"/>
                </a:solidFill>
              </a:rPr>
              <a:t>Performance-based rules rather than means-based</a:t>
            </a:r>
          </a:p>
          <a:p>
            <a:r>
              <a:rPr lang="en-US" dirty="0">
                <a:solidFill>
                  <a:srgbClr val="4C4845"/>
                </a:solidFill>
              </a:rPr>
              <a:t>Market based instruments (taxes, subsidies, user charges, risk payments, insurance)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37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C4845"/>
                </a:solidFill>
              </a:rPr>
              <a:t>Performance-based regulation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Specifying required outcomes or objectives, rather than means by which they must be achieved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Process chosen by the regulated entity to comply with the regulation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Allowing to identify processes more efficient and causing lower cost in relation, promoting innovation and adoption of new technology</a:t>
            </a:r>
          </a:p>
          <a:p>
            <a:r>
              <a:rPr lang="en-US" dirty="0">
                <a:solidFill>
                  <a:srgbClr val="4C4845"/>
                </a:solidFill>
              </a:rPr>
              <a:t>Process-based regulations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Requiring businesses to develop processes that ensure a systematic approach to controlling and minimizing production risks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Based on the idea of producers likely to prove more effective in identifying hazards and developing lowest-cost solutions than a central regulatory authority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Useful where there are multiple and complex risk sources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79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C4845"/>
                </a:solidFill>
              </a:rPr>
              <a:t>Co-regulation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Regulatory role shared between government and industry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Effected through legislative reference or endorsement of a code of practice/standard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Breaches usually enforceable via sanctions imposed by industry or professional organizations rather than the government directly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Allowing industry to take the lead in regulation by setting standards and encouraging greater responsibility for performance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Using the expertise and knowledge held within the industry or professional association 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464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C4845"/>
                </a:solidFill>
              </a:rPr>
              <a:t>Economic regulation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Enabling markets to work more effectively</a:t>
            </a:r>
          </a:p>
          <a:p>
            <a:pPr lvl="2"/>
            <a:r>
              <a:rPr lang="en-US" dirty="0">
                <a:solidFill>
                  <a:srgbClr val="4C4845"/>
                </a:solidFill>
              </a:rPr>
              <a:t>Economic regulator seeking to guide service providers towards outcomes (e.g. in terms of price, quality or both) occurred if the market had been subject to such competitive disciplines </a:t>
            </a:r>
          </a:p>
          <a:p>
            <a:r>
              <a:rPr lang="en-US" dirty="0">
                <a:solidFill>
                  <a:srgbClr val="4C4845"/>
                </a:solidFill>
              </a:rPr>
              <a:t>Economic instruments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Taxes, subsidies, tradable permits, vouchers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Operating directly through the market, harnessing market incentives and avoiding the substantial potential for distorting market incentives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31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4C4845"/>
                </a:solidFill>
              </a:rPr>
              <a:t>Information and education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Approaches addressing information asymmetries and empowering citizens and consumers to adopt actions or make informed choices that match their preferences and align their sensibility to risks</a:t>
            </a:r>
          </a:p>
          <a:p>
            <a:r>
              <a:rPr lang="en-US" dirty="0">
                <a:solidFill>
                  <a:srgbClr val="4C4845"/>
                </a:solidFill>
              </a:rPr>
              <a:t>Voluntary approaches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Initiated and undertaken by industry and firms, where self-imposed requirements go beyond or complement the prevailing regulatory requirements, such as voluntary initiatives, codes, agreements, and self-regulation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6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Strategic considerations</a:t>
            </a:r>
          </a:p>
          <a:p>
            <a:endParaRPr lang="en-US" dirty="0"/>
          </a:p>
          <a:p>
            <a:r>
              <a:rPr lang="en-US" dirty="0">
                <a:solidFill>
                  <a:srgbClr val="4C4845"/>
                </a:solidFill>
              </a:rPr>
              <a:t>Non-regulatory approaches or market-based instruments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More flexible policy tools compared to regulation aiming to change or modify behavior through economic incentives or disincentives. 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Example: Taxes on alcoholic beverages, tobacco products increasing production costs and sale prices, discouraging the public to purchase and consume the products</a:t>
            </a:r>
          </a:p>
          <a:p>
            <a:r>
              <a:rPr lang="en-US" dirty="0">
                <a:solidFill>
                  <a:srgbClr val="4C4845"/>
                </a:solidFill>
              </a:rPr>
              <a:t>Mixed approaches through self-regulation and co-regulation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Providing flexibility and adaptability, lower substantive compliance costs for the regulated entity, lower administration and enforcement costs</a:t>
            </a:r>
          </a:p>
          <a:p>
            <a:r>
              <a:rPr lang="en-US" dirty="0">
                <a:solidFill>
                  <a:srgbClr val="4C4845"/>
                </a:solidFill>
              </a:rPr>
              <a:t>Self-regulation</a:t>
            </a:r>
          </a:p>
          <a:p>
            <a:pPr lvl="1"/>
            <a:r>
              <a:rPr lang="en-US" dirty="0">
                <a:solidFill>
                  <a:srgbClr val="4C4845"/>
                </a:solidFill>
              </a:rPr>
              <a:t>Voluntary development of rules or codes of conduct by industry/professional group to guide and/or influence the behavior of their members</a:t>
            </a:r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68AB3F-C384-124E-B83B-0640ED2B34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69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6000" kern="1200" spc="600" dirty="0">
                <a:solidFill>
                  <a:srgbClr val="253AA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400" kern="1200" spc="600" dirty="0" smtClean="0">
                <a:solidFill>
                  <a:srgbClr val="253AA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37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96728" y="1800000"/>
            <a:ext cx="10094142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296728" y="0"/>
            <a:ext cx="8926286" cy="132556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rgbClr val="253AA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2838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6000" y="0"/>
            <a:ext cx="10363563" cy="1325563"/>
          </a:xfr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3600">
                <a:solidFill>
                  <a:srgbClr val="253AA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96000" y="1800000"/>
            <a:ext cx="5040000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619563" y="1800000"/>
            <a:ext cx="5040000" cy="4351338"/>
          </a:xfrm>
          <a:prstGeom prst="rect">
            <a:avLst/>
          </a:prstGeom>
        </p:spPr>
        <p:txBody>
          <a:bodyPr lIns="0" tIns="0" rIns="0" bIns="0"/>
          <a:lstStyle>
            <a:lvl1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6858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8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20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53AA1"/>
              </a:buClr>
              <a:buFont typeface="Wingdings" pitchFamily="2" charset="2"/>
              <a:buChar char="§"/>
              <a:defRPr sz="2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6719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083329D-DC4C-F04A-BB50-8A9286A8DD0F}"/>
              </a:ext>
            </a:extLst>
          </p:cNvPr>
          <p:cNvSpPr txBox="1"/>
          <p:nvPr userDrawn="1"/>
        </p:nvSpPr>
        <p:spPr>
          <a:xfrm>
            <a:off x="2099556" y="3480477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0" i="0" dirty="0">
                <a:solidFill>
                  <a:srgbClr val="4C4845"/>
                </a:solidFill>
                <a:latin typeface="+mj-lt"/>
                <a:cs typeface="Calibri Light" panose="020F0302020204030204" pitchFamily="34" charset="0"/>
              </a:rPr>
              <a:t>Q&amp;A</a:t>
            </a:r>
          </a:p>
          <a:p>
            <a:pPr algn="ctr"/>
            <a:r>
              <a:rPr lang="en-US" sz="3600" b="0" i="0" dirty="0" err="1">
                <a:solidFill>
                  <a:srgbClr val="4C4845"/>
                </a:solidFill>
                <a:latin typeface="+mj-lt"/>
                <a:cs typeface="Calibri Light" panose="020F0302020204030204" pitchFamily="34" charset="0"/>
              </a:rPr>
              <a:t>Discussão</a:t>
            </a:r>
            <a:endParaRPr lang="en-US" sz="3600" b="0" i="0" dirty="0">
              <a:solidFill>
                <a:srgbClr val="4C4845"/>
              </a:solidFill>
              <a:latin typeface="+mj-lt"/>
              <a:cs typeface="Calibri Light" panose="020F0302020204030204" pitchFamily="34" charset="0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7A53D4-CC2B-7C41-87CC-CE3227924A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20072" y="2285198"/>
            <a:ext cx="2951856" cy="687277"/>
          </a:xfrm>
          <a:prstGeom prst="rect">
            <a:avLst/>
          </a:prstGeom>
        </p:spPr>
      </p:pic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AC0CF284-9B60-3D42-9AF5-A9805436B1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35500" y="193735"/>
            <a:ext cx="29210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1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theme" Target="../theme/theme2.xml"/><Relationship Id="rId10" Type="http://schemas.openxmlformats.org/officeDocument/2006/relationships/image" Target="../media/image5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Background pattern&#10;&#10;Description automatically generated">
            <a:extLst>
              <a:ext uri="{FF2B5EF4-FFF2-40B4-BE49-F238E27FC236}">
                <a16:creationId xmlns:a16="http://schemas.microsoft.com/office/drawing/2014/main" id="{2D95E12F-DC41-E34F-82DB-61645E4EEE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0" name="Picture 39" descr="Shape, rectangle&#10;&#10;Description automatically generated">
            <a:extLst>
              <a:ext uri="{FF2B5EF4-FFF2-40B4-BE49-F238E27FC236}">
                <a16:creationId xmlns:a16="http://schemas.microsoft.com/office/drawing/2014/main" id="{11A44CBA-44FD-C042-ACA3-B9A7273461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1227"/>
          <a:stretch/>
        </p:blipFill>
        <p:spPr>
          <a:xfrm rot="10800000">
            <a:off x="-19051" y="1666123"/>
            <a:ext cx="7699732" cy="4478338"/>
          </a:xfrm>
          <a:prstGeom prst="rect">
            <a:avLst/>
          </a:prstGeom>
        </p:spPr>
      </p:pic>
      <p:pic>
        <p:nvPicPr>
          <p:cNvPr id="44" name="Picture 4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4CDBC6-7C6A-0E4E-8346-C89C7F0FAD8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3620" y="128478"/>
            <a:ext cx="2951856" cy="687277"/>
          </a:xfrm>
          <a:prstGeom prst="rect">
            <a:avLst/>
          </a:prstGeom>
        </p:spPr>
      </p:pic>
      <p:pic>
        <p:nvPicPr>
          <p:cNvPr id="47" name="Picture 46" descr="A person wearing a hat&#10;&#10;Description automatically generated">
            <a:extLst>
              <a:ext uri="{FF2B5EF4-FFF2-40B4-BE49-F238E27FC236}">
                <a16:creationId xmlns:a16="http://schemas.microsoft.com/office/drawing/2014/main" id="{A4035B03-1D98-0947-B07C-BE40EEC48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60545"/>
          <a:stretch/>
        </p:blipFill>
        <p:spPr>
          <a:xfrm>
            <a:off x="7882934" y="1801123"/>
            <a:ext cx="4309066" cy="4360014"/>
          </a:xfrm>
          <a:prstGeom prst="rect">
            <a:avLst/>
          </a:prstGeom>
        </p:spPr>
      </p:pic>
      <p:pic>
        <p:nvPicPr>
          <p:cNvPr id="48" name="Picture 47" descr="Logo, company name&#10;&#10;Description automatically generated">
            <a:extLst>
              <a:ext uri="{FF2B5EF4-FFF2-40B4-BE49-F238E27FC236}">
                <a16:creationId xmlns:a16="http://schemas.microsoft.com/office/drawing/2014/main" id="{8F2A6CC7-ECF4-1945-8535-145A5F34506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573491" y="128478"/>
            <a:ext cx="2449580" cy="69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9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4BEBFD9-6DD4-AA4D-8D9D-5B1E39271207}"/>
              </a:ext>
            </a:extLst>
          </p:cNvPr>
          <p:cNvGrpSpPr/>
          <p:nvPr userDrawn="1"/>
        </p:nvGrpSpPr>
        <p:grpSpPr>
          <a:xfrm>
            <a:off x="3632" y="0"/>
            <a:ext cx="12203640" cy="6849533"/>
            <a:chOff x="0" y="4233"/>
            <a:chExt cx="12203640" cy="6849533"/>
          </a:xfrm>
        </p:grpSpPr>
        <p:pic>
          <p:nvPicPr>
            <p:cNvPr id="16" name="Picture 15" descr="Background pattern&#10;&#10;Description automatically generated">
              <a:extLst>
                <a:ext uri="{FF2B5EF4-FFF2-40B4-BE49-F238E27FC236}">
                  <a16:creationId xmlns:a16="http://schemas.microsoft.com/office/drawing/2014/main" id="{10CAE140-BC3F-454D-BE51-85515F133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4233"/>
              <a:ext cx="12192000" cy="6849533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B9F634F-E613-3A43-ADA8-37F65F67750C}"/>
                </a:ext>
              </a:extLst>
            </p:cNvPr>
            <p:cNvGrpSpPr/>
            <p:nvPr/>
          </p:nvGrpSpPr>
          <p:grpSpPr>
            <a:xfrm>
              <a:off x="10297845" y="227599"/>
              <a:ext cx="1905795" cy="938744"/>
              <a:chOff x="10297845" y="227599"/>
              <a:chExt cx="1905795" cy="938744"/>
            </a:xfrm>
          </p:grpSpPr>
          <p:pic>
            <p:nvPicPr>
              <p:cNvPr id="18" name="Picture 17" descr="Shape, rectangle&#10;&#10;Description automatically generated">
                <a:extLst>
                  <a:ext uri="{FF2B5EF4-FFF2-40B4-BE49-F238E27FC236}">
                    <a16:creationId xmlns:a16="http://schemas.microsoft.com/office/drawing/2014/main" id="{7BECD0D1-AF96-AB4F-AB2E-EB82229200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r="20354"/>
              <a:stretch/>
            </p:blipFill>
            <p:spPr>
              <a:xfrm>
                <a:off x="10297845" y="227599"/>
                <a:ext cx="1905795" cy="938744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0B134619-0629-8047-9447-3E7BB57A95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79847" y="716789"/>
                <a:ext cx="1149721" cy="267688"/>
              </a:xfrm>
              <a:prstGeom prst="rect">
                <a:avLst/>
              </a:prstGeom>
            </p:spPr>
          </p:pic>
        </p:grp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07E2A23-9697-3E46-B264-C36915910BDF}"/>
              </a:ext>
            </a:extLst>
          </p:cNvPr>
          <p:cNvSpPr txBox="1">
            <a:spLocks/>
          </p:cNvSpPr>
          <p:nvPr userDrawn="1"/>
        </p:nvSpPr>
        <p:spPr>
          <a:xfrm>
            <a:off x="633658" y="2081797"/>
            <a:ext cx="7090494" cy="496613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rgbClr val="000DC3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pt-PT" sz="2100" dirty="0">
              <a:solidFill>
                <a:srgbClr val="253AA1"/>
              </a:solidFill>
            </a:endParaRPr>
          </a:p>
        </p:txBody>
      </p:sp>
      <p:pic>
        <p:nvPicPr>
          <p:cNvPr id="21" name="Picture 20" descr="Shape, rectangle&#10;&#10;Description automatically generated">
            <a:extLst>
              <a:ext uri="{FF2B5EF4-FFF2-40B4-BE49-F238E27FC236}">
                <a16:creationId xmlns:a16="http://schemas.microsoft.com/office/drawing/2014/main" id="{91DAC3EA-4C10-C844-B6C1-A2DFF005E3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58773"/>
          <a:stretch/>
        </p:blipFill>
        <p:spPr>
          <a:xfrm rot="10800000">
            <a:off x="-10634" y="99588"/>
            <a:ext cx="1151596" cy="1184991"/>
          </a:xfrm>
          <a:prstGeom prst="rect">
            <a:avLst/>
          </a:prstGeom>
        </p:spPr>
      </p:pic>
      <p:pic>
        <p:nvPicPr>
          <p:cNvPr id="23" name="Picture 22" descr="Logo, company name&#10;&#10;Description automatically generated">
            <a:extLst>
              <a:ext uri="{FF2B5EF4-FFF2-40B4-BE49-F238E27FC236}">
                <a16:creationId xmlns:a16="http://schemas.microsoft.com/office/drawing/2014/main" id="{D8BF6B6B-2141-6142-AC07-686CF897502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524300" y="357552"/>
            <a:ext cx="1149721" cy="32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0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2" r:id="rId2"/>
    <p:sldLayoutId id="2147483677" r:id="rId3"/>
    <p:sldLayoutId id="2147483683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82AFC5-C0AF-4ABF-8094-3D41EBBA5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Picture 2" descr="A picture containing nature, looking, dark, person&#10;&#10;Description automatically generated">
            <a:extLst>
              <a:ext uri="{FF2B5EF4-FFF2-40B4-BE49-F238E27FC236}">
                <a16:creationId xmlns:a16="http://schemas.microsoft.com/office/drawing/2014/main" id="{A42E095F-EA0C-DA47-A5F8-60A410A13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20" y="1958130"/>
            <a:ext cx="395772" cy="6830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4B81DAE-D68C-4040-AEED-09BA28456026}"/>
              </a:ext>
            </a:extLst>
          </p:cNvPr>
          <p:cNvSpPr txBox="1">
            <a:spLocks/>
          </p:cNvSpPr>
          <p:nvPr/>
        </p:nvSpPr>
        <p:spPr>
          <a:xfrm>
            <a:off x="703535" y="1799295"/>
            <a:ext cx="6527259" cy="37658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900" b="1" spc="300" dirty="0">
                <a:solidFill>
                  <a:srgbClr val="FFC000"/>
                </a:solidFill>
                <a:latin typeface="+mn-lt"/>
              </a:rPr>
              <a:t>PROMOVE </a:t>
            </a:r>
            <a:r>
              <a:rPr lang="en-US" sz="3900" b="1" spc="300" dirty="0" err="1">
                <a:solidFill>
                  <a:srgbClr val="FFC000"/>
                </a:solidFill>
                <a:latin typeface="+mn-lt"/>
              </a:rPr>
              <a:t>Comércio</a:t>
            </a:r>
            <a:endParaRPr lang="en-US" sz="3900" b="1" spc="300" dirty="0">
              <a:solidFill>
                <a:srgbClr val="FFC000"/>
              </a:solidFill>
              <a:latin typeface="+mn-lt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400" b="1" spc="300" dirty="0">
                <a:solidFill>
                  <a:srgbClr val="FFC000"/>
                </a:solidFill>
                <a:latin typeface="+mn-lt"/>
                <a:cs typeface="Arial" charset="0"/>
              </a:rPr>
              <a:t>Mozambique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400" b="1" spc="300" dirty="0">
                <a:solidFill>
                  <a:schemeClr val="bg1"/>
                </a:solidFill>
                <a:latin typeface="+mn-lt"/>
              </a:rPr>
              <a:t>BUILDING COMPETITIVENESS </a:t>
            </a:r>
            <a:br>
              <a:rPr lang="en-US" sz="2400" b="1" spc="300" dirty="0">
                <a:solidFill>
                  <a:schemeClr val="bg1"/>
                </a:solidFill>
                <a:latin typeface="+mn-lt"/>
              </a:rPr>
            </a:br>
            <a:r>
              <a:rPr lang="en-US" sz="2400" b="1" spc="300" dirty="0">
                <a:solidFill>
                  <a:schemeClr val="bg1"/>
                </a:solidFill>
                <a:latin typeface="+mn-lt"/>
              </a:rPr>
              <a:t>FOR EXPORTS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Training on Regulatory Impact Assessment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Aug 26 -27 and Aug 29, 2024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white"/>
              </a:solidFill>
              <a:latin typeface="+mn-lt"/>
              <a:cs typeface="Arial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Siglinde Kaiser</a:t>
            </a:r>
            <a:b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</a:b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United Nations Industrial Development Organization (UNIDO)  </a:t>
            </a:r>
          </a:p>
          <a:p>
            <a:pPr marR="0" indent="0" fontAlgn="base"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white"/>
              </a:solidFill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spc="30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2400" spc="300" dirty="0">
                <a:solidFill>
                  <a:schemeClr val="bg1"/>
                </a:solidFill>
                <a:latin typeface="+mn-lt"/>
              </a:rPr>
            </a:br>
            <a:br>
              <a:rPr lang="en-US" sz="2400" spc="300" dirty="0">
                <a:solidFill>
                  <a:schemeClr val="bg1"/>
                </a:solidFill>
                <a:latin typeface="+mn-lt"/>
              </a:rPr>
            </a:br>
            <a:endParaRPr lang="en-US" sz="2400" spc="3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094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4A1DA44-1F58-3ED1-97B1-AF11FE9E6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Abordagens não regulamentares ou instrumentos baseados no mercado</a:t>
            </a:r>
          </a:p>
          <a:p>
            <a:pPr lvl="1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Ferramentas de política mais flexíveis em comparação com a regulamentação, com o objetivo de mudar ou modificar o comportamento por meio de incentivos ou desincentivos econômicos.</a:t>
            </a:r>
          </a:p>
          <a:p>
            <a:pPr lvl="1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Exemplo: Impostos sobre bebidas alcoólicas e produtos de tabaco que aumentam os custos de produção e os preços de venda, desencorajando o público a comprar e consumir esses produtos</a:t>
            </a:r>
          </a:p>
          <a:p>
            <a:pPr algn="l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Abordagens mistas por meio de autorregulação e corregulação</a:t>
            </a:r>
          </a:p>
          <a:p>
            <a:pPr lvl="1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Fornece flexibilidade e adaptabilidade, menores custos de conformidade substantiva para a entidade regulamentada, menores custos de administração e aplicação</a:t>
            </a:r>
            <a:endParaRPr lang="pt-BR" sz="2000">
              <a:solidFill>
                <a:srgbClr val="4C4845"/>
              </a:solidFill>
            </a:endParaRPr>
          </a:p>
          <a:p>
            <a:pPr algn="l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Auto-regulamentação</a:t>
            </a:r>
          </a:p>
          <a:p>
            <a:pPr lvl="1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Desenvolvimento voluntário de regras ou códigos de conduta pelo setor/grupo profissional para orientar e/ou influenciar o comportamento de seus membros</a:t>
            </a:r>
          </a:p>
          <a:p>
            <a:pPr lvl="1"/>
            <a:endParaRPr lang="pt-BR" sz="2000">
              <a:solidFill>
                <a:srgbClr val="4C4845"/>
              </a:solidFill>
            </a:endParaRPr>
          </a:p>
          <a:p>
            <a:endParaRPr lang="pt-BR" sz="2000">
              <a:solidFill>
                <a:srgbClr val="4C4845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2AEF33-CA73-E85E-F9A6-481F86D6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Considerações</a:t>
            </a:r>
            <a:r>
              <a:rPr lang="en-US" dirty="0"/>
              <a:t> </a:t>
            </a:r>
            <a:r>
              <a:rPr lang="en-US" dirty="0" err="1"/>
              <a:t>estratégicas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68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941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82AFC5-C0AF-4ABF-8094-3D41EBBA5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Picture 2" descr="A picture containing nature, looking, dark, person&#10;&#10;Description automatically generated">
            <a:extLst>
              <a:ext uri="{FF2B5EF4-FFF2-40B4-BE49-F238E27FC236}">
                <a16:creationId xmlns:a16="http://schemas.microsoft.com/office/drawing/2014/main" id="{A42E095F-EA0C-DA47-A5F8-60A410A13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20" y="1958130"/>
            <a:ext cx="395772" cy="68301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4B81DAE-D68C-4040-AEED-09BA28456026}"/>
              </a:ext>
            </a:extLst>
          </p:cNvPr>
          <p:cNvSpPr txBox="1">
            <a:spLocks/>
          </p:cNvSpPr>
          <p:nvPr/>
        </p:nvSpPr>
        <p:spPr>
          <a:xfrm>
            <a:off x="703535" y="1799295"/>
            <a:ext cx="6527259" cy="37658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900" b="1" spc="300" dirty="0">
                <a:solidFill>
                  <a:srgbClr val="FFC000"/>
                </a:solidFill>
                <a:latin typeface="+mn-lt"/>
              </a:rPr>
              <a:t>PROMOVE </a:t>
            </a:r>
            <a:r>
              <a:rPr lang="en-US" sz="3900" b="1" spc="300" dirty="0" err="1">
                <a:solidFill>
                  <a:srgbClr val="FFC000"/>
                </a:solidFill>
                <a:latin typeface="+mn-lt"/>
              </a:rPr>
              <a:t>Comércio</a:t>
            </a:r>
            <a:endParaRPr lang="en-US" sz="3900" b="1" spc="300" dirty="0">
              <a:solidFill>
                <a:srgbClr val="FFC000"/>
              </a:solidFill>
              <a:latin typeface="+mn-lt"/>
            </a:endParaRP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400" b="1" spc="300" dirty="0">
                <a:solidFill>
                  <a:srgbClr val="FFC000"/>
                </a:solidFill>
                <a:latin typeface="+mn-lt"/>
                <a:cs typeface="Arial" charset="0"/>
              </a:rPr>
              <a:t>Moçambique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DESENVOLVIMENTO DA COMPETITIVIDADE </a:t>
            </a:r>
            <a:br>
              <a:rPr lang="en-US" sz="2200" b="1" spc="300" dirty="0">
                <a:solidFill>
                  <a:schemeClr val="bg1"/>
                </a:solidFill>
                <a:latin typeface="+mn-lt"/>
              </a:rPr>
            </a:br>
            <a:r>
              <a:rPr lang="en-US" sz="2200" b="1" spc="300" dirty="0">
                <a:solidFill>
                  <a:schemeClr val="bg1"/>
                </a:solidFill>
                <a:latin typeface="+mn-lt"/>
              </a:rPr>
              <a:t>PARA EXPORTAÇÕES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 err="1">
                <a:solidFill>
                  <a:prstClr val="white"/>
                </a:solidFill>
                <a:latin typeface="+mn-lt"/>
                <a:cs typeface="Arial" charset="0"/>
              </a:rPr>
              <a:t>Formação</a:t>
            </a: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 sobre avaliação de impacto regulatório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26 a 27 de agosto e 29 de agosto de 2024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white"/>
              </a:solidFill>
              <a:latin typeface="+mn-lt"/>
              <a:cs typeface="Arial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Siglinde Kaiser</a:t>
            </a:r>
            <a:b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</a:br>
            <a:r>
              <a:rPr lang="en-US" sz="2000" dirty="0">
                <a:solidFill>
                  <a:prstClr val="white"/>
                </a:solidFill>
                <a:latin typeface="+mn-lt"/>
                <a:cs typeface="Arial" charset="0"/>
              </a:rPr>
              <a:t>Organização das Nações Unidas para o Desenvolvimento Industrial (UNIDO)  </a:t>
            </a:r>
          </a:p>
          <a:p>
            <a:pPr marR="0" indent="0" fontAlgn="base"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000" dirty="0">
              <a:solidFill>
                <a:prstClr val="white"/>
              </a:solidFill>
              <a:latin typeface="+mn-lt"/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400" spc="300" dirty="0">
                <a:solidFill>
                  <a:schemeClr val="bg1"/>
                </a:solidFill>
                <a:latin typeface="+mn-lt"/>
              </a:rPr>
              <a:t> </a:t>
            </a:r>
            <a:br>
              <a:rPr lang="en-US" sz="2400" spc="300" dirty="0">
                <a:solidFill>
                  <a:schemeClr val="bg1"/>
                </a:solidFill>
                <a:latin typeface="+mn-lt"/>
              </a:rPr>
            </a:br>
            <a:br>
              <a:rPr lang="en-US" sz="2400" spc="300" dirty="0">
                <a:solidFill>
                  <a:schemeClr val="bg1"/>
                </a:solidFill>
                <a:latin typeface="+mn-lt"/>
              </a:rPr>
            </a:br>
            <a:endParaRPr lang="en-US" sz="2400" spc="3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3436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440000" y="2880000"/>
            <a:ext cx="9144000" cy="2387600"/>
          </a:xfrm>
        </p:spPr>
        <p:txBody>
          <a:bodyPr anchor="ctr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4800" spc="200" dirty="0" err="1"/>
              <a:t>Alternativas</a:t>
            </a:r>
            <a:r>
              <a:rPr lang="de-DE" sz="4800" spc="200" dirty="0"/>
              <a:t> à </a:t>
            </a:r>
            <a:r>
              <a:rPr lang="de-DE" sz="4800" spc="200" dirty="0" err="1"/>
              <a:t>regulamentação</a:t>
            </a:r>
            <a:r>
              <a:rPr lang="de-DE" sz="4800" spc="200" dirty="0"/>
              <a:t> </a:t>
            </a:r>
            <a:r>
              <a:rPr lang="de-DE" sz="4800" spc="200" dirty="0" err="1"/>
              <a:t>técnica</a:t>
            </a:r>
            <a:endParaRPr lang="en-US" sz="4400" spc="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418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4A1DA44-1F58-3ED1-97B1-AF11FE9E6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t-BR" sz="2000">
                <a:solidFill>
                  <a:srgbClr val="4C4845"/>
                </a:solidFill>
              </a:rPr>
              <a:t>R</a:t>
            </a:r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egulamentação técnica pode levar ao aumento dos custos para fabricantes, fornecedores, consumidores e órgãos reguladores</a:t>
            </a:r>
          </a:p>
          <a:p>
            <a:pPr algn="l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Os benefícios da regulamentação podem não compensar os custos em um período de tempo</a:t>
            </a:r>
          </a:p>
          <a:p>
            <a:pPr lvl="1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A regulamentação não é proporcional</a:t>
            </a:r>
          </a:p>
          <a:p>
            <a:pPr lvl="1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No entanto, pode haver necessidade de proteger a sociedade, o meio ambiente, a saúde das plantas e dos animais</a:t>
            </a:r>
          </a:p>
          <a:p>
            <a:pPr marL="762000" lvl="1" indent="-328613">
              <a:buNone/>
            </a:pPr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→ </a:t>
            </a:r>
            <a:r>
              <a:rPr lang="pt-BR" sz="2000">
                <a:solidFill>
                  <a:srgbClr val="4C4845"/>
                </a:solidFill>
              </a:rPr>
              <a:t>Avaliação de outros métodos ou ferramentas capazes de produzir resultados que satisfaçam a necessidade identificada/solucionem o problema</a:t>
            </a:r>
          </a:p>
          <a:p>
            <a:pPr marL="762000" lvl="1" indent="-328613">
              <a:buNone/>
            </a:pPr>
            <a:r>
              <a:rPr lang="pt-BR" sz="2000">
                <a:solidFill>
                  <a:srgbClr val="4C4845"/>
                </a:solidFill>
              </a:rPr>
              <a:t>→ Implementar uma avaliação de impacto de qualquer alternativa, analisando custos e benefícios, percepção das partes interessadas, estratégia regulatória</a:t>
            </a:r>
          </a:p>
          <a:p>
            <a:pPr marL="762000" lvl="1" indent="-328613">
              <a:buNone/>
            </a:pPr>
            <a:endParaRPr lang="pt-BR" sz="2000">
              <a:solidFill>
                <a:srgbClr val="4C4845"/>
              </a:solidFill>
            </a:endParaRPr>
          </a:p>
          <a:p>
            <a:pPr lvl="1"/>
            <a:endParaRPr lang="pt-BR" sz="2000">
              <a:solidFill>
                <a:srgbClr val="4C4845"/>
              </a:solidFill>
            </a:endParaRPr>
          </a:p>
          <a:p>
            <a:endParaRPr lang="pt-BR" sz="2000">
              <a:solidFill>
                <a:srgbClr val="4C4845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92AEF33-CA73-E85E-F9A6-481F86D6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Relevância</a:t>
            </a:r>
            <a:r>
              <a:rPr lang="en-US" dirty="0"/>
              <a:t> das </a:t>
            </a:r>
            <a:r>
              <a:rPr lang="en-US" dirty="0" err="1"/>
              <a:t>alternativas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TR</a:t>
            </a:r>
          </a:p>
        </p:txBody>
      </p:sp>
    </p:spTree>
    <p:extLst>
      <p:ext uri="{BB962C8B-B14F-4D97-AF65-F5344CB8AC3E}">
        <p14:creationId xmlns:p14="http://schemas.microsoft.com/office/powerpoint/2010/main" val="1669721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1F4B329-9A5C-0711-7596-6820947EB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Divulgação de informações e campanhas educativas (rotulagem, marcas de qualidade, campanhas públicas)</a:t>
            </a:r>
          </a:p>
          <a:p>
            <a:pPr algn="l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Auto-regulamentação e co-regulamentação (códigos de prática, normas técnicas)</a:t>
            </a:r>
          </a:p>
          <a:p>
            <a:pPr algn="l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Regulamentação de terceiros (inspeções/auditorias obrigatórias por partes não governamentais)</a:t>
            </a:r>
          </a:p>
          <a:p>
            <a:pPr algn="l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Regras baseadas no desempenho em vez de baseadas nos meios</a:t>
            </a:r>
          </a:p>
          <a:p>
            <a:pPr algn="l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Instrumentos baseados no mercado (impostos, subsídios, taxas de usuário, pagamentos de risco, seguro)</a:t>
            </a:r>
          </a:p>
          <a:p>
            <a:endParaRPr lang="pt-BR" sz="2000">
              <a:solidFill>
                <a:srgbClr val="4C4845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B6EFF8-EEE4-22F1-C363-7B6D5F1E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Alternativas</a:t>
            </a:r>
            <a:r>
              <a:rPr lang="en-US" dirty="0"/>
              <a:t> </a:t>
            </a:r>
            <a:r>
              <a:rPr lang="en-US" dirty="0" err="1"/>
              <a:t>típicas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7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1F4B329-9A5C-0711-7596-6820947EB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Regulamentação baseada no desempenho</a:t>
            </a:r>
          </a:p>
          <a:p>
            <a:pPr lvl="1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Especificação dos resultados ou objetivos exigidos, em vez dos meios pelos quais eles devem ser alcançados</a:t>
            </a:r>
          </a:p>
          <a:p>
            <a:pPr lvl="2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Processo escolhido pela entidade regulada para cumprir a regulamentação</a:t>
            </a:r>
          </a:p>
          <a:p>
            <a:pPr lvl="2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Permitir a identificação de processos mais eficientes e que causem menor custo em relação, promovendo a inovação e a adoção de novas tecnologias</a:t>
            </a:r>
          </a:p>
          <a:p>
            <a:pPr algn="l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Regulamentações baseadas em processos</a:t>
            </a:r>
          </a:p>
          <a:p>
            <a:pPr lvl="1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Exigindo que as empresas desenvolvam processos que garantam uma abordagem sistemática para controlar e minimizar os riscos de produção</a:t>
            </a:r>
          </a:p>
          <a:p>
            <a:pPr lvl="1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Baseadas na ideia de que os produtores provavelmente serão mais eficazes na identificação de perigos e no desenvolvimento de soluções de menor custo do que uma autoridade reguladora central</a:t>
            </a:r>
          </a:p>
          <a:p>
            <a:pPr lvl="1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Útil quando há fontes de risco múltiplas e complexas</a:t>
            </a:r>
          </a:p>
          <a:p>
            <a:pPr lvl="1"/>
            <a:endParaRPr lang="pt-BR" sz="2000">
              <a:solidFill>
                <a:srgbClr val="4C4845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B6EFF8-EEE4-22F1-C363-7B6D5F1E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Alternativas</a:t>
            </a:r>
            <a:r>
              <a:rPr lang="en-US" dirty="0"/>
              <a:t> </a:t>
            </a:r>
            <a:r>
              <a:rPr lang="en-US" dirty="0" err="1"/>
              <a:t>típicas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detalhe</a:t>
            </a:r>
            <a:r>
              <a:rPr lang="en-US" dirty="0"/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1165998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1F4B329-9A5C-0711-7596-6820947EB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Co-regulamentação</a:t>
            </a:r>
          </a:p>
          <a:p>
            <a:pPr lvl="1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Função regulatória compartilhada entre o governo e o setor</a:t>
            </a:r>
          </a:p>
          <a:p>
            <a:pPr lvl="1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Efetuada por meio de referência legislativa ou endosso de um código de prática/norma</a:t>
            </a:r>
          </a:p>
          <a:p>
            <a:pPr lvl="1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As infrações geralmente podem ser aplicadas por meio de sanções impostas pelo setor ou por organizações profissionais, e não diretamente pelo governo</a:t>
            </a:r>
          </a:p>
          <a:p>
            <a:pPr lvl="1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Permitir que o setor assuma a liderança na regulamentação, estabelecendo padrões e incentivando maior responsabilidade pelo desempenho</a:t>
            </a:r>
          </a:p>
          <a:p>
            <a:pPr lvl="1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Utilização da experiência e do conhecimento mantidos no setor ou na associação profissional</a:t>
            </a:r>
          </a:p>
          <a:p>
            <a:pPr lvl="1"/>
            <a:endParaRPr lang="pt-BR" sz="2000">
              <a:solidFill>
                <a:srgbClr val="4C4845"/>
              </a:solidFill>
            </a:endParaRPr>
          </a:p>
          <a:p>
            <a:pPr lvl="1"/>
            <a:endParaRPr lang="pt-BR" sz="2000">
              <a:solidFill>
                <a:srgbClr val="4C4845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B6EFF8-EEE4-22F1-C363-7B6D5F1E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Alternativas</a:t>
            </a:r>
            <a:r>
              <a:rPr lang="en-US" dirty="0"/>
              <a:t> </a:t>
            </a:r>
            <a:r>
              <a:rPr lang="en-US" dirty="0" err="1"/>
              <a:t>típicas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detalhe</a:t>
            </a:r>
            <a:r>
              <a:rPr lang="en-US" dirty="0"/>
              <a:t> (2)</a:t>
            </a:r>
          </a:p>
        </p:txBody>
      </p:sp>
    </p:spTree>
    <p:extLst>
      <p:ext uri="{BB962C8B-B14F-4D97-AF65-F5344CB8AC3E}">
        <p14:creationId xmlns:p14="http://schemas.microsoft.com/office/powerpoint/2010/main" val="35653986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1F4B329-9A5C-0711-7596-6820947EB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Regulamentação econômica</a:t>
            </a:r>
          </a:p>
          <a:p>
            <a:pPr lvl="1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Permitir que os mercados funcionem de forma mais eficaz</a:t>
            </a:r>
          </a:p>
          <a:p>
            <a:pPr lvl="2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Regulador econômico que busca orientar os prestadores de serviços em direção aos resultados (por exemplo, em termos de preço, qualidade ou ambos) que ocorreriam se o mercado estivesse sujeito a tais disciplinas competitivas</a:t>
            </a:r>
          </a:p>
          <a:p>
            <a:pPr algn="l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Instrumentos econômicos</a:t>
            </a:r>
          </a:p>
          <a:p>
            <a:pPr lvl="1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Impostos, subsídios, permissões negociáveis, cupons</a:t>
            </a:r>
          </a:p>
          <a:p>
            <a:pPr lvl="1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Operar diretamente pelo mercado, aproveitando os incentivos do mercado e evitando o potencial substancial de distorção dos incentivos do mercado</a:t>
            </a:r>
          </a:p>
          <a:p>
            <a:pPr lvl="1"/>
            <a:endParaRPr lang="pt-BR" sz="2000">
              <a:solidFill>
                <a:srgbClr val="4C4845"/>
              </a:solidFill>
            </a:endParaRPr>
          </a:p>
          <a:p>
            <a:pPr lvl="1"/>
            <a:endParaRPr lang="pt-BR" sz="2000">
              <a:solidFill>
                <a:srgbClr val="4C4845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B6EFF8-EEE4-22F1-C363-7B6D5F1E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Alternativas</a:t>
            </a:r>
            <a:r>
              <a:rPr lang="en-US" dirty="0"/>
              <a:t> </a:t>
            </a:r>
            <a:r>
              <a:rPr lang="en-US" dirty="0" err="1"/>
              <a:t>típicas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detalhe</a:t>
            </a:r>
            <a:r>
              <a:rPr lang="en-US" dirty="0"/>
              <a:t> (3)</a:t>
            </a:r>
          </a:p>
        </p:txBody>
      </p:sp>
    </p:spTree>
    <p:extLst>
      <p:ext uri="{BB962C8B-B14F-4D97-AF65-F5344CB8AC3E}">
        <p14:creationId xmlns:p14="http://schemas.microsoft.com/office/powerpoint/2010/main" val="494353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1F4B329-9A5C-0711-7596-6820947EB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Informação e educação</a:t>
            </a:r>
          </a:p>
          <a:p>
            <a:pPr lvl="1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Abordagens que tratem das assimetrias de informação e capacitem os cidadãos e consumidores a adotar ações ou fazer escolhas informadas que correspondam às suas preferências e alinhem sua sensibilidade aos riscos</a:t>
            </a:r>
          </a:p>
          <a:p>
            <a:pPr algn="l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Abordagens voluntárias</a:t>
            </a:r>
          </a:p>
          <a:p>
            <a:pPr lvl="1"/>
            <a:r>
              <a:rPr lang="pt-BR" sz="2000" b="0" i="0" u="none" strike="noStrike">
                <a:solidFill>
                  <a:srgbClr val="4C4845"/>
                </a:solidFill>
                <a:effectLst/>
              </a:rPr>
              <a:t>Iniciadas e realizadas pelo setor e pelas empresas, em que os requisitos autoimpostos vão além ou complementam os requisitos regulatórios vigentes, como iniciativas voluntárias, códigos, acordos e autorregulação</a:t>
            </a:r>
          </a:p>
          <a:p>
            <a:pPr lvl="1"/>
            <a:endParaRPr lang="pt-BR" sz="2000">
              <a:solidFill>
                <a:srgbClr val="4C4845"/>
              </a:solidFill>
            </a:endParaRPr>
          </a:p>
          <a:p>
            <a:pPr lvl="1"/>
            <a:endParaRPr lang="pt-BR" sz="2000">
              <a:solidFill>
                <a:srgbClr val="4C4845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9B6EFF8-EEE4-22F1-C363-7B6D5F1E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Alternativas</a:t>
            </a:r>
            <a:r>
              <a:rPr lang="en-US" dirty="0"/>
              <a:t> </a:t>
            </a:r>
            <a:r>
              <a:rPr lang="en-US" dirty="0" err="1"/>
              <a:t>típicas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detalhe</a:t>
            </a:r>
            <a:r>
              <a:rPr lang="en-US" dirty="0"/>
              <a:t> (4)</a:t>
            </a:r>
          </a:p>
        </p:txBody>
      </p:sp>
    </p:spTree>
    <p:extLst>
      <p:ext uri="{BB962C8B-B14F-4D97-AF65-F5344CB8AC3E}">
        <p14:creationId xmlns:p14="http://schemas.microsoft.com/office/powerpoint/2010/main" val="980933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1307</Words>
  <Application>Microsoft Macintosh PowerPoint</Application>
  <PresentationFormat>Breitbild</PresentationFormat>
  <Paragraphs>122</Paragraphs>
  <Slides>11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Wingdings</vt:lpstr>
      <vt:lpstr>Office Theme</vt:lpstr>
      <vt:lpstr>Custom Design</vt:lpstr>
      <vt:lpstr>PowerPoint-Präsentation</vt:lpstr>
      <vt:lpstr>PowerPoint-Präsentation</vt:lpstr>
      <vt:lpstr>Alternativas à regulamentação técnica</vt:lpstr>
      <vt:lpstr>Relevância das alternativas ao TR</vt:lpstr>
      <vt:lpstr>Alternativas típicas</vt:lpstr>
      <vt:lpstr>Alternativas típicas em detalhe (1)</vt:lpstr>
      <vt:lpstr>Alternativas típicas em detalhe (2)</vt:lpstr>
      <vt:lpstr>Alternativas típicas em detalhe (3)</vt:lpstr>
      <vt:lpstr>Alternativas típicas em detalhe (4)</vt:lpstr>
      <vt:lpstr>Considerações estratégicas</vt:lpstr>
      <vt:lpstr>PowerPoint-Präsentation</vt:lpstr>
    </vt:vector>
  </TitlesOfParts>
  <Company>UNIDO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MONACO, Karin</dc:creator>
  <cp:lastModifiedBy>Siglinde Kaiser</cp:lastModifiedBy>
  <cp:revision>66</cp:revision>
  <cp:lastPrinted>2024-07-26T16:52:41Z</cp:lastPrinted>
  <dcterms:created xsi:type="dcterms:W3CDTF">2020-10-28T15:42:47Z</dcterms:created>
  <dcterms:modified xsi:type="dcterms:W3CDTF">2024-10-29T15:52:28Z</dcterms:modified>
</cp:coreProperties>
</file>